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FD6BEC-34AD-4032-B913-1013DDE1A7AA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4C4B0-FAEA-4E51-A0D4-41B2976B7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FD6BEC-34AD-4032-B913-1013DDE1A7AA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4C4B0-FAEA-4E51-A0D4-41B2976B7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FD6BEC-34AD-4032-B913-1013DDE1A7AA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4C4B0-FAEA-4E51-A0D4-41B2976B7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FD6BEC-34AD-4032-B913-1013DDE1A7AA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4C4B0-FAEA-4E51-A0D4-41B2976B7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FD6BEC-34AD-4032-B913-1013DDE1A7AA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4C4B0-FAEA-4E51-A0D4-41B2976B7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FD6BEC-34AD-4032-B913-1013DDE1A7AA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4C4B0-FAEA-4E51-A0D4-41B2976B7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FD6BEC-34AD-4032-B913-1013DDE1A7AA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4C4B0-FAEA-4E51-A0D4-41B2976B7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FD6BEC-34AD-4032-B913-1013DDE1A7AA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4C4B0-FAEA-4E51-A0D4-41B2976B7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FD6BEC-34AD-4032-B913-1013DDE1A7AA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4C4B0-FAEA-4E51-A0D4-41B2976B7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FD6BEC-34AD-4032-B913-1013DDE1A7AA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4C4B0-FAEA-4E51-A0D4-41B2976B7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FD6BEC-34AD-4032-B913-1013DDE1A7AA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4C4B0-FAEA-4E51-A0D4-41B2976B7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3FD6BEC-34AD-4032-B913-1013DDE1A7AA}" type="datetimeFigureOut">
              <a:rPr lang="ru-RU" smtClean="0"/>
              <a:pPr/>
              <a:t>23.08.2014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44C4B0-FAEA-4E51-A0D4-41B2976B7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71934" y="2643182"/>
            <a:ext cx="4477682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ПРОЕКТНАЯ ДЕЯТЕЛЬНОСТЬ НА УРОКАХ ГЕОГРАФИИ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12" y="5429264"/>
            <a:ext cx="7715368" cy="103822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Учитель географии МОУ ВСОШ №2 г. Твери</a:t>
            </a:r>
          </a:p>
          <a:p>
            <a:pPr algn="l"/>
            <a:r>
              <a:rPr lang="ru-RU" dirty="0" smtClean="0"/>
              <a:t>Берзина Наталья Владимировна</a:t>
            </a:r>
            <a:endParaRPr lang="ru-RU" dirty="0"/>
          </a:p>
        </p:txBody>
      </p:sp>
      <p:pic>
        <p:nvPicPr>
          <p:cNvPr id="4" name="Рисунок 3" descr="Большая популярность иностранных имен в немецком языке сохраняется и в - Картинка 12235/4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785794"/>
            <a:ext cx="3214710" cy="3938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42852"/>
            <a:ext cx="7498080" cy="65403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Параметры внешней оценки проекта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785794"/>
            <a:ext cx="7929618" cy="578647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Значимость и актуальность выдвинутых проблем, адекватность их изучаемой тематике.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Корректность используемых методов исследование и методов обработки получаемых результатов.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Активность каждого участника проекта в соответствии с его индивидуальными возможностями.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Необходимая и достаточная глубина проникновения в проблему; привлечение знаний из других областей.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Доказательность принимаемых решений, умение аргументировать свои заключения, выводы.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Эстетика оформления результатов проведенного проекта.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Умение отвечать на вопросы оппонентов, лаконичность и аргументированность ответов каждого члена группы.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715304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Достоинства и недостатки метода проектов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57290" y="1142984"/>
          <a:ext cx="7499350" cy="503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Достоинства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Недостатки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 организации учебной деятельности учитель</a:t>
                      </a:r>
                      <a:r>
                        <a:rPr lang="ru-RU" sz="2000" baseline="0" dirty="0" smtClean="0"/>
                        <a:t> опирается на уже имеющийся опыт обучающихся и, совершенствуя его, учитывает собственный путь школьника в поисках истины, преодолении трудностей. </a:t>
                      </a:r>
                    </a:p>
                    <a:p>
                      <a:endParaRPr lang="ru-RU" sz="2000" baseline="0" dirty="0" smtClean="0"/>
                    </a:p>
                    <a:p>
                      <a:r>
                        <a:rPr lang="ru-RU" sz="2000" baseline="0" dirty="0" smtClean="0"/>
                        <a:t>Проектируя школьники учатся выделять коллективную и собственную цели деятельности, соотносить поставленную цель и условия ее достижения.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 реализации долгосрочных проектов неравномерно распределяется нагрузка обучающихся и учителя.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u="sng" dirty="0" smtClean="0">
                <a:solidFill>
                  <a:srgbClr val="C00000"/>
                </a:solidFill>
              </a:rPr>
              <a:t>Пример проектной деятельности</a:t>
            </a:r>
            <a:endParaRPr lang="ru-RU" sz="3200" b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3350706" cy="480060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	Развитие познавательного интереса обучающихся при изучении раздела «География своей области»</a:t>
            </a:r>
            <a:endParaRPr lang="ru-RU" dirty="0"/>
          </a:p>
        </p:txBody>
      </p:sp>
      <p:pic>
        <p:nvPicPr>
          <p:cNvPr id="4" name="Рисунок 3" descr="Тверская область создает электронную карту / Новости программисту / Программисту / Клерк.Ру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2000240"/>
            <a:ext cx="3571900" cy="3090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714356"/>
            <a:ext cx="42148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u="sng" dirty="0" smtClean="0"/>
              <a:t>Проблема</a:t>
            </a:r>
            <a:endParaRPr lang="ru-RU" sz="4000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1714488"/>
            <a:ext cx="664373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/>
              <a:t>Нам всегда кажется, что мы знаем о своем родном крае где живем почти все.</a:t>
            </a:r>
          </a:p>
          <a:p>
            <a:pPr>
              <a:buNone/>
            </a:pPr>
            <a:r>
              <a:rPr lang="ru-RU" sz="2800" dirty="0" smtClean="0"/>
              <a:t>Однако на практике это далеко не так.</a:t>
            </a:r>
          </a:p>
          <a:p>
            <a:pPr>
              <a:buNone/>
            </a:pPr>
            <a:r>
              <a:rPr lang="ru-RU" sz="2800" dirty="0" smtClean="0"/>
              <a:t>Многие учащиеся не знают истории </a:t>
            </a:r>
            <a:r>
              <a:rPr lang="ru-RU" sz="2800" dirty="0" smtClean="0"/>
              <a:t>родного</a:t>
            </a:r>
            <a:r>
              <a:rPr lang="ru-RU" sz="2800" dirty="0" smtClean="0"/>
              <a:t> </a:t>
            </a:r>
            <a:r>
              <a:rPr lang="ru-RU" sz="2800" dirty="0" smtClean="0"/>
              <a:t>города и городов своей области.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714356"/>
            <a:ext cx="31984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u="sng" dirty="0" smtClean="0"/>
              <a:t>Цель проекта</a:t>
            </a:r>
            <a:endParaRPr lang="ru-RU" sz="4000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1857364"/>
            <a:ext cx="64294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Расширить, углубить и систематизировать географические и краеведческие знания учащихся</a:t>
            </a:r>
          </a:p>
          <a:p>
            <a:endParaRPr lang="ru-RU" sz="2800" dirty="0" smtClean="0"/>
          </a:p>
          <a:p>
            <a:r>
              <a:rPr lang="ru-RU" sz="2800" dirty="0" smtClean="0"/>
              <a:t>Развить познавательный интерес учащихся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785794"/>
            <a:ext cx="36749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u="sng" dirty="0" smtClean="0"/>
              <a:t>Задачи проекта</a:t>
            </a:r>
            <a:endParaRPr lang="ru-RU" sz="4000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1928802"/>
            <a:ext cx="635798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83464">
              <a:defRPr/>
            </a:pPr>
            <a:r>
              <a:rPr lang="ru-RU" dirty="0" smtClean="0"/>
              <a:t>	</a:t>
            </a:r>
            <a:r>
              <a:rPr lang="ru-RU" sz="2800" dirty="0" smtClean="0"/>
              <a:t>Развитие познавательных интересов, интеллектуальных и </a:t>
            </a:r>
            <a:r>
              <a:rPr lang="ru-RU" sz="2800" dirty="0" err="1" smtClean="0"/>
              <a:t>креативных</a:t>
            </a:r>
            <a:r>
              <a:rPr lang="ru-RU" sz="2800" dirty="0" smtClean="0"/>
              <a:t> способностей учащихся.</a:t>
            </a:r>
          </a:p>
          <a:p>
            <a:pPr marL="365760" indent="-283464">
              <a:defRPr/>
            </a:pPr>
            <a:endParaRPr lang="ru-RU" sz="2800" dirty="0" smtClean="0"/>
          </a:p>
          <a:p>
            <a:pPr marL="365760" indent="-283464">
              <a:defRPr/>
            </a:pPr>
            <a:r>
              <a:rPr lang="ru-RU" sz="2800" dirty="0" smtClean="0"/>
              <a:t>	Научить школьников делать выбор информации по заданной теме и развивать умение работать в коллективе.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714356"/>
            <a:ext cx="21629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u="sng" dirty="0" smtClean="0"/>
              <a:t>Гипотеза</a:t>
            </a:r>
            <a:endParaRPr lang="ru-RU" sz="4000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2071678"/>
            <a:ext cx="707236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/>
              <a:t>Если мы будем больше знать о городах Тверской области, то это позволит нам гордиться и любить свою малую родину еще больше.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785794"/>
            <a:ext cx="30476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u="sng" dirty="0" smtClean="0"/>
              <a:t>План работы</a:t>
            </a:r>
            <a:endParaRPr lang="ru-RU" sz="4000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1714488"/>
            <a:ext cx="664373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Подготовительный этап</a:t>
            </a:r>
            <a:r>
              <a:rPr lang="ru-RU" sz="2400" u="sng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400" u="sng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u="sng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400" u="sng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Этап практической реализации</a:t>
            </a:r>
            <a:r>
              <a:rPr lang="ru-RU" sz="2400" u="sng" dirty="0" smtClean="0"/>
              <a:t/>
            </a:r>
            <a:br>
              <a:rPr lang="ru-RU" sz="2400" u="sng" dirty="0" smtClean="0"/>
            </a:br>
            <a:r>
              <a:rPr lang="ru-RU" sz="2400" u="sng" dirty="0" smtClean="0"/>
              <a:t/>
            </a:r>
            <a:br>
              <a:rPr lang="ru-RU" sz="2400" u="sng" dirty="0" smtClean="0"/>
            </a:br>
            <a:r>
              <a:rPr lang="ru-RU" sz="2400" dirty="0" smtClean="0"/>
              <a:t>Урок 1. Тверская область. Факторы формирования района, природа. </a:t>
            </a:r>
            <a:br>
              <a:rPr lang="ru-RU" sz="2400" dirty="0" smtClean="0"/>
            </a:br>
            <a:r>
              <a:rPr lang="ru-RU" sz="2400" dirty="0" smtClean="0"/>
              <a:t>Урок 2. Тверская область. Население, хозяйство.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Заключительный этап</a:t>
            </a:r>
          </a:p>
          <a:p>
            <a:pPr>
              <a:buNone/>
            </a:pPr>
            <a:r>
              <a:rPr lang="ru-RU" sz="2400" dirty="0" smtClean="0"/>
              <a:t>  Урок 3. Урок – конференция «Города Тверской</a:t>
            </a:r>
          </a:p>
          <a:p>
            <a:pPr>
              <a:buNone/>
            </a:pPr>
            <a:r>
              <a:rPr lang="ru-RU" sz="2400" dirty="0" smtClean="0"/>
              <a:t>  области»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785794"/>
            <a:ext cx="20617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u="sng" dirty="0" smtClean="0"/>
              <a:t>Продукт</a:t>
            </a:r>
            <a:endParaRPr lang="ru-RU" sz="4000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2071678"/>
            <a:ext cx="72152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/>
              <a:t>1.Сценарии трех разработанных уроков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2.   Диск с  записью материала проекта (Города Тверской области. Белый. Ржев. Вышний Волочёк. Кашин.)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214422"/>
            <a:ext cx="71965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4800" dirty="0" smtClean="0"/>
              <a:t>СПАСИБО ЗА ВНИМАНИЕ</a:t>
            </a:r>
            <a:endParaRPr lang="ru-RU" sz="4800" dirty="0"/>
          </a:p>
        </p:txBody>
      </p:sp>
      <p:pic>
        <p:nvPicPr>
          <p:cNvPr id="3" name="Рисунок 2" descr="Креольский яблочный пирог - Страница 4 : Простые рецепты для…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2000240"/>
            <a:ext cx="592455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071546"/>
            <a:ext cx="5500726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/>
              <a:t>    </a:t>
            </a:r>
            <a:r>
              <a:rPr lang="ru-RU" dirty="0" smtClean="0"/>
              <a:t>« Проектная деятельность поощряет и усиливает истинное учение со стороны учеников, расширяет сферу субъективности в процессе самоопределения, творчества и конкретного участия …»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В. </a:t>
            </a:r>
            <a:r>
              <a:rPr lang="ru-RU" dirty="0" err="1" smtClean="0"/>
              <a:t>Гузеев</a:t>
            </a:r>
            <a:endParaRPr lang="ru-RU" dirty="0"/>
          </a:p>
        </p:txBody>
      </p:sp>
      <p:pic>
        <p:nvPicPr>
          <p:cNvPr id="4" name="Рисунок 3" descr="Аттестация учителей 2012 2013. Раздел Анонсы - divorcefirm.ru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786058"/>
            <a:ext cx="3591306" cy="3529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857232"/>
            <a:ext cx="7783832" cy="55721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Новый образовательный стандарт ориентирует школу на развитие проектной деятельности.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В частности, в разделе 1.5 подчеркивается, что «в основе Стандарта лежит </a:t>
            </a:r>
            <a:r>
              <a:rPr lang="ru-RU" dirty="0" err="1" smtClean="0"/>
              <a:t>системно-деятельностный</a:t>
            </a:r>
            <a:r>
              <a:rPr lang="ru-RU" dirty="0" smtClean="0"/>
              <a:t> подход, который обеспечивает: формирование готовности к саморазвитию и непрерывному образованию; проектирование и конструирование социальной среды развития обучающихся в системе образования; активную учебно-познавательную деятельность обучающихся».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Разработка и реализация различных проектов напрямую связана с выполнением этих и многих других требований к современной системе образования.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Что понимается под методом проектов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357298"/>
            <a:ext cx="7498080" cy="4800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Проект</a:t>
            </a:r>
            <a:r>
              <a:rPr lang="ru-RU" dirty="0" smtClean="0"/>
              <a:t> (лат. «брошенный вперед») – уникальное, конкретное, продуманное и спланированное дело, предпринятое для достижения цели и решения проблемы определенным способом, включающее ограничения по срокам и ресурсам, учитывающее возможные риски и изменяющее изначальную ситуацию.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C00000"/>
                </a:solidFill>
              </a:rPr>
              <a:t>Метод проектов </a:t>
            </a:r>
            <a:r>
              <a:rPr lang="ru-RU" dirty="0" smtClean="0"/>
              <a:t>– это образовательная технология, позволяющая индивидуализировать учебный процесс, дающая возможность ребенку проявить творческую самостоятельность в планировании, организации и контроле своей деятельности.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-142900"/>
            <a:ext cx="7498080" cy="79690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История развития методов проектов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571480"/>
            <a:ext cx="8072462" cy="6072206"/>
          </a:xfrm>
        </p:spPr>
        <p:txBody>
          <a:bodyPr>
            <a:normAutofit fontScale="70000" lnSpcReduction="20000"/>
          </a:bodyPr>
          <a:lstStyle/>
          <a:p>
            <a:r>
              <a:rPr lang="ru-RU" sz="3100" dirty="0" smtClean="0"/>
              <a:t>Метод проектов возник еще в 20 –е годы прошлого столетия в США. Разработан на основе прагматической педагогики американскими  философом и педагогом </a:t>
            </a:r>
            <a:r>
              <a:rPr lang="ru-RU" sz="3100" dirty="0" err="1" smtClean="0"/>
              <a:t>Дж.Дьюи</a:t>
            </a:r>
            <a:r>
              <a:rPr lang="ru-RU" sz="3100" dirty="0" smtClean="0"/>
              <a:t>, а также его учеником В.Х. </a:t>
            </a:r>
            <a:r>
              <a:rPr lang="ru-RU" sz="3100" dirty="0" err="1" smtClean="0"/>
              <a:t>Килпатриком</a:t>
            </a:r>
            <a:r>
              <a:rPr lang="ru-RU" sz="3100" dirty="0" smtClean="0"/>
              <a:t>. </a:t>
            </a:r>
          </a:p>
          <a:p>
            <a:pPr>
              <a:buNone/>
            </a:pPr>
            <a:endParaRPr lang="ru-RU" sz="3100" dirty="0" smtClean="0"/>
          </a:p>
          <a:p>
            <a:r>
              <a:rPr lang="ru-RU" sz="3100" dirty="0" smtClean="0"/>
              <a:t>В России метод проектов был известен еще с 1905 г. Тогда группа российских педагогов, под руководством </a:t>
            </a:r>
            <a:r>
              <a:rPr lang="ru-RU" sz="3100" dirty="0" err="1" smtClean="0"/>
              <a:t>С.Т.Шацкого</a:t>
            </a:r>
            <a:r>
              <a:rPr lang="ru-RU" sz="3100" dirty="0" smtClean="0"/>
              <a:t> внедряла его в образовательную практику.</a:t>
            </a:r>
          </a:p>
          <a:p>
            <a:pPr>
              <a:buNone/>
            </a:pPr>
            <a:endParaRPr lang="ru-RU" sz="3100" dirty="0" smtClean="0"/>
          </a:p>
          <a:p>
            <a:r>
              <a:rPr lang="ru-RU" sz="3100" dirty="0" smtClean="0"/>
              <a:t>Развитие метода проектов в школах России связано также с именем таких педагогов, как В.Н.Шульгин, М.В.Крупенина, Б.В.Игнатьев и др.</a:t>
            </a:r>
          </a:p>
          <a:p>
            <a:pPr>
              <a:buNone/>
            </a:pPr>
            <a:endParaRPr lang="ru-RU" sz="3100" dirty="0" smtClean="0"/>
          </a:p>
          <a:p>
            <a:r>
              <a:rPr lang="ru-RU" sz="3100" dirty="0" smtClean="0"/>
              <a:t>В 1931 г. постановлением ЦК ВКП (б) метод проектов был осужден как чуждый советской школе.</a:t>
            </a:r>
          </a:p>
          <a:p>
            <a:pPr>
              <a:buNone/>
            </a:pPr>
            <a:endParaRPr lang="ru-RU" sz="3100" dirty="0" smtClean="0"/>
          </a:p>
          <a:p>
            <a:r>
              <a:rPr lang="ru-RU" sz="3100" dirty="0" smtClean="0"/>
              <a:t>В системе отечественного школьного образования он возродился в начале 90 –</a:t>
            </a:r>
            <a:r>
              <a:rPr lang="ru-RU" sz="3100" dirty="0" err="1" smtClean="0"/>
              <a:t>х</a:t>
            </a:r>
            <a:r>
              <a:rPr lang="ru-RU" sz="3100" dirty="0" smtClean="0"/>
              <a:t> гг. прошлого столетия, что было связано с внедрением информационных  технологий в процесс обучения.</a:t>
            </a:r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42852"/>
            <a:ext cx="7783832" cy="65403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Классификация проектов в географическом образовании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1285860"/>
          <a:ext cx="7786742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3371"/>
                <a:gridCol w="38933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rgbClr val="C00000"/>
                          </a:solidFill>
                        </a:rPr>
                        <a:t>Критерии классификации</a:t>
                      </a:r>
                      <a:endParaRPr lang="ru-RU" sz="20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rgbClr val="C00000"/>
                          </a:solidFill>
                        </a:rPr>
                        <a:t>Типы проектов</a:t>
                      </a:r>
                      <a:endParaRPr lang="ru-RU" sz="20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70C0"/>
                          </a:solidFill>
                        </a:rPr>
                        <a:t>Содержание учебного материала</a:t>
                      </a:r>
                      <a:endParaRPr lang="ru-RU" sz="2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Экологические, физико-географические, социально-экономические, комплексные, краеведческие, историко-географические, страноведческие.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70C0"/>
                          </a:solidFill>
                        </a:rPr>
                        <a:t>Уровень интеграции</a:t>
                      </a:r>
                      <a:endParaRPr lang="ru-RU" sz="2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Монопредметные</a:t>
                      </a:r>
                      <a:r>
                        <a:rPr lang="ru-RU" sz="2000" dirty="0" smtClean="0"/>
                        <a:t>,</a:t>
                      </a:r>
                    </a:p>
                    <a:p>
                      <a:r>
                        <a:rPr lang="ru-RU" sz="2000" dirty="0" err="1" smtClean="0"/>
                        <a:t>межпредметные</a:t>
                      </a:r>
                      <a:r>
                        <a:rPr lang="ru-RU" sz="2000" dirty="0" smtClean="0"/>
                        <a:t>,</a:t>
                      </a:r>
                    </a:p>
                    <a:p>
                      <a:r>
                        <a:rPr lang="ru-RU" sz="2000" dirty="0" err="1" smtClean="0"/>
                        <a:t>надпредметные</a:t>
                      </a:r>
                      <a:r>
                        <a:rPr lang="ru-RU" sz="2000" dirty="0" smtClean="0"/>
                        <a:t>.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70C0"/>
                          </a:solidFill>
                        </a:rPr>
                        <a:t>Продолжительность выполнения проекта по времени</a:t>
                      </a:r>
                      <a:endParaRPr lang="ru-RU" sz="2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Кроткосрочные</a:t>
                      </a:r>
                      <a:r>
                        <a:rPr lang="ru-RU" sz="2000" dirty="0" smtClean="0"/>
                        <a:t> или мини-проекты, средней продолжительности, долгосрочные.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70C0"/>
                          </a:solidFill>
                        </a:rPr>
                        <a:t>Количество участников проекта</a:t>
                      </a:r>
                      <a:endParaRPr lang="ru-RU" sz="2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Индивидуальные, коллективные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42852"/>
            <a:ext cx="7783832" cy="65403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Классификация проектов в географическом образовании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1214422"/>
          <a:ext cx="7786742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3371"/>
                <a:gridCol w="38933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rgbClr val="C00000"/>
                          </a:solidFill>
                        </a:rPr>
                        <a:t>Критерии классификации</a:t>
                      </a:r>
                      <a:endParaRPr lang="ru-RU" sz="20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rgbClr val="C00000"/>
                          </a:solidFill>
                        </a:rPr>
                        <a:t>Типы проектов</a:t>
                      </a:r>
                      <a:endParaRPr lang="ru-RU" sz="20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Форма организации учебного процесса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Учебные, </a:t>
                      </a:r>
                      <a:r>
                        <a:rPr lang="ru-RU" sz="1800" dirty="0" err="1" smtClean="0"/>
                        <a:t>внеучебные</a:t>
                      </a:r>
                      <a:r>
                        <a:rPr lang="ru-RU" sz="1800" dirty="0" smtClean="0"/>
                        <a:t>.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Характер управления проектом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 непосредственным</a:t>
                      </a:r>
                      <a:r>
                        <a:rPr lang="ru-RU" sz="1800" baseline="0" dirty="0" smtClean="0"/>
                        <a:t> управлением деятельностью обучающихся.</a:t>
                      </a:r>
                    </a:p>
                    <a:p>
                      <a:r>
                        <a:rPr lang="ru-RU" sz="1800" baseline="0" dirty="0" smtClean="0"/>
                        <a:t>С неявным, скрытым управлением деятельностью обучающихся.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Способ преобладающей деятельности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Познавательные, творческие, игровые, практико-ориентированные,</a:t>
                      </a:r>
                      <a:r>
                        <a:rPr lang="ru-RU" sz="1800" baseline="0" dirty="0" smtClean="0"/>
                        <a:t> исследовательские.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Использование средств обучения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 использованием классических средств обучения.</a:t>
                      </a:r>
                    </a:p>
                    <a:p>
                      <a:r>
                        <a:rPr lang="ru-RU" sz="1800" dirty="0" smtClean="0"/>
                        <a:t>С использованием информационных и коммуникативных (компьютерных) средств.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Этапы реализации проекта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8" y="1000108"/>
          <a:ext cx="7858180" cy="5491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4440"/>
                <a:gridCol w="2844535"/>
                <a:gridCol w="299920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Этапы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Деятельность учителя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Деятельность обучающихся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Ценностно-ориентационный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Мотивация выбора объекта проектной деятельности; раскрытие цели и значимости проекта; принятие решения о необходимости выполнения проекта.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Осознание обучающимися замысла проекта, мотива деятельности и значимости предстоящей работы; принятие решения о необходимости разработки проекта.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Конструктивный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Помощь</a:t>
                      </a:r>
                      <a:r>
                        <a:rPr lang="ru-RU" sz="1800" baseline="0" dirty="0" smtClean="0"/>
                        <a:t> в составлении плана работы; консультация обучающихся, стимулирование их поисковой деятельности; подготовка памяток и алгоритмов по организации самостоятельной работы.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Включение в проектную деятельность; составление плана работы,</a:t>
                      </a:r>
                      <a:r>
                        <a:rPr lang="ru-RU" sz="1800" baseline="0" dirty="0" smtClean="0"/>
                        <a:t> сбор материалов, поиск литературы; выбор средств деятельности и формы реализации проекта.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Материалы за 10.12.2012 &quot; НИРА Аксакал - Новости дня России и мир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4143380"/>
            <a:ext cx="1696164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Этапы реализации проекта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1571612"/>
          <a:ext cx="7858180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4440"/>
                <a:gridCol w="2844535"/>
                <a:gridCol w="2999205"/>
              </a:tblGrid>
              <a:tr h="22796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Этапы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Деятельность учителя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Деятельность обучающихся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Оценочно-рефлексивный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Стимулирование и корректировка деятельности обучающихся; организация деятельности по самооценке.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Коррекция, самооценка деятельности; оформление проекта  в выбранной форме.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solidFill>
                            <a:srgbClr val="0070C0"/>
                          </a:solidFill>
                        </a:rPr>
                        <a:t>Презентативный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Подготовка экспертов; проектирование</a:t>
                      </a:r>
                      <a:r>
                        <a:rPr lang="ru-RU" sz="1800" baseline="0" dirty="0" smtClean="0"/>
                        <a:t> формы презентации; организация дискуссии проекта; организация самооценки обучающихся.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Участие в защите проекта в индивидуальной или коллективной форме, включение в дискуссию, отстаивание своей позиции. Оценка собственной деятельности.</a:t>
                      </a:r>
                    </a:p>
                    <a:p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Тренинг Навыки публичного выступления, ПРОГРАММА ТРЕНИНГА ДЛЯ МЕНЕДЖЕРОВ СРЕДНЕГО И ВЫСШЕГО ЗВЕНА, проведение тренингов в Киеве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4429132"/>
            <a:ext cx="138569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201</TotalTime>
  <Words>743</Words>
  <Application>Microsoft Office PowerPoint</Application>
  <PresentationFormat>Экран (4:3)</PresentationFormat>
  <Paragraphs>117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ПРОЕКТНАЯ ДЕЯТЕЛЬНОСТЬ НА УРОКАХ ГЕОГРАФИИ</vt:lpstr>
      <vt:lpstr>Слайд 2</vt:lpstr>
      <vt:lpstr>Слайд 3</vt:lpstr>
      <vt:lpstr>Что понимается под методом проектов</vt:lpstr>
      <vt:lpstr>История развития методов проектов</vt:lpstr>
      <vt:lpstr>Классификация проектов в географическом образовании</vt:lpstr>
      <vt:lpstr>Классификация проектов в географическом образовании</vt:lpstr>
      <vt:lpstr>Этапы реализации проекта</vt:lpstr>
      <vt:lpstr>Этапы реализации проекта</vt:lpstr>
      <vt:lpstr>Параметры внешней оценки проекта</vt:lpstr>
      <vt:lpstr>Достоинства и недостатки метода проектов</vt:lpstr>
      <vt:lpstr>Пример проектной деятельности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 НА УРОКАХ ГЕОГРАФИИ</dc:title>
  <dc:creator>1</dc:creator>
  <cp:lastModifiedBy>1</cp:lastModifiedBy>
  <cp:revision>59</cp:revision>
  <dcterms:created xsi:type="dcterms:W3CDTF">2014-08-18T16:56:35Z</dcterms:created>
  <dcterms:modified xsi:type="dcterms:W3CDTF">2014-08-23T17:15:24Z</dcterms:modified>
</cp:coreProperties>
</file>