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2"/>
  </p:notesMasterIdLst>
  <p:sldIdLst>
    <p:sldId id="338" r:id="rId2"/>
    <p:sldId id="260" r:id="rId3"/>
    <p:sldId id="331" r:id="rId4"/>
    <p:sldId id="330" r:id="rId5"/>
    <p:sldId id="336" r:id="rId6"/>
    <p:sldId id="301" r:id="rId7"/>
    <p:sldId id="268" r:id="rId8"/>
    <p:sldId id="333" r:id="rId9"/>
    <p:sldId id="334" r:id="rId10"/>
    <p:sldId id="302" r:id="rId11"/>
    <p:sldId id="303" r:id="rId12"/>
    <p:sldId id="305" r:id="rId13"/>
    <p:sldId id="310" r:id="rId14"/>
    <p:sldId id="306" r:id="rId15"/>
    <p:sldId id="307" r:id="rId16"/>
    <p:sldId id="308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39" r:id="rId30"/>
    <p:sldId id="32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BBCBE3"/>
    <a:srgbClr val="CC99FF"/>
    <a:srgbClr val="FFFF66"/>
    <a:srgbClr val="993300"/>
    <a:srgbClr val="CC6600"/>
    <a:srgbClr val="008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13" autoAdjust="0"/>
  </p:normalViewPr>
  <p:slideViewPr>
    <p:cSldViewPr>
      <p:cViewPr varScale="1">
        <p:scale>
          <a:sx n="104" d="100"/>
          <a:sy n="104" d="100"/>
        </p:scale>
        <p:origin x="-7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4" Type="http://schemas.microsoft.com/office/2006/relationships/legacyDiagramText" Target="legacyDiagramText13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6.bin"/><Relationship Id="rId2" Type="http://schemas.microsoft.com/office/2006/relationships/legacyDiagramText" Target="legacyDiagramText15.bin"/><Relationship Id="rId1" Type="http://schemas.microsoft.com/office/2006/relationships/legacyDiagramText" Target="legacyDiagramText14.bin"/><Relationship Id="rId6" Type="http://schemas.microsoft.com/office/2006/relationships/legacyDiagramText" Target="legacyDiagramText19.bin"/><Relationship Id="rId5" Type="http://schemas.microsoft.com/office/2006/relationships/legacyDiagramText" Target="legacyDiagramText18.bin"/><Relationship Id="rId4" Type="http://schemas.microsoft.com/office/2006/relationships/legacyDiagramText" Target="legacyDiagramText17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191171-440D-45BA-A547-03A3C0D98B3D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7CE52B-9537-4A86-A82A-8670C8E29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AF92D0-C425-43B2-8A13-659068BED0CA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C8AF-93B0-437B-A220-D43096F88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63128-E341-4EA0-9C05-50E5FF8FF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FB0AE-76B9-4A53-8168-5C3121B27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F3E7-83CA-4D9E-ADC5-B1B729F9B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CBDE-72B3-4DF3-A169-455597415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0550-7CAC-4DB7-83B8-E30701CE0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6B4B-B67B-4618-8F59-23DDE650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CC73-4674-4AED-8B4C-918E65F2E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0A87-6748-4F59-AA97-AE34D9E7F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B62E-20C7-4AD6-A8AE-F6BCFB506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05D6-AF9E-46FD-8EB8-388F3D316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C4C4-ACA0-4D5D-A17B-8CA71AA14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422E9C4-820D-4067-B096-27906318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79705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Воспитание в современной школе – включение детей в социокультурную деятельность</a:t>
            </a:r>
          </a:p>
        </p:txBody>
      </p:sp>
      <p:pic>
        <p:nvPicPr>
          <p:cNvPr id="6147" name="Picture 1" descr="E:\Марина_Ф\фото1\100_10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214563"/>
            <a:ext cx="5822950" cy="4435475"/>
          </a:xfr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375" y="5500688"/>
            <a:ext cx="8072438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kern="0" dirty="0">
                <a:latin typeface="+mj-lt"/>
                <a:ea typeface="+mj-ea"/>
                <a:cs typeface="+mj-cs"/>
              </a:rPr>
              <a:t>Презентацию подготовили преподаватели МОУ НОШ №1:</a:t>
            </a:r>
          </a:p>
          <a:p>
            <a:pPr algn="ctr" eaLnBrk="0" hangingPunct="0">
              <a:defRPr/>
            </a:pPr>
            <a:r>
              <a:rPr lang="ru-RU" sz="1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учитель начальных классов - Федорцова М.А.  </a:t>
            </a:r>
          </a:p>
          <a:p>
            <a:pPr algn="ctr" eaLnBrk="0" hangingPunct="0">
              <a:defRPr/>
            </a:pPr>
            <a:r>
              <a:rPr lang="ru-RU" sz="1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воспитатель -  Абрамова М.С. </a:t>
            </a:r>
          </a:p>
          <a:p>
            <a:pPr algn="ctr" eaLnBrk="0" hangingPunct="0">
              <a:defRPr/>
            </a:pPr>
            <a:r>
              <a:rPr lang="ru-RU" sz="1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г. Тверь. 2014год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29600" cy="928687"/>
          </a:xfrm>
        </p:spPr>
        <p:txBody>
          <a:bodyPr lIns="0" rIns="0" bIns="0" anchor="b"/>
          <a:lstStyle/>
          <a:p>
            <a:pPr eaLnBrk="1" hangingPunct="1"/>
            <a:r>
              <a:rPr lang="ru-RU" altLang="ru-RU" sz="2400" b="1" smtClean="0">
                <a:solidFill>
                  <a:srgbClr val="FF0066"/>
                </a:solidFill>
                <a:latin typeface="a_Latino" pitchFamily="18" charset="-52"/>
              </a:rPr>
              <a:t>Схема реализации воспитательной системы через различные  виды и формы деятельности</a:t>
            </a:r>
          </a:p>
        </p:txBody>
      </p:sp>
      <p:pic>
        <p:nvPicPr>
          <p:cNvPr id="15363" name="Picture 2" descr="2-15-2009_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r="15" b="20"/>
          <a:stretch>
            <a:fillRect/>
          </a:stretch>
        </p:blipFill>
        <p:spPr bwMode="auto">
          <a:xfrm>
            <a:off x="1042988" y="1055688"/>
            <a:ext cx="6961187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547813" y="1555750"/>
            <a:ext cx="5689600" cy="9366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909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ФОРМЫ 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395288" y="2924175"/>
            <a:ext cx="8424862" cy="204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ВОСПИТАТЕЛЬНОЙ РАБОТЫ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КЛАССНОМ КОЛЛЕКТИВЕ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609600"/>
            <a:ext cx="8512175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altLang="ru-RU" sz="720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Форма</a:t>
            </a: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182562" tIns="46038" rIns="182562" bIns="46038"/>
          <a:lstStyle/>
          <a:p>
            <a:pPr eaLnBrk="1" hangingPunct="1">
              <a:buFontTx/>
              <a:buNone/>
            </a:pPr>
            <a:r>
              <a:rPr lang="ru-RU" altLang="ru-RU" smtClean="0"/>
              <a:t>   внешнее выражение какого-либо содержания. Это совокупность приемов и средств, которые выбирает педагог.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357563"/>
            <a:ext cx="34909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altLang="ru-RU" sz="3600" b="1" smtClean="0">
                <a:solidFill>
                  <a:srgbClr val="FF0066"/>
                </a:solidFill>
              </a:rPr>
              <a:t>Форма воспитательной работы</a:t>
            </a:r>
            <a:r>
              <a:rPr lang="en-US" altLang="ru-RU" sz="3600" b="1" smtClean="0">
                <a:solidFill>
                  <a:srgbClr val="FF0066"/>
                </a:solidFill>
              </a:rPr>
              <a:t>:</a:t>
            </a:r>
            <a:r>
              <a:rPr lang="ru-RU" altLang="ru-RU" sz="3600" b="1" smtClean="0">
                <a:solidFill>
                  <a:srgbClr val="FF0066"/>
                </a:solidFill>
              </a:rPr>
              <a:t/>
            </a:r>
            <a:br>
              <a:rPr lang="ru-RU" altLang="ru-RU" sz="3600" b="1" smtClean="0">
                <a:solidFill>
                  <a:srgbClr val="FF0066"/>
                </a:solidFill>
              </a:rPr>
            </a:br>
            <a:endParaRPr lang="ru-RU" altLang="ru-RU" sz="3600" b="1" smtClean="0">
              <a:solidFill>
                <a:srgbClr val="FF0066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908050"/>
            <a:ext cx="8280400" cy="1943100"/>
          </a:xfrm>
        </p:spPr>
        <p:txBody>
          <a:bodyPr lIns="182562" tIns="46038" rIns="182562" bIns="46038"/>
          <a:lstStyle/>
          <a:p>
            <a:pPr marL="0" indent="0" algn="ctr" eaLnBrk="1" hangingPunct="1">
              <a:lnSpc>
                <a:spcPct val="70000"/>
              </a:lnSpc>
              <a:buFontTx/>
              <a:buNone/>
            </a:pPr>
            <a:r>
              <a:rPr lang="ru-RU" altLang="ru-RU" sz="2400" i="1" smtClean="0">
                <a:solidFill>
                  <a:srgbClr val="000000"/>
                </a:solidFill>
              </a:rPr>
              <a:t>ограниченная по месту и времени структура совместного взаимодействия детей и взрослых, позволяющая решить определенные воспитательные задачи. </a:t>
            </a:r>
            <a:endParaRPr lang="en-US" altLang="ru-RU" sz="2400" i="1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rganization Chart 5"/>
          <p:cNvGraphicFramePr>
            <a:graphicFrameLocks/>
          </p:cNvGraphicFramePr>
          <p:nvPr>
            <p:ph sz="half" idx="4294967295"/>
          </p:nvPr>
        </p:nvGraphicFramePr>
        <p:xfrm>
          <a:off x="250825" y="2060575"/>
          <a:ext cx="8642350" cy="44211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412875"/>
            <a:ext cx="7288213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rganization Chart 7"/>
          <p:cNvGraphicFramePr>
            <a:graphicFrameLocks/>
          </p:cNvGraphicFramePr>
          <p:nvPr>
            <p:ph type="dgm" idx="4294967295"/>
          </p:nvPr>
        </p:nvGraphicFramePr>
        <p:xfrm>
          <a:off x="214313" y="1125538"/>
          <a:ext cx="8605837" cy="5040312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altLang="ru-RU" b="1" smtClean="0">
                <a:solidFill>
                  <a:srgbClr val="008000"/>
                </a:solidFill>
              </a:rPr>
              <a:t>ОРГАНИЗАТОРСКАЯ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893175" cy="4525962"/>
          </a:xfrm>
        </p:spPr>
        <p:txBody>
          <a:bodyPr lIns="182562" tIns="46038" rIns="182562" bIns="46038"/>
          <a:lstStyle/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ru-RU" altLang="ru-RU" sz="2400" smtClean="0"/>
              <a:t> </a:t>
            </a:r>
            <a:r>
              <a:rPr lang="ru-RU" altLang="ru-RU" sz="2000" b="1" smtClean="0">
                <a:solidFill>
                  <a:srgbClr val="000000"/>
                </a:solidFill>
              </a:rPr>
              <a:t>Любая форма воспитательной работы предполагает решение организаторской задачи. </a:t>
            </a:r>
            <a:endParaRPr lang="en-US" altLang="ru-RU" sz="2000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</a:rPr>
              <a:t>В роли организатора может выступать как педагог, так и учащиеся.</a:t>
            </a:r>
            <a:endParaRPr lang="en-US" altLang="ru-RU" sz="2000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</a:rPr>
              <a:t> Организация дела отражает определенную логику действий, взаимодействия участников. </a:t>
            </a:r>
            <a:endParaRPr lang="en-US" altLang="ru-RU" sz="2000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</a:rPr>
              <a:t>Существуют обобщенные методики (алгоритмы) организации различных форм воспитательной работы, которые стали традиционными и используются многими педагогами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333875"/>
            <a:ext cx="33115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3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altLang="ru-RU" b="1" smtClean="0">
                <a:solidFill>
                  <a:srgbClr val="FF0066"/>
                </a:solidFill>
              </a:rPr>
              <a:t>РЕГУЛИРУЮЩАЯ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8038" y="1600200"/>
            <a:ext cx="5795962" cy="4525963"/>
          </a:xfrm>
        </p:spPr>
        <p:txBody>
          <a:bodyPr lIns="182562" tIns="46038" rIns="182562" bIns="46038"/>
          <a:lstStyle/>
          <a:p>
            <a:pPr algn="just" eaLnBrk="1" hangingPunct="1">
              <a:spcAft>
                <a:spcPct val="40000"/>
              </a:spcAft>
              <a:buFontTx/>
              <a:buNone/>
            </a:pPr>
            <a:r>
              <a:rPr lang="ru-RU" altLang="ru-RU" sz="2400" smtClean="0"/>
              <a:t>Использование той или иной формы позволяет регулировать как отношения между педагогами и учащимися, так и между детьми. </a:t>
            </a:r>
            <a:endParaRPr lang="en-US" altLang="ru-RU" sz="2400" smtClean="0"/>
          </a:p>
          <a:p>
            <a:pPr algn="just" eaLnBrk="1" hangingPunct="1">
              <a:spcAft>
                <a:spcPct val="40000"/>
              </a:spcAft>
              <a:buFontTx/>
              <a:buNone/>
            </a:pPr>
            <a:r>
              <a:rPr lang="ru-RU" altLang="ru-RU" sz="2400" smtClean="0"/>
              <a:t>Различные формы по-разному влияют на процесс сплочения группы школьников. </a:t>
            </a:r>
            <a:endParaRPr lang="en-US" altLang="ru-RU" sz="2400" smtClean="0"/>
          </a:p>
          <a:p>
            <a:pPr algn="just" eaLnBrk="1" hangingPunct="1">
              <a:spcAft>
                <a:spcPct val="40000"/>
              </a:spcAft>
              <a:buFontTx/>
              <a:buNone/>
            </a:pPr>
            <a:r>
              <a:rPr lang="ru-RU" altLang="ru-RU" sz="2400" smtClean="0"/>
              <a:t>Благодаря формам, где заранее закладывается необходимость взаимодействия, происходит формирование норм социальных отношений.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100" y="2133600"/>
            <a:ext cx="318293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42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altLang="ru-RU" b="1" smtClean="0">
                <a:solidFill>
                  <a:srgbClr val="008000"/>
                </a:solidFill>
              </a:rPr>
              <a:t>ИНФОРМАТИВНАЯ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7772400" cy="4114800"/>
          </a:xfrm>
        </p:spPr>
        <p:txBody>
          <a:bodyPr lIns="182562" tIns="46038" rIns="182562" bIns="46038"/>
          <a:lstStyle/>
          <a:p>
            <a:pPr eaLnBrk="1" hangingPunct="1">
              <a:buFontTx/>
              <a:buNone/>
            </a:pPr>
            <a:r>
              <a:rPr lang="ru-RU" altLang="ru-RU" smtClean="0"/>
              <a:t>   Реализация этой функции предполагает не только одностороннее сообщение учащимся той или иной суммы знаний, но и актуализацию имеющихся у них знаний, обращение к их опыту.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3933825"/>
            <a:ext cx="25050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52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2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8163"/>
            <a:ext cx="8229600" cy="442912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4000" b="1" smtClean="0">
                <a:solidFill>
                  <a:srgbClr val="008000"/>
                </a:solidFill>
              </a:rPr>
              <a:t>КЛАССИФИКАЦИЯ ФОРМ ВОСПИТАТЕЛЬНОЙ РАБОТЫ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8893175" cy="4992687"/>
          </a:xfrm>
        </p:spPr>
        <p:txBody>
          <a:bodyPr lIns="182562" tIns="46038" rIns="182562" bIns="46038"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graphicFrame>
        <p:nvGraphicFramePr>
          <p:cNvPr id="3074" name="Organization Chart 14"/>
          <p:cNvGraphicFramePr>
            <a:graphicFrameLocks/>
          </p:cNvGraphicFramePr>
          <p:nvPr>
            <p:ph type="dgm" idx="4294967295"/>
          </p:nvPr>
        </p:nvGraphicFramePr>
        <p:xfrm>
          <a:off x="107950" y="1700213"/>
          <a:ext cx="9036050" cy="496887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/>
      <p:bldP spid="114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42875"/>
            <a:ext cx="8229600" cy="714375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3600" b="1" smtClean="0">
                <a:solidFill>
                  <a:srgbClr val="FF0066"/>
                </a:solidFill>
              </a:rPr>
              <a:t>Мероприятие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6313" y="857250"/>
            <a:ext cx="4143375" cy="4500563"/>
          </a:xfrm>
        </p:spPr>
        <p:txBody>
          <a:bodyPr lIns="182562" tIns="46038" rIns="182562" bIns="46038"/>
          <a:lstStyle/>
          <a:p>
            <a:pPr marL="0" indent="0" eaLnBrk="1" hangingPunct="1">
              <a:spcAft>
                <a:spcPct val="45000"/>
              </a:spcAft>
              <a:buFontTx/>
              <a:buNone/>
            </a:pPr>
            <a:r>
              <a:rPr lang="ru-RU" altLang="ru-RU" sz="2000" smtClean="0"/>
              <a:t>это событие, занятие, ситуация в коллективе, организуемая педагогом, с целью непосредственного воздействия на них. </a:t>
            </a:r>
          </a:p>
          <a:p>
            <a:pPr marL="0" indent="0" eaLnBrk="1" hangingPunct="1">
              <a:spcAft>
                <a:spcPct val="45000"/>
              </a:spcAft>
              <a:buFontTx/>
              <a:buNone/>
            </a:pPr>
            <a:r>
              <a:rPr lang="ru-RU" altLang="ru-RU" sz="2000" smtClean="0"/>
              <a:t>Например, знакомство с произведениями искусства, с правилами дорожного движения, беседа на определенную тему, встреча, цикл лекций, приглашение специалиста, занятие по технике безопасности, прогулки, походы и т.д.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42132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E:\ФОТО КЛАСС\100_2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827088" y="620713"/>
            <a:ext cx="75612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 dirty="0"/>
              <a:t>«</a:t>
            </a:r>
            <a:r>
              <a:rPr lang="ru-RU" altLang="ru-RU" sz="2000" b="1" i="1"/>
              <a:t>Искусство </a:t>
            </a:r>
            <a:r>
              <a:rPr lang="ru-RU" altLang="ru-RU" sz="2000" b="1" i="1" smtClean="0"/>
              <a:t>воспитания </a:t>
            </a:r>
            <a:r>
              <a:rPr lang="ru-RU" altLang="ru-RU" sz="2000" b="1" i="1" dirty="0"/>
              <a:t>имеет ту особенность, что почти всем оно кажется делом знакомым и понятным, и иным делом легким, - и тем понятнее и легче кажется оно, чем менее человек был с ним знаком, теоретически или практически. Почти все признают, что воспитание требует терпения, но весьма немногие пришли к убеждению, что кроме терпения, врожденной  способности и навыка необходимы еще и специальные знания».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 i="1" dirty="0"/>
              <a:t>                                                                          К.Д.Ушинский </a:t>
            </a:r>
          </a:p>
        </p:txBody>
      </p:sp>
      <p:pic>
        <p:nvPicPr>
          <p:cNvPr id="7171" name="Picture 6" descr="vospitatel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13" y="3716338"/>
            <a:ext cx="2879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altLang="ru-RU" sz="3600" b="1" smtClean="0">
                <a:solidFill>
                  <a:srgbClr val="008000"/>
                </a:solidFill>
              </a:rPr>
              <a:t>                           Дело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1600200"/>
            <a:ext cx="4043362" cy="4525963"/>
          </a:xfrm>
        </p:spPr>
        <p:txBody>
          <a:bodyPr lIns="182562" tIns="46038" rIns="182562" bIns="46038"/>
          <a:lstStyle/>
          <a:p>
            <a:pPr eaLnBrk="1" hangingPunct="1">
              <a:buFontTx/>
              <a:buNone/>
            </a:pPr>
            <a:r>
              <a:rPr lang="ru-RU" altLang="ru-RU" smtClean="0"/>
              <a:t>    это общая работа, важное событие, членам коллектива на пользу и радость кому-либо, в том числе и себе.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643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E:\ФОТО КЛАСС\100_2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71813"/>
            <a:ext cx="471487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14313"/>
            <a:ext cx="8229600" cy="785812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3200" b="1" smtClean="0">
                <a:solidFill>
                  <a:srgbClr val="FF0066"/>
                </a:solidFill>
              </a:rPr>
              <a:t>                           Игра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0" y="1214438"/>
            <a:ext cx="4143375" cy="4911725"/>
          </a:xfrm>
        </p:spPr>
        <p:txBody>
          <a:bodyPr lIns="182562" tIns="46038" rIns="182562" bIns="46038"/>
          <a:lstStyle/>
          <a:p>
            <a:pPr eaLnBrk="1" hangingPunct="1">
              <a:buFontTx/>
              <a:buNone/>
            </a:pPr>
            <a:r>
              <a:rPr lang="ru-RU" altLang="ru-RU" smtClean="0"/>
              <a:t>   это воображаемая или реальная деятельность, целенаправленно организуемая для отдыха, обучения, развития.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3556" name="Picture 4" descr="E:\ФОТО КЛАСС\100_2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2148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E:\ФОТО КЛАСС\100_17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571875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2283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8313"/>
            <a:ext cx="7299325" cy="7683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altLang="ru-RU" sz="4000" b="1" u="sng" smtClean="0">
                <a:solidFill>
                  <a:srgbClr val="008000"/>
                </a:solidFill>
              </a:rPr>
              <a:t>Пять типов форм воспитательной работы</a:t>
            </a:r>
            <a:r>
              <a:rPr lang="ru-RU" alt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4098" name="Diagram 6"/>
          <p:cNvGraphicFramePr>
            <a:graphicFrameLocks/>
          </p:cNvGraphicFramePr>
          <p:nvPr>
            <p:ph type="dgm" idx="4294967295"/>
          </p:nvPr>
        </p:nvGraphicFramePr>
        <p:xfrm>
          <a:off x="0" y="1700213"/>
          <a:ext cx="8748713" cy="484505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11175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3200" b="1" smtClean="0">
                <a:solidFill>
                  <a:srgbClr val="FF0066"/>
                </a:solidFill>
              </a:rPr>
              <a:t>Словесно-логические формы.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6313" y="1285875"/>
            <a:ext cx="4214812" cy="4840288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Основным средством воздействия является слово, вызывающее ответные эмоции у детей. К этому типу форм относятся беседы на самые разные темы, дискуссии, собрания, и т.д. главное здесь –</a:t>
            </a:r>
            <a:r>
              <a:rPr lang="ru-RU" altLang="ru-RU" sz="2800" u="sng" smtClean="0"/>
              <a:t>обсуждение проблем.</a:t>
            </a:r>
            <a:r>
              <a:rPr lang="ru-RU" altLang="ru-RU" sz="2800" smtClean="0"/>
              <a:t> 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643313"/>
            <a:ext cx="37147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</a:rPr>
              <a:t>Образно-художественные формы.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9125" y="1600200"/>
            <a:ext cx="4500563" cy="4525963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   Они объединяют в себе такие дела детей, где главным средством воздействия является совместное, преимущественно эстетическое переживание.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Главное здесь – вызвать сильные, глубокие и облагораживающие коллективные эмоции.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Большой потенциал имеют такие формы, как концерт, спектакль, праздник и т.п. 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786188"/>
            <a:ext cx="37147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82612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2800" b="1" smtClean="0">
                <a:solidFill>
                  <a:srgbClr val="FF0066"/>
                </a:solidFill>
              </a:rPr>
              <a:t>Трудовые формы внеурочной  работы.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4875" y="857250"/>
            <a:ext cx="4286250" cy="3429000"/>
          </a:xfrm>
        </p:spPr>
        <p:txBody>
          <a:bodyPr lIns="182562" tIns="46038" rIns="182562" bIns="46038"/>
          <a:lstStyle/>
          <a:p>
            <a:pPr eaLnBrk="1" hangingPunct="1">
              <a:buFontTx/>
              <a:buNone/>
            </a:pPr>
            <a:r>
              <a:rPr lang="ru-RU" altLang="ru-RU" sz="2400" smtClean="0"/>
              <a:t>   Это разные виды работ в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     школе: ежедневные     дежурства по классу, столовой, уход за цветами, уборка территории школы.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   Совместный труд вдохновляет не меньше, чем эстетический праздник.</a:t>
            </a:r>
          </a:p>
        </p:txBody>
      </p:sp>
      <p:pic>
        <p:nvPicPr>
          <p:cNvPr id="26628" name="Picture 7" descr="E:\ФОТО КЛАСС\100_1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E:\ФОТО КЛАСС\100_1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00438"/>
            <a:ext cx="424973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0"/>
            <a:ext cx="8301037" cy="10715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Игровые (</a:t>
            </a:r>
            <a:r>
              <a:rPr lang="ru-RU" altLang="ru-RU" sz="3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досуговые</a:t>
            </a:r>
            <a:r>
              <a:rPr lang="ru-RU" alt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формы работы.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0" y="1214438"/>
            <a:ext cx="4071938" cy="516890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Это игры, совместный отдых, содержательные развлечения.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Игры могут быть спортивные, познавательные, соревновательные,конкурсные. 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3929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571875"/>
            <a:ext cx="40719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229600" cy="868362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3200" b="1" smtClean="0">
                <a:solidFill>
                  <a:srgbClr val="FF0066"/>
                </a:solidFill>
              </a:rPr>
              <a:t>Психологические формы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7688" y="1214438"/>
            <a:ext cx="4786312" cy="5357812"/>
          </a:xfrm>
        </p:spPr>
        <p:txBody>
          <a:bodyPr lIns="182562" tIns="46038" rIns="182562" bIns="46038"/>
          <a:lstStyle/>
          <a:p>
            <a:pPr eaLnBrk="1" hangingPunct="1">
              <a:buFontTx/>
              <a:buNone/>
            </a:pPr>
            <a:r>
              <a:rPr lang="ru-RU" altLang="ru-RU" sz="2400" smtClean="0"/>
              <a:t>    В формах этого типа основными средствами воздействия являются элементы психологического тренинга. 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    Это лекции, беседы, дискуссии, психологические упражнения, консультации. Они требуют некоторых специальных знаний и умений воспитателя.</a:t>
            </a:r>
            <a:r>
              <a:rPr lang="ru-RU" altLang="ru-RU" sz="2000" smtClean="0"/>
              <a:t> 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00125"/>
            <a:ext cx="40005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4331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42875"/>
            <a:ext cx="8229600" cy="857250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3600" b="1" smtClean="0">
                <a:solidFill>
                  <a:srgbClr val="008000"/>
                </a:solidFill>
              </a:rPr>
              <a:t>                         Формы</a:t>
            </a:r>
            <a:r>
              <a:rPr lang="en-US" altLang="ru-RU" sz="3600" b="1" smtClean="0">
                <a:solidFill>
                  <a:srgbClr val="008000"/>
                </a:solidFill>
              </a:rPr>
              <a:t>:</a:t>
            </a:r>
            <a:endParaRPr lang="ru-RU" altLang="ru-RU" sz="3600" b="1" smtClean="0">
              <a:solidFill>
                <a:srgbClr val="008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0" y="928688"/>
            <a:ext cx="3786188" cy="5559425"/>
          </a:xfrm>
        </p:spPr>
        <p:txBody>
          <a:bodyPr lIns="182562" tIns="46038" rIns="182562" bIns="46038"/>
          <a:lstStyle/>
          <a:p>
            <a:pPr marL="0" indent="0" eaLnBrk="1" hangingPunct="1">
              <a:buFontTx/>
              <a:buNone/>
            </a:pPr>
            <a:r>
              <a:rPr lang="ru-RU" altLang="ru-RU" sz="2800" smtClean="0"/>
              <a:t>         </a:t>
            </a:r>
            <a:r>
              <a:rPr lang="ru-RU" altLang="ru-RU" sz="2800" smtClean="0">
                <a:solidFill>
                  <a:srgbClr val="FF0000"/>
                </a:solidFill>
              </a:rPr>
              <a:t>Массовые</a:t>
            </a:r>
            <a:r>
              <a:rPr lang="ru-RU" altLang="ru-RU" sz="2800" smtClean="0"/>
              <a:t> </a:t>
            </a:r>
            <a:r>
              <a:rPr lang="ru-RU" altLang="ru-RU" sz="2400" smtClean="0"/>
              <a:t>(утренники, школьные вечера, праздники</a:t>
            </a:r>
            <a:r>
              <a:rPr lang="en-US" altLang="ru-RU" sz="2400" smtClean="0"/>
              <a:t>,</a:t>
            </a:r>
            <a:r>
              <a:rPr lang="ru-RU" altLang="ru-RU" sz="2400" smtClean="0"/>
              <a:t> конкурсы, олимпиады</a:t>
            </a:r>
            <a:r>
              <a:rPr lang="en-US" altLang="ru-RU" sz="2400" smtClean="0"/>
              <a:t>,</a:t>
            </a:r>
            <a:r>
              <a:rPr lang="ru-RU" altLang="ru-RU" sz="2400" smtClean="0"/>
              <a:t> конференции, субботники)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smtClean="0">
                <a:solidFill>
                  <a:srgbClr val="FF0000"/>
                </a:solidFill>
              </a:rPr>
              <a:t>            </a:t>
            </a:r>
            <a:r>
              <a:rPr lang="ru-RU" altLang="ru-RU" sz="2800" smtClean="0">
                <a:solidFill>
                  <a:srgbClr val="FF0000"/>
                </a:solidFill>
              </a:rPr>
              <a:t>Групповые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smtClean="0"/>
              <a:t>(урок</a:t>
            </a:r>
            <a:r>
              <a:rPr lang="en-US" altLang="ru-RU" sz="2400" smtClean="0"/>
              <a:t>,</a:t>
            </a:r>
            <a:r>
              <a:rPr lang="ru-RU" altLang="ru-RU" sz="2400" smtClean="0"/>
              <a:t> беседа,        семинар</a:t>
            </a:r>
            <a:r>
              <a:rPr lang="en-US" altLang="ru-RU" sz="2400" smtClean="0"/>
              <a:t>,</a:t>
            </a:r>
            <a:r>
              <a:rPr lang="ru-RU" altLang="ru-RU" sz="2400" smtClean="0"/>
              <a:t> экскурсия</a:t>
            </a:r>
            <a:r>
              <a:rPr lang="en-US" altLang="ru-RU" sz="2400" smtClean="0"/>
              <a:t>,</a:t>
            </a:r>
            <a:r>
              <a:rPr lang="ru-RU" altLang="ru-RU" sz="2400" smtClean="0"/>
              <a:t> кружки, секции</a:t>
            </a:r>
            <a:r>
              <a:rPr lang="en-US" altLang="ru-RU" sz="2400" smtClean="0"/>
              <a:t>.</a:t>
            </a:r>
            <a:r>
              <a:rPr lang="ru-RU" altLang="ru-RU" sz="2400" smtClean="0"/>
              <a:t>)      	   	</a:t>
            </a:r>
            <a:r>
              <a:rPr lang="ru-RU" altLang="ru-RU" sz="2800" smtClean="0"/>
              <a:t>  	               </a:t>
            </a:r>
            <a:r>
              <a:rPr lang="ru-RU" altLang="ru-RU" sz="2800" smtClean="0">
                <a:solidFill>
                  <a:srgbClr val="FF0000"/>
                </a:solidFill>
              </a:rPr>
              <a:t>Индивидуальные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smtClean="0"/>
              <a:t> (консультации</a:t>
            </a:r>
            <a:r>
              <a:rPr lang="en-US" altLang="ru-RU" sz="2400" smtClean="0"/>
              <a:t>,</a:t>
            </a:r>
            <a:r>
              <a:rPr lang="ru-RU" altLang="ru-RU" sz="2400" smtClean="0"/>
              <a:t>  доп.   занятия.)</a:t>
            </a: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2132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429000"/>
            <a:ext cx="4095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714375" y="428625"/>
            <a:ext cx="7429500" cy="138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00050" algn="just" eaLnBrk="0" hangingPunct="0">
              <a:tabLst>
                <a:tab pos="752475" algn="l"/>
              </a:tabLst>
            </a:pPr>
            <a:r>
              <a:rPr lang="ru-RU" altLang="ru-RU" sz="1400" b="1">
                <a:cs typeface="Times New Roman" pitchFamily="18" charset="0"/>
              </a:rPr>
              <a:t>Народный учитель А. Захарченко сказал: </a:t>
            </a:r>
            <a:r>
              <a:rPr lang="ru-RU" altLang="ru-RU" sz="1400" b="1" i="1">
                <a:cs typeface="Times New Roman" pitchFamily="18" charset="0"/>
              </a:rPr>
              <a:t>школа — это не здание, не кабинет и не образцовая наглядная агитация. Школа это возвышенный дух, мечта, идея, которые увлекают сразу троих — учителя, ученика, родителя и тут же реализуются.</a:t>
            </a:r>
            <a:endParaRPr lang="ru-RU" altLang="ru-RU" sz="900"/>
          </a:p>
          <a:p>
            <a:pPr indent="400050" algn="just" eaLnBrk="0" hangingPunct="0">
              <a:tabLst>
                <a:tab pos="752475" algn="l"/>
              </a:tabLst>
            </a:pPr>
            <a:r>
              <a:rPr lang="ru-RU" altLang="ru-RU" sz="1400" b="1" i="1">
                <a:cs typeface="Times New Roman" pitchFamily="18" charset="0"/>
              </a:rPr>
              <a:t>Учитель    призван реализовывать   мечты   детей   —   это   наша   главная   задача   в   деле воспитания подрастающего поколения.</a:t>
            </a:r>
            <a:endParaRPr lang="ru-RU" altLang="ru-RU"/>
          </a:p>
        </p:txBody>
      </p:sp>
      <p:pic>
        <p:nvPicPr>
          <p:cNvPr id="30723" name="Picture 4" descr="E:\ФОТО КЛАСС\100_2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714625"/>
            <a:ext cx="528637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78724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altLang="ru-RU" sz="3200" b="1" kern="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Актуальность темы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Современная школа осуществляет свою деятельность в сложных социально-экономических условиях в обществе с кризисом нравственного сознания.</a:t>
            </a:r>
          </a:p>
          <a:p>
            <a:r>
              <a:rPr lang="ru-RU" altLang="ru-RU" sz="2800" smtClean="0"/>
              <a:t>В этих условиях школа призвана оставаться для детей вторым домом, второй семьей, в которой дают не только знания, но и созданы условия для формирования и реализации личности.</a:t>
            </a:r>
          </a:p>
          <a:p>
            <a:r>
              <a:rPr lang="ru-RU" altLang="ru-RU" sz="2000" smtClean="0"/>
              <a:t>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7632700" cy="328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</a:t>
            </a:r>
          </a:p>
          <a:p>
            <a:pPr algn="ctr"/>
            <a:endParaRPr lang="ru-RU" sz="3600" kern="10" spc="-18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ru-RU" sz="3600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 </a:t>
            </a:r>
          </a:p>
          <a:p>
            <a:pPr algn="ctr"/>
            <a:endParaRPr lang="ru-RU" sz="3600" kern="10" spc="-18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ru-RU" sz="3600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Цель воспитания :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742950" indent="-742950">
              <a:buFontTx/>
              <a:buNone/>
              <a:defRPr/>
            </a:pPr>
            <a:r>
              <a:rPr lang="ru-RU" altLang="ru-RU" sz="3600" b="1" dirty="0" smtClean="0"/>
              <a:t>высоконравственный</a:t>
            </a:r>
            <a:r>
              <a:rPr lang="ru-RU" altLang="ru-RU" dirty="0" smtClean="0"/>
              <a:t>,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творческий, компетентный </a:t>
            </a:r>
          </a:p>
          <a:p>
            <a:pPr>
              <a:buFontTx/>
              <a:buNone/>
              <a:defRPr/>
            </a:pPr>
            <a:r>
              <a:rPr lang="ru-RU" altLang="ru-RU" sz="3600" b="1" dirty="0" smtClean="0"/>
              <a:t>гражданин России</a:t>
            </a:r>
            <a:r>
              <a:rPr lang="ru-RU" altLang="ru-RU" dirty="0" smtClean="0"/>
              <a:t>, принимающий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судьбу Отечества как свою личную,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осознающий ответственность за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настоящее и будущее своей страны,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укоренённый в духовных и культурных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традициях многонационального народа </a:t>
            </a:r>
          </a:p>
          <a:p>
            <a:pPr>
              <a:buFontTx/>
              <a:buNone/>
              <a:defRPr/>
            </a:pPr>
            <a:r>
              <a:rPr lang="ru-RU" altLang="ru-RU" dirty="0" smtClean="0"/>
              <a:t>Российской Федерации.</a:t>
            </a:r>
          </a:p>
          <a:p>
            <a:pPr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Цели обучения и воспитания современной школы следующие:</a:t>
            </a:r>
            <a:br>
              <a:rPr lang="ru-RU" altLang="ru-RU" sz="3200" b="1" smtClean="0">
                <a:solidFill>
                  <a:srgbClr val="FF0000"/>
                </a:solidFill>
              </a:rPr>
            </a:br>
            <a:endParaRPr lang="ru-RU" altLang="ru-RU" sz="3200" b="1" smtClean="0">
              <a:solidFill>
                <a:srgbClr val="FF0000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ru-RU" altLang="ru-RU" sz="1800" i="1" dirty="0" smtClean="0"/>
          </a:p>
          <a:p>
            <a:pPr marL="0" lvl="1" indent="357188" algn="just">
              <a:buFont typeface="Arial" pitchFamily="34" charset="0"/>
              <a:buChar char="•"/>
              <a:defRPr/>
            </a:pPr>
            <a:r>
              <a:rPr lang="ru-RU" altLang="ru-RU" sz="2000" i="1" dirty="0" smtClean="0">
                <a:ea typeface="+mn-ea"/>
                <a:cs typeface="+mn-cs"/>
              </a:rPr>
              <a:t>Формирование здоровья ребенка и обучение его сохранению и совершенствованию своего психического и физического здоровья.</a:t>
            </a:r>
          </a:p>
          <a:p>
            <a:pPr marL="0" lvl="1" indent="357188" algn="just">
              <a:buFont typeface="Arial" pitchFamily="34" charset="0"/>
              <a:buChar char="•"/>
              <a:defRPr/>
            </a:pPr>
            <a:r>
              <a:rPr lang="ru-RU" altLang="ru-RU" sz="2000" i="1" dirty="0" smtClean="0">
                <a:ea typeface="+mn-ea"/>
                <a:cs typeface="+mn-cs"/>
              </a:rPr>
              <a:t>Обучение учащихся чтению, счету, письму, речи в рамках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000" i="1" dirty="0" smtClean="0"/>
              <a:t>школьных программ и совершенствование этих умений.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000" i="1" dirty="0" smtClean="0"/>
              <a:t> Развитие умения общаться и сотрудничать. </a:t>
            </a:r>
          </a:p>
          <a:p>
            <a:pPr algn="just">
              <a:defRPr/>
            </a:pPr>
            <a:r>
              <a:rPr lang="ru-RU" altLang="ru-RU" sz="2000" dirty="0" smtClean="0"/>
              <a:t> </a:t>
            </a:r>
            <a:r>
              <a:rPr lang="ru-RU" altLang="ru-RU" sz="2000" i="1" dirty="0" smtClean="0"/>
              <a:t>Развитие общественных умений учащихся.</a:t>
            </a:r>
            <a:endParaRPr lang="ru-RU" altLang="ru-RU" sz="2000" dirty="0" smtClean="0"/>
          </a:p>
          <a:p>
            <a:pPr algn="just">
              <a:defRPr/>
            </a:pPr>
            <a:r>
              <a:rPr lang="ru-RU" altLang="ru-RU" sz="2000" i="1" dirty="0" smtClean="0"/>
              <a:t>Формирование и развитие предметных знаний и умений.</a:t>
            </a:r>
            <a:endParaRPr lang="ru-RU" altLang="ru-RU" sz="2000" dirty="0" smtClean="0"/>
          </a:p>
          <a:p>
            <a:pPr algn="just">
              <a:defRPr/>
            </a:pPr>
            <a:r>
              <a:rPr lang="ru-RU" altLang="ru-RU" sz="2000" i="1" dirty="0" smtClean="0"/>
              <a:t>Развитие и совершенствование интеллектуальных умений.</a:t>
            </a:r>
            <a:endParaRPr lang="ru-RU" altLang="ru-RU" sz="2000" dirty="0" smtClean="0"/>
          </a:p>
          <a:p>
            <a:pPr algn="just">
              <a:defRPr/>
            </a:pPr>
            <a:r>
              <a:rPr lang="ru-RU" altLang="ru-RU" sz="2000" i="1" dirty="0" smtClean="0"/>
              <a:t>Развитие эмоциональной и волевой сферы.</a:t>
            </a:r>
          </a:p>
          <a:p>
            <a:pPr algn="just">
              <a:defRPr/>
            </a:pPr>
            <a:r>
              <a:rPr lang="ru-RU" altLang="ru-RU" sz="2000" i="1" dirty="0" smtClean="0"/>
              <a:t>Формирование положительной Я - концепции.</a:t>
            </a:r>
            <a:endParaRPr lang="ru-RU" altLang="ru-RU" sz="2000" dirty="0" smtClean="0"/>
          </a:p>
          <a:p>
            <a:pPr algn="just">
              <a:defRPr/>
            </a:pPr>
            <a:r>
              <a:rPr lang="ru-RU" altLang="ru-RU" sz="2000" i="1" dirty="0" smtClean="0"/>
              <a:t>Развитие </a:t>
            </a:r>
            <a:r>
              <a:rPr lang="ru-RU" altLang="ru-RU" sz="2000" i="1" dirty="0" err="1" smtClean="0"/>
              <a:t>мотивационно-потребностной</a:t>
            </a:r>
            <a:r>
              <a:rPr lang="ru-RU" altLang="ru-RU" sz="2000" i="1" dirty="0" smtClean="0"/>
              <a:t> сферы.</a:t>
            </a:r>
            <a:endParaRPr lang="ru-RU" altLang="ru-RU" sz="2000" dirty="0" smtClean="0"/>
          </a:p>
          <a:p>
            <a:pPr>
              <a:buFontTx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AutoShape 3"/>
          <p:cNvSpPr>
            <a:spLocks noChangeArrowheads="1"/>
          </p:cNvSpPr>
          <p:nvPr/>
        </p:nvSpPr>
        <p:spPr bwMode="auto">
          <a:xfrm>
            <a:off x="468313" y="1989138"/>
            <a:ext cx="3309937" cy="187325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 i="1"/>
              <a:t>СОЦИАЛЬНЫЕ</a:t>
            </a:r>
          </a:p>
          <a:p>
            <a:pPr algn="ctr" eaLnBrk="0" hangingPunct="0">
              <a:spcBef>
                <a:spcPct val="20000"/>
              </a:spcBef>
            </a:pPr>
            <a:endParaRPr lang="ru-RU" altLang="ru-RU" b="1" i="1"/>
          </a:p>
        </p:txBody>
      </p:sp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4295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b="1">
                <a:solidFill>
                  <a:srgbClr val="008000"/>
                </a:solidFill>
              </a:rPr>
              <a:t>Задачи воспитательной работы</a:t>
            </a:r>
          </a:p>
        </p:txBody>
      </p:sp>
      <p:sp>
        <p:nvSpPr>
          <p:cNvPr id="553989" name="AutoShape 5"/>
          <p:cNvSpPr>
            <a:spLocks noChangeArrowheads="1"/>
          </p:cNvSpPr>
          <p:nvPr/>
        </p:nvSpPr>
        <p:spPr bwMode="auto">
          <a:xfrm>
            <a:off x="1258888" y="4511675"/>
            <a:ext cx="2805112" cy="1800225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 i="1"/>
              <a:t>ВОСПИТАТЕЛЬНЫЕ</a:t>
            </a:r>
          </a:p>
        </p:txBody>
      </p:sp>
      <p:sp>
        <p:nvSpPr>
          <p:cNvPr id="553991" name="AutoShape 7"/>
          <p:cNvSpPr>
            <a:spLocks noChangeArrowheads="1"/>
          </p:cNvSpPr>
          <p:nvPr/>
        </p:nvSpPr>
        <p:spPr bwMode="auto">
          <a:xfrm>
            <a:off x="5049838" y="2205038"/>
            <a:ext cx="3673475" cy="187325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 i="1"/>
              <a:t>ДИАГНОСТИЧЕСКИЕ</a:t>
            </a:r>
          </a:p>
        </p:txBody>
      </p:sp>
      <p:sp>
        <p:nvSpPr>
          <p:cNvPr id="553992" name="AutoShape 8"/>
          <p:cNvSpPr>
            <a:spLocks noChangeArrowheads="1"/>
          </p:cNvSpPr>
          <p:nvPr/>
        </p:nvSpPr>
        <p:spPr bwMode="auto">
          <a:xfrm>
            <a:off x="5508625" y="4292600"/>
            <a:ext cx="3240088" cy="187325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b="1" i="1"/>
              <a:t>ПРОФЕССИОНАЛЬНЫЕ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animBg="1" autoUpdateAnimBg="0"/>
      <p:bldP spid="553988" grpId="0" autoUpdateAnimBg="0"/>
      <p:bldP spid="553989" grpId="0" animBg="1" autoUpdateAnimBg="0"/>
      <p:bldP spid="553991" grpId="0" animBg="1" autoUpdateAnimBg="0"/>
      <p:bldP spid="55399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1547813" y="333375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>
                <a:solidFill>
                  <a:srgbClr val="FF0066"/>
                </a:solidFill>
                <a:latin typeface="a_Latino" pitchFamily="18" charset="-52"/>
              </a:rPr>
              <a:t>Участники воспитательного</a:t>
            </a:r>
            <a:br>
              <a:rPr lang="ru-RU" altLang="ru-RU" sz="3600" b="1">
                <a:solidFill>
                  <a:srgbClr val="FF0066"/>
                </a:solidFill>
                <a:latin typeface="a_Latino" pitchFamily="18" charset="-52"/>
              </a:rPr>
            </a:br>
            <a:r>
              <a:rPr lang="ru-RU" altLang="ru-RU" sz="3600" b="1">
                <a:solidFill>
                  <a:srgbClr val="FF0066"/>
                </a:solidFill>
                <a:latin typeface="a_Latino" pitchFamily="18" charset="-52"/>
              </a:rPr>
              <a:t>процесса</a:t>
            </a:r>
          </a:p>
        </p:txBody>
      </p:sp>
      <p:sp>
        <p:nvSpPr>
          <p:cNvPr id="515079" name="Oval 7"/>
          <p:cNvSpPr>
            <a:spLocks noChangeArrowheads="1"/>
          </p:cNvSpPr>
          <p:nvPr/>
        </p:nvSpPr>
        <p:spPr bwMode="auto">
          <a:xfrm>
            <a:off x="1187450" y="2133600"/>
            <a:ext cx="230505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Классный</a:t>
            </a:r>
          </a:p>
          <a:p>
            <a:pPr algn="ctr"/>
            <a:r>
              <a:rPr lang="ru-RU" altLang="ru-RU" b="1"/>
              <a:t>руководитель</a:t>
            </a:r>
          </a:p>
          <a:p>
            <a:pPr algn="ctr"/>
            <a:r>
              <a:rPr lang="ru-RU" altLang="ru-RU" b="1"/>
              <a:t> и воспитатель</a:t>
            </a:r>
          </a:p>
        </p:txBody>
      </p:sp>
      <p:sp>
        <p:nvSpPr>
          <p:cNvPr id="515080" name="Oval 8"/>
          <p:cNvSpPr>
            <a:spLocks noChangeArrowheads="1"/>
          </p:cNvSpPr>
          <p:nvPr/>
        </p:nvSpPr>
        <p:spPr bwMode="auto">
          <a:xfrm>
            <a:off x="6300788" y="1773238"/>
            <a:ext cx="2519362" cy="1130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r>
              <a:rPr lang="ru-RU" altLang="ru-RU" b="1"/>
              <a:t>Руководители</a:t>
            </a:r>
          </a:p>
          <a:p>
            <a:pPr algn="ctr"/>
            <a:r>
              <a:rPr lang="ru-RU" altLang="ru-RU" b="1"/>
              <a:t>ШМО</a:t>
            </a:r>
          </a:p>
          <a:p>
            <a:pPr algn="ctr"/>
            <a:endParaRPr lang="ru-RU" altLang="ru-RU" b="1"/>
          </a:p>
        </p:txBody>
      </p:sp>
      <p:sp>
        <p:nvSpPr>
          <p:cNvPr id="515081" name="Oval 9"/>
          <p:cNvSpPr>
            <a:spLocks noChangeArrowheads="1"/>
          </p:cNvSpPr>
          <p:nvPr/>
        </p:nvSpPr>
        <p:spPr bwMode="auto">
          <a:xfrm>
            <a:off x="3635375" y="2924175"/>
            <a:ext cx="2449513" cy="15128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Обучающиеся</a:t>
            </a:r>
          </a:p>
        </p:txBody>
      </p:sp>
      <p:sp>
        <p:nvSpPr>
          <p:cNvPr id="515082" name="Oval 10"/>
          <p:cNvSpPr>
            <a:spLocks noChangeArrowheads="1"/>
          </p:cNvSpPr>
          <p:nvPr/>
        </p:nvSpPr>
        <p:spPr bwMode="auto">
          <a:xfrm>
            <a:off x="6732588" y="3284538"/>
            <a:ext cx="2232025" cy="1296987"/>
          </a:xfrm>
          <a:prstGeom prst="ellipse">
            <a:avLst/>
          </a:prstGeom>
          <a:solidFill>
            <a:srgbClr val="DEBCF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Библиотека</a:t>
            </a:r>
          </a:p>
        </p:txBody>
      </p:sp>
      <p:sp>
        <p:nvSpPr>
          <p:cNvPr id="515083" name="Oval 11"/>
          <p:cNvSpPr>
            <a:spLocks noChangeArrowheads="1"/>
          </p:cNvSpPr>
          <p:nvPr/>
        </p:nvSpPr>
        <p:spPr bwMode="auto">
          <a:xfrm>
            <a:off x="684213" y="3429000"/>
            <a:ext cx="2303462" cy="13684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Родители</a:t>
            </a:r>
          </a:p>
        </p:txBody>
      </p:sp>
      <p:sp>
        <p:nvSpPr>
          <p:cNvPr id="515084" name="Oval 12"/>
          <p:cNvSpPr>
            <a:spLocks noChangeArrowheads="1"/>
          </p:cNvSpPr>
          <p:nvPr/>
        </p:nvSpPr>
        <p:spPr bwMode="auto">
          <a:xfrm>
            <a:off x="1403350" y="4941888"/>
            <a:ext cx="2663825" cy="1295400"/>
          </a:xfrm>
          <a:prstGeom prst="ellipse">
            <a:avLst/>
          </a:prstGeom>
          <a:solidFill>
            <a:srgbClr val="BBCB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Педагоги </a:t>
            </a:r>
          </a:p>
          <a:p>
            <a:pPr algn="ctr"/>
            <a:r>
              <a:rPr lang="ru-RU" altLang="ru-RU" b="1"/>
              <a:t>дополнительного</a:t>
            </a:r>
          </a:p>
          <a:p>
            <a:pPr algn="ctr"/>
            <a:r>
              <a:rPr lang="ru-RU" altLang="ru-RU" b="1"/>
              <a:t> образования</a:t>
            </a:r>
          </a:p>
        </p:txBody>
      </p:sp>
      <p:sp>
        <p:nvSpPr>
          <p:cNvPr id="515085" name="Oval 13"/>
          <p:cNvSpPr>
            <a:spLocks noChangeArrowheads="1"/>
          </p:cNvSpPr>
          <p:nvPr/>
        </p:nvSpPr>
        <p:spPr bwMode="auto">
          <a:xfrm>
            <a:off x="6011863" y="5013325"/>
            <a:ext cx="2592387" cy="1295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Психолог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7" grpId="0"/>
      <p:bldP spid="515079" grpId="0" animBg="1"/>
      <p:bldP spid="515080" grpId="0" animBg="1"/>
      <p:bldP spid="515081" grpId="0" animBg="1"/>
      <p:bldP spid="515082" grpId="0" animBg="1"/>
      <p:bldP spid="515083" grpId="0" animBg="1"/>
      <p:bldP spid="515084" grpId="0" animBg="1"/>
      <p:bldP spid="5150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FF0000"/>
                </a:solidFill>
              </a:rPr>
              <a:t>Для включения в социокультурную деятельность учащимся необходимо развивать: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интерес к самому себе</a:t>
            </a:r>
          </a:p>
          <a:p>
            <a:r>
              <a:rPr lang="ru-RU" altLang="ru-RU" smtClean="0"/>
              <a:t>самопризнание себя как личности</a:t>
            </a:r>
          </a:p>
          <a:p>
            <a:r>
              <a:rPr lang="ru-RU" altLang="ru-RU" smtClean="0"/>
              <a:t>управление самим собой</a:t>
            </a:r>
          </a:p>
          <a:p>
            <a:r>
              <a:rPr lang="ru-RU" altLang="ru-RU" smtClean="0"/>
              <a:t>уважение чужого мнения</a:t>
            </a:r>
          </a:p>
          <a:p>
            <a:r>
              <a:rPr lang="ru-RU" altLang="ru-RU" smtClean="0"/>
              <a:t>любознательность и вовлеченность в социокультурную деятельность</a:t>
            </a:r>
          </a:p>
          <a:p>
            <a:r>
              <a:rPr lang="ru-RU" altLang="ru-RU" smtClean="0"/>
              <a:t>эмоциональную устойчивость</a:t>
            </a:r>
          </a:p>
          <a:p>
            <a:r>
              <a:rPr lang="ru-RU" altLang="ru-RU" smtClean="0"/>
              <a:t>мотивацию действий и поступков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Принципы построения воспитательной работы: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 открытости</a:t>
            </a:r>
          </a:p>
          <a:p>
            <a:r>
              <a:rPr lang="ru-RU" altLang="ru-RU" smtClean="0"/>
              <a:t> привлекательности будущего дела</a:t>
            </a:r>
          </a:p>
          <a:p>
            <a:r>
              <a:rPr lang="ru-RU" altLang="ru-RU" smtClean="0"/>
              <a:t> деятельности </a:t>
            </a:r>
          </a:p>
          <a:p>
            <a:r>
              <a:rPr lang="ru-RU" altLang="ru-RU" smtClean="0"/>
              <a:t> свободы участия</a:t>
            </a:r>
          </a:p>
          <a:p>
            <a:r>
              <a:rPr lang="ru-RU" altLang="ru-RU" smtClean="0"/>
              <a:t> обратной связи</a:t>
            </a:r>
          </a:p>
          <a:p>
            <a:r>
              <a:rPr lang="ru-RU" altLang="ru-RU" smtClean="0"/>
              <a:t> сотворчества</a:t>
            </a:r>
          </a:p>
          <a:p>
            <a:r>
              <a:rPr lang="ru-RU" altLang="ru-RU" smtClean="0"/>
              <a:t> успешности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981</Words>
  <Application>Microsoft Office PowerPoint</Application>
  <PresentationFormat>Экран (4:3)</PresentationFormat>
  <Paragraphs>152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a_Latino</vt:lpstr>
      <vt:lpstr>Arial Black</vt:lpstr>
      <vt:lpstr>Times New Roman</vt:lpstr>
      <vt:lpstr>Wingdings</vt:lpstr>
      <vt:lpstr>Algerian</vt:lpstr>
      <vt:lpstr>Оформление по умолчанию</vt:lpstr>
      <vt:lpstr>Воспитание в современной школе – включение детей в социокультурную деятельность</vt:lpstr>
      <vt:lpstr>Слайд 2</vt:lpstr>
      <vt:lpstr>Актуальность темы</vt:lpstr>
      <vt:lpstr>Цель воспитания :</vt:lpstr>
      <vt:lpstr>Цели обучения и воспитания современной школы следующие: </vt:lpstr>
      <vt:lpstr>Слайд 6</vt:lpstr>
      <vt:lpstr>Слайд 7</vt:lpstr>
      <vt:lpstr>Для включения в социокультурную деятельность учащимся необходимо развивать:</vt:lpstr>
      <vt:lpstr>Принципы построения воспитательной работы:</vt:lpstr>
      <vt:lpstr>Схема реализации воспитательной системы через различные  виды и формы деятельности</vt:lpstr>
      <vt:lpstr>Слайд 11</vt:lpstr>
      <vt:lpstr> Форма </vt:lpstr>
      <vt:lpstr>Форма воспитательной работы: </vt:lpstr>
      <vt:lpstr>Слайд 14</vt:lpstr>
      <vt:lpstr>ОРГАНИЗАТОРСКАЯ</vt:lpstr>
      <vt:lpstr>РЕГУЛИРУЮЩАЯ</vt:lpstr>
      <vt:lpstr>ИНФОРМАТИВНАЯ</vt:lpstr>
      <vt:lpstr>КЛАССИФИКАЦИЯ ФОРМ ВОСПИТАТЕЛЬНОЙ РАБОТЫ</vt:lpstr>
      <vt:lpstr>Мероприятие</vt:lpstr>
      <vt:lpstr>                           Дело</vt:lpstr>
      <vt:lpstr>                           Игра</vt:lpstr>
      <vt:lpstr>Пять типов форм воспитательной работы </vt:lpstr>
      <vt:lpstr>Словесно-логические формы.</vt:lpstr>
      <vt:lpstr>Образно-художественные формы.</vt:lpstr>
      <vt:lpstr>Трудовые формы внеурочной  работы.</vt:lpstr>
      <vt:lpstr>Игровые (досуговые) формы работы.</vt:lpstr>
      <vt:lpstr>Психологические формы</vt:lpstr>
      <vt:lpstr>                         Формы:</vt:lpstr>
      <vt:lpstr>Слайд 29</vt:lpstr>
      <vt:lpstr>Слайд 30</vt:lpstr>
    </vt:vector>
  </TitlesOfParts>
  <Company>ч/л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Зворыгин АЯ</dc:creator>
  <cp:lastModifiedBy>User</cp:lastModifiedBy>
  <cp:revision>157</cp:revision>
  <cp:lastPrinted>1601-01-01T00:00:00Z</cp:lastPrinted>
  <dcterms:created xsi:type="dcterms:W3CDTF">2005-02-15T14:42:31Z</dcterms:created>
  <dcterms:modified xsi:type="dcterms:W3CDTF">2014-01-10T07:10:46Z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NXTAG2">
    <vt:lpwstr>0008009e1f0000000000010243100207f6000400038000</vt:lpwstr>
  </property>
</Properties>
</file>