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4" r:id="rId9"/>
    <p:sldId id="264" r:id="rId10"/>
    <p:sldId id="272" r:id="rId11"/>
    <p:sldId id="265" r:id="rId12"/>
    <p:sldId id="279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6" r:id="rId22"/>
    <p:sldId id="267" r:id="rId23"/>
    <p:sldId id="268" r:id="rId24"/>
    <p:sldId id="273" r:id="rId25"/>
    <p:sldId id="269" r:id="rId26"/>
    <p:sldId id="271" r:id="rId27"/>
    <p:sldId id="270" r:id="rId28"/>
    <p:sldId id="275" r:id="rId29"/>
    <p:sldId id="276" r:id="rId30"/>
    <p:sldId id="277" r:id="rId31"/>
    <p:sldId id="278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2242F61-82F3-4C50-B55A-8A2BF5B7E5B5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B9BE3DA-7976-49A9-8661-D60FB8A9AC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ljournal.ru/stati/12-urokov-lyubvi-ili-chemu-my-mozhem-soznatelno-uchitsya-u-svoix-detej.html" TargetMode="External"/><Relationship Id="rId2" Type="http://schemas.openxmlformats.org/officeDocument/2006/relationships/hyperlink" Target="http://eljournal.ru/stati/25-poleznyx-veshhej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3171846"/>
          </a:xfrm>
        </p:spPr>
        <p:txBody>
          <a:bodyPr/>
          <a:lstStyle/>
          <a:p>
            <a:r>
              <a:rPr lang="ru-RU" dirty="0" smtClean="0"/>
              <a:t>Работа с родителями по пропаганде здорового образа жизни.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 smtClean="0"/>
              <a:t>Выполнили педагоги МОУ НОШ №1</a:t>
            </a:r>
          </a:p>
          <a:p>
            <a:pPr algn="r"/>
            <a:r>
              <a:rPr lang="ru-RU" sz="2000" dirty="0" smtClean="0"/>
              <a:t> </a:t>
            </a:r>
            <a:r>
              <a:rPr lang="ru-RU" sz="2000" dirty="0" err="1" smtClean="0"/>
              <a:t>Н.Г.Баранцева</a:t>
            </a:r>
            <a:endParaRPr lang="ru-RU" sz="2000" dirty="0" smtClean="0"/>
          </a:p>
          <a:p>
            <a:pPr algn="r"/>
            <a:r>
              <a:rPr lang="ru-RU" sz="2000" dirty="0" err="1" smtClean="0"/>
              <a:t>Н.Е.Алахвердян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Фундаментальным основанием взаимодействия является  взаимное уважение:</a:t>
            </a:r>
          </a:p>
          <a:p>
            <a:pPr>
              <a:buNone/>
            </a:pPr>
            <a:r>
              <a:rPr lang="ru-RU" dirty="0" smtClean="0"/>
              <a:t>	-</a:t>
            </a:r>
            <a:r>
              <a:rPr lang="ru-RU" i="1" u="sng" dirty="0" smtClean="0"/>
              <a:t>Уважение к родителям </a:t>
            </a:r>
            <a:r>
              <a:rPr lang="ru-RU" dirty="0" smtClean="0"/>
              <a:t>– безусловно и нетленно.</a:t>
            </a:r>
          </a:p>
          <a:p>
            <a:pPr>
              <a:buNone/>
            </a:pPr>
            <a:r>
              <a:rPr lang="ru-RU" dirty="0" smtClean="0"/>
              <a:t>	-</a:t>
            </a:r>
            <a:r>
              <a:rPr lang="ru-RU" i="1" u="sng" dirty="0" smtClean="0"/>
              <a:t>Уважение к педагогу </a:t>
            </a:r>
            <a:r>
              <a:rPr lang="ru-RU" dirty="0" smtClean="0"/>
              <a:t>– зависит от тактики поведения педагога, чем от воспитанности и культуры родителей. Уважение к себе педагог строит самостоятельно , опираясь на психолого-этические нормативы, направляя поведение  родителей, инициируя культурные формы, поддерживая родителей  незаметно в наилучших и тонких направлениях.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/>
              <a:t>	</a:t>
            </a:r>
            <a:r>
              <a:rPr lang="ru-RU" dirty="0" smtClean="0"/>
              <a:t>Диалог в решении  проблем:</a:t>
            </a:r>
          </a:p>
          <a:p>
            <a:r>
              <a:rPr lang="ru-RU" dirty="0" smtClean="0"/>
              <a:t>Беседы, </a:t>
            </a:r>
          </a:p>
          <a:p>
            <a:r>
              <a:rPr lang="ru-RU" dirty="0" smtClean="0"/>
              <a:t>Консультации, </a:t>
            </a:r>
          </a:p>
          <a:p>
            <a:r>
              <a:rPr lang="ru-RU" dirty="0" smtClean="0"/>
              <a:t>Поиск конструктивных, оптимальных  решений в сложных     жизненных ситуациях с соблюдением  конфиденциальности</a:t>
            </a:r>
          </a:p>
          <a:p>
            <a:r>
              <a:rPr lang="ru-RU" dirty="0" smtClean="0"/>
              <a:t>Методическое сопровождение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Забота о счастье ребенка – лейтмотив взаимодействия учителей с родителями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195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Цель:	 привлечение  внимания родителей 		 к своим детям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Задачи:	-расширить знания родителей о 		причинах, признаках и характере 		существующих проблем</a:t>
            </a:r>
          </a:p>
          <a:p>
            <a:pPr>
              <a:buNone/>
            </a:pPr>
            <a:r>
              <a:rPr lang="ru-RU" dirty="0" smtClean="0"/>
              <a:t>			-предоставить возможность 			задуматься и оценить 				взаимоотношения со своим 			ребенком</a:t>
            </a:r>
          </a:p>
          <a:p>
            <a:pPr>
              <a:buNone/>
            </a:pPr>
            <a:r>
              <a:rPr lang="ru-RU" dirty="0" smtClean="0"/>
              <a:t>			-воспитывать уважение к личности 		ребенка и понимание его проблем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Родительские собрания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714488"/>
            <a:ext cx="76438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atin typeface="Georgia" pitchFamily="18" charset="0"/>
              </a:rPr>
              <a:t>Кого мы хотим вырастить?</a:t>
            </a:r>
            <a:endParaRPr lang="ru-RU" sz="72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♦ Сорняки производит сама природа – культурное растение выращивают специально, возделывают.</a:t>
            </a: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/>
              <a:t>♦ Сорняки растут быстро – культурное растение медленно.</a:t>
            </a:r>
            <a:endParaRPr lang="ru-RU" sz="4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/>
              <a:t>♦ Сорняки растут густо, «вместе» — культура требует прореживания, чтобы каждая особь имела пространство.</a:t>
            </a:r>
            <a:endParaRPr lang="ru-RU" sz="4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/>
              <a:t>♦ Сорняки стойко выносят превратности судьбы – культурные растения гибнут и чахнут без необходимых условий.</a:t>
            </a:r>
            <a:endParaRPr lang="ru-RU" sz="4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5400" b="1" dirty="0"/>
              <a:t>♦ Сорняки не нуждаются в уходе – культура требует постоянной заботы садовника, огородника.</a:t>
            </a:r>
            <a:endParaRPr lang="ru-RU" sz="5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/>
              <a:t>♦ Сорняки захватывают территорию, уничтожая слабые растения, культурные посадки не обладают такой агрессией к «соседям».</a:t>
            </a:r>
            <a:endParaRPr lang="ru-RU" sz="4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Формирование у детей и их родителей ценностей и навыков здорового образа жизни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/>
              <a:t>♦ Сорняки чрезвычайно активно размножаются – выходить новые культурные растения трудно и сложно, не всегда удается, необходима помощь человека в размножении культуры.</a:t>
            </a:r>
            <a:endParaRPr lang="ru-RU" sz="36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0016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Семейные праздники</a:t>
            </a:r>
            <a:endParaRPr lang="ru-RU" dirty="0"/>
          </a:p>
        </p:txBody>
      </p:sp>
      <p:pic>
        <p:nvPicPr>
          <p:cNvPr id="4098" name="Picture 2" descr="D:\Старый компьютер\НГ\Мои фото\Новый год 2011\DSC_4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073095"/>
            <a:ext cx="4193003" cy="2784905"/>
          </a:xfrm>
          <a:prstGeom prst="rect">
            <a:avLst/>
          </a:prstGeom>
          <a:noFill/>
        </p:spPr>
      </p:pic>
      <p:pic>
        <p:nvPicPr>
          <p:cNvPr id="4099" name="Picture 3" descr="D:\Старый компьютер\НГ\Мои фото\семейный новый год 2012\DSC_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4356883" cy="2893751"/>
          </a:xfrm>
          <a:prstGeom prst="rect">
            <a:avLst/>
          </a:prstGeom>
          <a:noFill/>
        </p:spPr>
      </p:pic>
      <p:pic>
        <p:nvPicPr>
          <p:cNvPr id="1029" name="Picture 5" descr="D:\Старый компьютер\НГ\Мои фото\семейный новый год 2012\DSC_0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04" y="0"/>
            <a:ext cx="3000396" cy="4517604"/>
          </a:xfrm>
          <a:prstGeom prst="rect">
            <a:avLst/>
          </a:prstGeom>
          <a:noFill/>
        </p:spPr>
      </p:pic>
      <p:pic>
        <p:nvPicPr>
          <p:cNvPr id="1030" name="Picture 6" descr="D:\Старый компьютер\НГ\Мои фото\Вечер в Школе 2009\DSC_1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4481569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Театрализованная деятельность</a:t>
            </a:r>
            <a:endParaRPr lang="ru-RU" dirty="0"/>
          </a:p>
        </p:txBody>
      </p:sp>
      <p:pic>
        <p:nvPicPr>
          <p:cNvPr id="2050" name="Picture 2" descr="D:\Старый компьютер\НГ\Мои фото\Дюймовочка\P103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000528" cy="3000396"/>
          </a:xfrm>
          <a:prstGeom prst="rect">
            <a:avLst/>
          </a:prstGeom>
          <a:noFill/>
        </p:spPr>
      </p:pic>
      <p:pic>
        <p:nvPicPr>
          <p:cNvPr id="2051" name="Picture 3" descr="F:\Новый год 2014\IMG_5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4000757" cy="3000396"/>
          </a:xfrm>
          <a:prstGeom prst="rect">
            <a:avLst/>
          </a:prstGeom>
          <a:noFill/>
        </p:spPr>
      </p:pic>
      <p:pic>
        <p:nvPicPr>
          <p:cNvPr id="2052" name="Picture 4" descr="F:\Новый год 2013\IMG_3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9" y="3786190"/>
            <a:ext cx="4095747" cy="3071810"/>
          </a:xfrm>
          <a:prstGeom prst="rect">
            <a:avLst/>
          </a:prstGeom>
          <a:noFill/>
        </p:spPr>
      </p:pic>
      <p:pic>
        <p:nvPicPr>
          <p:cNvPr id="3" name="Picture 2" descr="E:\SnowQueen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04025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Конкурсы, викторины</a:t>
            </a:r>
            <a:endParaRPr lang="ru-RU" dirty="0"/>
          </a:p>
        </p:txBody>
      </p:sp>
      <p:pic>
        <p:nvPicPr>
          <p:cNvPr id="3074" name="Picture 2" descr="D:\Новый год 2014\ФОТО НГ\дружная семья\дружная семья\DSC01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785794"/>
            <a:ext cx="4095779" cy="3071834"/>
          </a:xfrm>
          <a:prstGeom prst="rect">
            <a:avLst/>
          </a:prstGeom>
          <a:noFill/>
        </p:spPr>
      </p:pic>
      <p:pic>
        <p:nvPicPr>
          <p:cNvPr id="3075" name="Picture 3" descr="F:\8 марта 1класс\IMG_3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095779" cy="3071834"/>
          </a:xfrm>
          <a:prstGeom prst="rect">
            <a:avLst/>
          </a:prstGeom>
          <a:noFill/>
        </p:spPr>
      </p:pic>
      <p:pic>
        <p:nvPicPr>
          <p:cNvPr id="4" name="Picture 3" descr="E:\SnowQueen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4095747" cy="3071810"/>
          </a:xfrm>
          <a:prstGeom prst="rect">
            <a:avLst/>
          </a:prstGeom>
          <a:noFill/>
        </p:spPr>
      </p:pic>
      <p:pic>
        <p:nvPicPr>
          <p:cNvPr id="3076" name="Picture 4" descr="F:\НГ\Мои фото\8 марта\IMG_58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04200"/>
            <a:ext cx="4071966" cy="305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Трудовая деятельность</a:t>
            </a:r>
            <a:endParaRPr lang="ru-RU" dirty="0"/>
          </a:p>
        </p:txBody>
      </p:sp>
      <p:pic>
        <p:nvPicPr>
          <p:cNvPr id="1026" name="Picture 2" descr="F:\School\_DSC2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409893" cy="2928958"/>
          </a:xfrm>
          <a:prstGeom prst="rect">
            <a:avLst/>
          </a:prstGeom>
          <a:noFill/>
        </p:spPr>
      </p:pic>
      <p:pic>
        <p:nvPicPr>
          <p:cNvPr id="1027" name="Picture 3" descr="F:\School\_DSC2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4302443" cy="2857496"/>
          </a:xfrm>
          <a:prstGeom prst="rect">
            <a:avLst/>
          </a:prstGeom>
          <a:noFill/>
        </p:spPr>
      </p:pic>
      <p:pic>
        <p:nvPicPr>
          <p:cNvPr id="1028" name="Picture 4" descr="F:\School\IMG_6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857233"/>
            <a:ext cx="4286280" cy="2928958"/>
          </a:xfrm>
          <a:prstGeom prst="rect">
            <a:avLst/>
          </a:prstGeom>
          <a:noFill/>
        </p:spPr>
      </p:pic>
      <p:pic>
        <p:nvPicPr>
          <p:cNvPr id="1029" name="Picture 5" descr="F:\School\IMG_6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9066"/>
            <a:ext cx="4214810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Классные часы</a:t>
            </a:r>
            <a:endParaRPr lang="ru-RU" dirty="0"/>
          </a:p>
        </p:txBody>
      </p:sp>
      <p:pic>
        <p:nvPicPr>
          <p:cNvPr id="1026" name="Picture 2" descr="C:\Users\1\Pictures\Олимпиада\IMG_0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000529" cy="3000397"/>
          </a:xfrm>
          <a:prstGeom prst="rect">
            <a:avLst/>
          </a:prstGeom>
          <a:noFill/>
        </p:spPr>
      </p:pic>
      <p:pic>
        <p:nvPicPr>
          <p:cNvPr id="1027" name="Picture 3" descr="C:\Users\1\Pictures\Олимпиада\IMG_0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14356"/>
            <a:ext cx="4000528" cy="3000396"/>
          </a:xfrm>
          <a:prstGeom prst="rect">
            <a:avLst/>
          </a:prstGeom>
          <a:noFill/>
        </p:spPr>
      </p:pic>
      <p:pic>
        <p:nvPicPr>
          <p:cNvPr id="1028" name="Picture 4" descr="C:\Users\1\Pictures\Олимпиада\IMG_0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696868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Совместное творчество, поездки</a:t>
            </a:r>
            <a:endParaRPr lang="ru-RU" dirty="0"/>
          </a:p>
        </p:txBody>
      </p:sp>
      <p:pic>
        <p:nvPicPr>
          <p:cNvPr id="2050" name="Picture 2" descr="D:\Старый компьютер\НГ\Мои фото\Санкт-Петербург\Фото Ржановой\DSC00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643338" cy="2732504"/>
          </a:xfrm>
          <a:prstGeom prst="rect">
            <a:avLst/>
          </a:prstGeom>
          <a:noFill/>
        </p:spPr>
      </p:pic>
      <p:pic>
        <p:nvPicPr>
          <p:cNvPr id="2052" name="Picture 4" descr="D:\Старый компьютер\НГ\Мои фото\Санкт-Петербург\Фото Ржановой\DSC0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714776" cy="2786082"/>
          </a:xfrm>
          <a:prstGeom prst="rect">
            <a:avLst/>
          </a:prstGeom>
          <a:noFill/>
        </p:spPr>
      </p:pic>
      <p:pic>
        <p:nvPicPr>
          <p:cNvPr id="2053" name="Picture 5" descr="D:\Старый компьютер\НГ\Мои фото\Санкт-Петербург\Фото Ржановой\DSC002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292384" y="-35647586"/>
            <a:ext cx="40076718" cy="30057539"/>
          </a:xfrm>
          <a:prstGeom prst="rect">
            <a:avLst/>
          </a:prstGeom>
          <a:noFill/>
        </p:spPr>
      </p:pic>
      <p:pic>
        <p:nvPicPr>
          <p:cNvPr id="2054" name="Picture 6" descr="D:\Старый компьютер\НГ\Мои фото\Санкт-Петербург\Фото Ржановой\DSC00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857232"/>
            <a:ext cx="4000528" cy="3000396"/>
          </a:xfrm>
          <a:prstGeom prst="rect">
            <a:avLst/>
          </a:prstGeom>
          <a:noFill/>
        </p:spPr>
      </p:pic>
      <p:pic>
        <p:nvPicPr>
          <p:cNvPr id="2055" name="Picture 7" descr="D:\Старый компьютер\НГ\Мои фото\Дворец пионеров 2010 г\DSCN0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42"/>
            <a:ext cx="390527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Загородный отдых</a:t>
            </a:r>
            <a:endParaRPr lang="ru-RU" dirty="0"/>
          </a:p>
        </p:txBody>
      </p:sp>
      <p:pic>
        <p:nvPicPr>
          <p:cNvPr id="3074" name="Picture 2" descr="D:\Старый компьютер\НГ\Мои фото\Новая папка\DSC_8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7" y="3916269"/>
            <a:ext cx="4429124" cy="2941732"/>
          </a:xfrm>
          <a:prstGeom prst="rect">
            <a:avLst/>
          </a:prstGeom>
          <a:noFill/>
        </p:spPr>
      </p:pic>
      <p:pic>
        <p:nvPicPr>
          <p:cNvPr id="4098" name="Picture 2" descr="F:\Катание на лодках 1 класс\IMG_1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4397834" cy="2928958"/>
          </a:xfrm>
          <a:prstGeom prst="rect">
            <a:avLst/>
          </a:prstGeom>
          <a:noFill/>
        </p:spPr>
      </p:pic>
      <p:pic>
        <p:nvPicPr>
          <p:cNvPr id="4099" name="Picture 3" descr="F:\Пикник 1 класс\IMG_1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2" y="857232"/>
            <a:ext cx="4357718" cy="2902308"/>
          </a:xfrm>
          <a:prstGeom prst="rect">
            <a:avLst/>
          </a:prstGeom>
          <a:noFill/>
        </p:spPr>
      </p:pic>
      <p:pic>
        <p:nvPicPr>
          <p:cNvPr id="4100" name="Picture 4" descr="F:\Пикник 1 класс\IMG_1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04"/>
            <a:ext cx="4504993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/>
              <a:t>Не жди, что твой ребенок будет таким, как ты, или таким, как ты хочешь. Помоги ему стать не тобой, а собой.</a:t>
            </a:r>
          </a:p>
          <a:p>
            <a:r>
              <a:rPr lang="ru-RU" sz="2800" dirty="0" smtClean="0"/>
              <a:t>Не требуй от ребенка платы за все, что ты для него сделал. Ты дал ему жизнь – как он может отблагодарить тебя? Он даст жизнь другому, тот третьему, и это необратимый закон благодарности.</a:t>
            </a:r>
          </a:p>
          <a:p>
            <a:r>
              <a:rPr lang="ru-RU" sz="2800" dirty="0" smtClean="0"/>
              <a:t>Не вымещай на ребенке свои обиды, чтобы в старости не есть  горький хлеб. Ибо что посеешь, то и взойдет.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Ребенок – это праздник, </a:t>
            </a:r>
            <a:br>
              <a:rPr lang="ru-RU" dirty="0" smtClean="0"/>
            </a:br>
            <a:r>
              <a:rPr lang="ru-RU" dirty="0" smtClean="0"/>
              <a:t>который всегда с тобой.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Не относись к его проблемам свысока. Жизнь дана каждому по силам, и будь уверен –ему она тяжела не меньше, чем тебе, а может быть, и больше, поскольку у него нет опыта.</a:t>
            </a:r>
          </a:p>
          <a:p>
            <a:r>
              <a:rPr lang="ru-RU" dirty="0" smtClean="0"/>
              <a:t>Не унижай!</a:t>
            </a:r>
          </a:p>
          <a:p>
            <a:r>
              <a:rPr lang="ru-RU" dirty="0" smtClean="0"/>
              <a:t>Не забывай, что самые важные встречи человека – это его встречи с детьми. Обращай больше внимания на них – мы никогда не можем знать, кого мы встречаем в ребенке.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Ребенок – это праздник, </a:t>
            </a:r>
            <a:br>
              <a:rPr lang="ru-RU" dirty="0" smtClean="0"/>
            </a:br>
            <a:r>
              <a:rPr lang="ru-RU" dirty="0" smtClean="0"/>
              <a:t>который всегда с тобой.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Разработка и реализация образовательных и </a:t>
            </a:r>
            <a:r>
              <a:rPr lang="ru-RU" dirty="0" err="1" smtClean="0"/>
              <a:t>досуговых</a:t>
            </a:r>
            <a:r>
              <a:rPr lang="ru-RU" dirty="0" smtClean="0"/>
              <a:t> профилактических программ и мероприятий</a:t>
            </a:r>
          </a:p>
          <a:p>
            <a:r>
              <a:rPr lang="ru-RU" dirty="0" smtClean="0"/>
              <a:t>Оказание социально-психологической и педагогической помощи детям и родителям</a:t>
            </a:r>
          </a:p>
          <a:p>
            <a:r>
              <a:rPr lang="ru-RU" dirty="0" smtClean="0"/>
              <a:t>Проведение разъяснительной  (просветительской) работы с родителями учащихся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Не мучь себя, если не можешь сделать что-то для своего ребенка. Мучь, если можешь, но не делаешь. Помни: для ребенка сделано недостаточно, если не сделано все.</a:t>
            </a:r>
          </a:p>
          <a:p>
            <a:r>
              <a:rPr lang="ru-RU" dirty="0" smtClean="0"/>
              <a:t>Ребенок – это не тиран, который завладевает всей твоей жизнью, не только плод плоти и крови. Эта та драгоценная чаша, которую Жизнь дала тебе на хранение и развитие в нем творческого огня. Это раскрепощенная любовь матери и отца, у которых будет расти не «наш», «свой» ребенок, но душа, данная на хранение.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Ребенок – это праздник,</a:t>
            </a:r>
            <a:br>
              <a:rPr lang="ru-RU" dirty="0" smtClean="0"/>
            </a:br>
            <a:r>
              <a:rPr lang="ru-RU" dirty="0" smtClean="0"/>
              <a:t> который всегда с тобой.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Умей любить чужого ребенка. Никогда не делай чужому то, что не хотел бы, чтобы сделали твоему.</a:t>
            </a:r>
          </a:p>
          <a:p>
            <a:r>
              <a:rPr lang="ru-RU" dirty="0" smtClean="0"/>
              <a:t>Люби своего ребенка любым – неталантливым, неудачливым, взрослым обращаясь с ним, радуйся, потому что ребенок  - это праздник, который пока с тобой.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Ребенок – это праздник,</a:t>
            </a:r>
            <a:br>
              <a:rPr lang="ru-RU" dirty="0" smtClean="0"/>
            </a:br>
            <a:r>
              <a:rPr lang="ru-RU" dirty="0" smtClean="0"/>
              <a:t> который всегда с тобой.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80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з</a:t>
            </a:r>
            <a:r>
              <a:rPr lang="ru-RU" sz="80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а</a:t>
            </a:r>
          </a:p>
          <a:p>
            <a:pPr algn="ctr">
              <a:buNone/>
            </a:pPr>
            <a:r>
              <a:rPr lang="ru-RU" sz="8000" b="1" i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внимание!</a:t>
            </a:r>
            <a:endParaRPr lang="ru-RU" sz="8000" b="1" i="1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Необходимо обеспечить:</a:t>
            </a:r>
          </a:p>
          <a:p>
            <a:r>
              <a:rPr lang="ru-RU" dirty="0" smtClean="0"/>
              <a:t> поддержку и развитие  объединений по интересам, их участие в профилактической работе</a:t>
            </a:r>
          </a:p>
          <a:p>
            <a:r>
              <a:rPr lang="ru-RU" dirty="0" smtClean="0"/>
              <a:t>Методическое сопровождение мероприятий досуга детей</a:t>
            </a:r>
          </a:p>
          <a:p>
            <a:r>
              <a:rPr lang="ru-RU" dirty="0" smtClean="0"/>
              <a:t>Проведение конкурсов, газет, выставок плакатов, рисунков</a:t>
            </a:r>
          </a:p>
          <a:p>
            <a:r>
              <a:rPr lang="ru-RU" dirty="0" smtClean="0"/>
              <a:t>Беседы в классах, группах, тематические классные часы</a:t>
            </a:r>
          </a:p>
          <a:p>
            <a:r>
              <a:rPr lang="ru-RU" dirty="0" smtClean="0"/>
              <a:t>Создание условий для саморазвития и самореализации личности детей во внеурочное время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511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Воспитательная работа должна быть направлена на развитие у детей личностной зрелости и способности к самореализации, формирование установки на здоровый образ жизни: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Формирование нетерпимого отношения родителей к риску появления вредных привычек в той микросреде, в которой растет и общается их ребенок</a:t>
            </a:r>
          </a:p>
          <a:p>
            <a:r>
              <a:rPr lang="ru-RU" dirty="0" smtClean="0"/>
              <a:t>Силами родителей осуществление общественного контроля за проведением досуга детей</a:t>
            </a:r>
          </a:p>
          <a:p>
            <a:r>
              <a:rPr lang="ru-RU" dirty="0" smtClean="0"/>
              <a:t>Участие,  организация и проведение массовых семейных мероприятий с участием детей, родителей и школьной общественности</a:t>
            </a:r>
          </a:p>
          <a:p>
            <a:r>
              <a:rPr lang="ru-RU" dirty="0" smtClean="0"/>
              <a:t>Реализация программы повышения</a:t>
            </a:r>
            <a:r>
              <a:rPr lang="ru-RU" dirty="0"/>
              <a:t> </a:t>
            </a:r>
            <a:r>
              <a:rPr lang="ru-RU" dirty="0" smtClean="0"/>
              <a:t>родительской компетентности, где идет обучение родителей навыкам эффективного взаимодействия с собственными детьми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Профилактическая работа с родителями: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Повышение качества образования за счет повышения уровня здоровья и изменения ценностной ориентации учащихся</a:t>
            </a:r>
          </a:p>
          <a:p>
            <a:r>
              <a:rPr lang="ru-RU" dirty="0" smtClean="0"/>
              <a:t>Формирование в </a:t>
            </a:r>
            <a:r>
              <a:rPr lang="ru-RU" dirty="0" err="1" smtClean="0"/>
              <a:t>микросоциальной</a:t>
            </a:r>
            <a:r>
              <a:rPr lang="ru-RU" dirty="0" smtClean="0"/>
              <a:t> и образовательной среде детей поддерживающей атмосферы, благоприятствующей раскрытию личностных качеств</a:t>
            </a:r>
          </a:p>
          <a:p>
            <a:r>
              <a:rPr lang="ru-RU" dirty="0" smtClean="0"/>
              <a:t>Развитие ценностных ориентиров созидательного смысла жизни, адекватных представлений о здоровье и успешности</a:t>
            </a:r>
          </a:p>
          <a:p>
            <a:r>
              <a:rPr lang="ru-RU" dirty="0" smtClean="0"/>
              <a:t>Выработка у детей мотивации к необходимости работы над собой</a:t>
            </a:r>
          </a:p>
          <a:p>
            <a:r>
              <a:rPr lang="ru-RU" dirty="0" smtClean="0"/>
              <a:t>Изменение собственной установки преподавателя на здоровый образ жизни, улучшение профессионально-эмоциональной позиции учителя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Профилактическая работа через учебный процесс предполагает изменение концепции содержания и основных направлений  учебно-воспитательной работы с детьми , для чего необходимо: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500726"/>
          </a:xfrm>
        </p:spPr>
        <p:txBody>
          <a:bodyPr>
            <a:normAutofit/>
          </a:bodyPr>
          <a:lstStyle/>
          <a:p>
            <a:r>
              <a:rPr lang="ru-RU" dirty="0" smtClean="0"/>
              <a:t>Здоровье – это не подарок, который человек получает один раз и на всю жизнь, а результат сознательного поведения каждого человека и всех в обществе. </a:t>
            </a:r>
            <a:r>
              <a:rPr lang="ru-RU" dirty="0" err="1" smtClean="0"/>
              <a:t>П.Фос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Здоровое тело – продукт здорового рассудка. Б.Шоу</a:t>
            </a:r>
          </a:p>
          <a:p>
            <a:endParaRPr lang="ru-RU" dirty="0" smtClean="0"/>
          </a:p>
          <a:p>
            <a:r>
              <a:rPr lang="ru-RU" dirty="0" smtClean="0"/>
              <a:t>Главное, от чего зависит физическое здоровье, - здоровье нравственное…, чтобы сохранить своё здоровье, думай о здоровье других. Д.С.Лихачев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Ученые о здоровье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Рабочая программа</a:t>
            </a:r>
            <a:br>
              <a:rPr lang="ru-RU" dirty="0" smtClean="0"/>
            </a:br>
            <a:r>
              <a:rPr lang="ru-RU" dirty="0" smtClean="0"/>
              <a:t> внеурочной деятельности по спортивно-оздоровительному направлению</a:t>
            </a:r>
            <a:br>
              <a:rPr lang="ru-RU" dirty="0" smtClean="0"/>
            </a:br>
            <a:r>
              <a:rPr lang="ru-RU" dirty="0" smtClean="0"/>
              <a:t>«Расти здоровым» </a:t>
            </a:r>
            <a:br>
              <a:rPr lang="ru-RU" dirty="0" smtClean="0"/>
            </a:br>
            <a:r>
              <a:rPr lang="ru-RU" dirty="0" smtClean="0"/>
              <a:t>сост. С.Б.Краснова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67469" y="3429000"/>
            <a:ext cx="47765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  <a:hlinkClick r:id="rId2" tooltip="Ссылка на запись: 25 полезных вещей, которым мы можем научить детей"/>
              </a:rPr>
              <a:t>	</a:t>
            </a:r>
            <a:r>
              <a:rPr lang="ru-RU" b="1" dirty="0" smtClean="0">
                <a:solidFill>
                  <a:srgbClr val="FF0000"/>
                </a:solidFill>
                <a:hlinkClick r:id="rId2" tooltip="Ссылка на запись: 25 полезных вещей, которым мы можем научить детей"/>
              </a:rPr>
              <a:t> </a:t>
            </a:r>
            <a:r>
              <a:rPr lang="ru-RU" b="1" dirty="0">
                <a:solidFill>
                  <a:srgbClr val="FF0000"/>
                </a:solidFill>
                <a:hlinkClick r:id="rId2" tooltip="Ссылка на запись: 25 полезных вещей, которым мы можем научить детей"/>
              </a:rPr>
              <a:t>25 полезных вещей, которым мы можем научить детей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Прямо сейчас на наших глазах привычки приобретают наши дети. В зарождении каких-то из них мы не будем участвовать, их продиктует природа и среда, окружающая ребенка. Но есть вещи, которым </a:t>
            </a:r>
            <a:r>
              <a:rPr lang="ru-RU" u="sng" dirty="0"/>
              <a:t>мы можем научить детей в раннем возрасте</a:t>
            </a:r>
            <a:r>
              <a:rPr lang="ru-RU" dirty="0"/>
              <a:t>, чтобы эти полезные навыки в будущем </a:t>
            </a:r>
            <a:r>
              <a:rPr lang="ru-RU" u="sng" dirty="0"/>
              <a:t>помогали им взаимодействовать с другими людьми и облегчали жизнь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b="1" i="1" dirty="0" smtClean="0">
                <a:hlinkClick r:id="rId3" tooltip="Ссылка на запись: 12 уроков любви или чему мы можем сознательно учиться у своих детей"/>
              </a:rPr>
              <a:t>	 </a:t>
            </a:r>
            <a:r>
              <a:rPr lang="ru-RU" b="1" i="1" dirty="0">
                <a:hlinkClick r:id="rId3" tooltip="Ссылка на запись: 12 уроков любви или чему мы можем сознательно учиться у своих детей"/>
              </a:rPr>
              <a:t>12 уроков любви или чему мы можем сознательно учиться у своих детей</a:t>
            </a:r>
            <a:endParaRPr lang="ru-RU" dirty="0"/>
          </a:p>
          <a:p>
            <a:r>
              <a:rPr lang="ru-RU" dirty="0"/>
              <a:t>	Воспитание детей – задача не из простых. И вместе с этим, процесс интересный и увлекательный. Особенно для тех, кто готов учиться всю жизнь. На Востоке говорят: «Настоящий учитель – это тот, кто готов учиться у каждого встречного. А настоящий ученик тот, кто видит в каждом своего учителя». Что уж говорить о наших детях? Это наши лучшие учителя!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тенды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329</TotalTime>
  <Words>734</Words>
  <Application>Microsoft Office PowerPoint</Application>
  <PresentationFormat>Экран (4:3)</PresentationFormat>
  <Paragraphs>92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Открытая</vt:lpstr>
      <vt:lpstr>Работа с родителями по пропаганде здорового образа жизни.</vt:lpstr>
      <vt:lpstr>Цель:</vt:lpstr>
      <vt:lpstr>Задачи:</vt:lpstr>
      <vt:lpstr>Воспитательная работа должна быть направлена на развитие у детей личностной зрелости и способности к самореализации, формирование установки на здоровый образ жизни:</vt:lpstr>
      <vt:lpstr>Профилактическая работа с родителями:</vt:lpstr>
      <vt:lpstr>Профилактическая работа через учебный процесс предполагает изменение концепции содержания и основных направлений  учебно-воспитательной работы с детьми , для чего необходимо:</vt:lpstr>
      <vt:lpstr>Ученые о здоровье</vt:lpstr>
      <vt:lpstr>Рабочая программа  внеурочной деятельности по спортивно-оздоровительному направлению «Расти здоровым»  сост. С.Б.Краснова</vt:lpstr>
      <vt:lpstr>Стенды</vt:lpstr>
      <vt:lpstr>Забота о счастье ребенка – лейтмотив взаимодействия учителей с родителями</vt:lpstr>
      <vt:lpstr>Родительские собрания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Семейные праздники</vt:lpstr>
      <vt:lpstr>Театрализованная деятельность</vt:lpstr>
      <vt:lpstr>Конкурсы, викторины</vt:lpstr>
      <vt:lpstr>Трудовая деятельность</vt:lpstr>
      <vt:lpstr>Классные часы</vt:lpstr>
      <vt:lpstr>Совместное творчество, поездки</vt:lpstr>
      <vt:lpstr>Загородный отдых</vt:lpstr>
      <vt:lpstr>Ребенок – это праздник,  который всегда с тобой.</vt:lpstr>
      <vt:lpstr>Ребенок – это праздник,  который всегда с тобой.</vt:lpstr>
      <vt:lpstr>Ребенок – это праздник,  который всегда с тобой.</vt:lpstr>
      <vt:lpstr>Ребенок – это праздник,  который всегда с тобой.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 по пропаганде здорового образа жизни.</dc:title>
  <dc:creator>1</dc:creator>
  <cp:lastModifiedBy>1</cp:lastModifiedBy>
  <cp:revision>7</cp:revision>
  <dcterms:created xsi:type="dcterms:W3CDTF">2014-03-20T11:35:24Z</dcterms:created>
  <dcterms:modified xsi:type="dcterms:W3CDTF">2014-03-31T06:04:00Z</dcterms:modified>
</cp:coreProperties>
</file>