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5" r:id="rId3"/>
    <p:sldId id="271" r:id="rId4"/>
    <p:sldId id="261" r:id="rId5"/>
    <p:sldId id="264" r:id="rId6"/>
    <p:sldId id="267" r:id="rId7"/>
    <p:sldId id="272" r:id="rId8"/>
    <p:sldId id="259" r:id="rId9"/>
    <p:sldId id="266" r:id="rId10"/>
    <p:sldId id="260" r:id="rId11"/>
    <p:sldId id="268" r:id="rId12"/>
    <p:sldId id="270" r:id="rId13"/>
    <p:sldId id="273" r:id="rId14"/>
    <p:sldId id="269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785926"/>
            <a:ext cx="86332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ТВЕРСКАЯ ГУБЕРНИЯ </a:t>
            </a:r>
          </a:p>
          <a:p>
            <a:pPr algn="ctr"/>
            <a:r>
              <a:rPr lang="ru-RU" sz="3600" dirty="0" smtClean="0"/>
              <a:t>В ОТЕЧЕСТВЕННОЙ ВОЙНЕ 1812 ГОДА</a:t>
            </a:r>
            <a:endParaRPr lang="ru-RU" sz="3600" dirty="0"/>
          </a:p>
        </p:txBody>
      </p:sp>
      <p:pic>
        <p:nvPicPr>
          <p:cNvPr id="3074" name="Picture 2" descr="http://childlib.ru/dep-resourses/images-resources/1812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876"/>
            <a:ext cx="2381250" cy="27813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28992" y="314324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Борьба против наполеоновских войск вошла в историю нашей Родины как одна из наиболее ярких и героических её страниц. Огромные нравственные приобретения, сделанные русским обществом в бурную эпоху Наполеоновских войн, до сих пор вызывают чувства гордости у народов России.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3076" name="Picture 4" descr="http://1812.nsad.ru/pic/persona_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42852"/>
            <a:ext cx="1905000" cy="2095501"/>
          </a:xfrm>
          <a:prstGeom prst="rect">
            <a:avLst/>
          </a:prstGeom>
          <a:noFill/>
        </p:spPr>
      </p:pic>
      <p:pic>
        <p:nvPicPr>
          <p:cNvPr id="7" name="Picture 2" descr="http://1812.nsad.ru/pic/Kiver%20pehotn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1387144" cy="14287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29224" y="6611779"/>
            <a:ext cx="371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Учитель истории  МОУ СОШ № 50 г. Твери Осипов О.В.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214290"/>
            <a:ext cx="492922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</a:rPr>
              <a:t>В сентябре 1812 г. тверское народное ополчение насчитывало свыше 13,8 тыс. человек.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</a:rPr>
              <a:t>В период оккупации Москвы конный полк ополчения участвовал  в блокаде Москвы, прикрывал Петербургскую и Ярославскую дороги.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</a:rPr>
              <a:t>Пехотные полки в октябре 1812 г. получили 6 тыс. ружей, несли патрульную и караульную службу в Твери и Тверском уезде.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</a:rPr>
              <a:t>С января 1813 г. в Прибалтике тверские ополченцы несли караульную и патрульную службу вдоль границы с Восточной Пруссией.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</a:rPr>
              <a:t>Из 12,6 тыс. ратников пеших полков уцелело лишь 4577 чел., большинство умерло от болезней.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www.tverlib.ru/projects/1812/foto/opolchenie18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350046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572140"/>
            <a:ext cx="407193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Егерь, пеший и конный казаки 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Тверского ополчения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29224" y="6611779"/>
            <a:ext cx="371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Учитель истории  МОУ СОШ № 50 г. Твери Осипов О.В.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24439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Купечество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духовенство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1812.nsad.ru/pic/Nagrada_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642918"/>
            <a:ext cx="1905000" cy="25431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868" y="357166"/>
            <a:ext cx="335758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Тверской архиерейский дом пожертвовал на содержание ополчения 1000 рублей и серебряные вещи. Всего же сумма пожертвований от дворянства, купечества, духовенства и крестьянства в 1812 г. составила 215 тыс. рублей, в 1813 г. — 125 тыс. рублей, не считая золотых и серебряных вещей.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4429132"/>
            <a:ext cx="5072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Артели тверских купцов Татаринова, Боброва и других брали подряды             по обеспечению ополчения обмундированием. Для полков изготовили повозки и походные котлы, приобрели лошадей.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&amp;Bcy;&amp;lcy;&amp;acy;&amp;gcy;&amp;ocy;&amp;scy;&amp;lcy;&amp;ocy;&amp;vcy;&amp;iecy;&amp;ncy;&amp;icy;&amp;iecy; &amp;ocy;&amp;pcy;&amp;ocy;&amp;lcy;&amp;chcy;&amp;iecy;&amp;ncy;&amp;tscy;&amp;acy; 1812 &amp;gcy;&amp;ocy;&amp;dcy;&amp;acy;. 1812 &amp;gcy;.  (&amp;Icy;&amp;vcy;&amp;acy;&amp;ncy; &amp;Lcy;&amp;ucy;&amp;chcy;&amp;acy;&amp;ncy;&amp;icy;&amp;ncy;&amp;ocy;&amp;vcy;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3141307" cy="47149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29224" y="6611779"/>
            <a:ext cx="371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Учитель истории  МОУ СОШ № 50 г. Твери Осипов О.В.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upload.wikimedia.org/wikipedia/commons/thumb/6/69/Russian_peasant_in_1812_British_Caricature.jpg/250px-Russian_peasant_in_1812_British_Caric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714620"/>
            <a:ext cx="5130907" cy="37147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43208" y="571480"/>
            <a:ext cx="6000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захвата Москвы в ближайших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Москве уездах  Тверской губернии создавались отряды из вооруженных горожан и крестьян для борьбы с французскими фуражирами.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Поручик Е.В. Суворов собрал до 2 тыс. человек и охранял границу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Кашинского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уезда.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24" y="6611779"/>
            <a:ext cx="371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Учитель истории  МОУ СОШ № 50 г. Твери Осипов О.В.</a:t>
            </a:r>
            <a:endParaRPr lang="ru-RU" sz="1000" dirty="0"/>
          </a:p>
        </p:txBody>
      </p:sp>
      <p:pic>
        <p:nvPicPr>
          <p:cNvPr id="4098" name="Picture 2" descr="http://go4.imgsmail.ru/imgpreview?key=http%3A//warsonline.info/images/stories/news/1812/09-1812/26-31/partizany3009.jpg&amp;mb=imgdb_preview_478&amp;q=90&amp;w=2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00108"/>
            <a:ext cx="3037436" cy="2000264"/>
          </a:xfrm>
          <a:prstGeom prst="rect">
            <a:avLst/>
          </a:prstGeom>
          <a:noFill/>
        </p:spPr>
      </p:pic>
      <p:pic>
        <p:nvPicPr>
          <p:cNvPr id="4100" name="Picture 4" descr="French retreat in 1812 by Pryanishnik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14752"/>
            <a:ext cx="301547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Среди боевых офицеров, отличившихся в военных кампаниях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1812-1814 гг., есть много уроженцев Тверского края.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Seslavin1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2381250" cy="293846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4500570"/>
            <a:ext cx="27989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Александр Никитич </a:t>
            </a:r>
          </a:p>
          <a:p>
            <a:pPr algn="ctr"/>
            <a:r>
              <a:rPr lang="ru-RU" sz="2000" b="1" dirty="0" err="1" smtClean="0">
                <a:solidFill>
                  <a:srgbClr val="FFC000"/>
                </a:solidFill>
              </a:rPr>
              <a:t>Сеславин</a:t>
            </a:r>
            <a:endParaRPr lang="ru-RU" sz="2000" b="1" dirty="0">
              <a:solidFill>
                <a:srgbClr val="FFC000"/>
              </a:solidFill>
            </a:endParaRPr>
          </a:p>
        </p:txBody>
      </p:sp>
      <p:pic>
        <p:nvPicPr>
          <p:cNvPr id="30724" name="Picture 4" descr="http://dic.academic.ru/pictures/wiki/files/50/250px-svechin_nikanor_mihailov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285992"/>
            <a:ext cx="2381250" cy="290036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14678" y="5429264"/>
            <a:ext cx="30710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</a:rPr>
              <a:t>Никанор Михайлович </a:t>
            </a:r>
          </a:p>
          <a:p>
            <a:pPr algn="ctr"/>
            <a:r>
              <a:rPr lang="ru-RU" sz="2000" b="1" dirty="0" smtClean="0">
                <a:solidFill>
                  <a:srgbClr val="FFC000"/>
                </a:solidFill>
              </a:rPr>
              <a:t>Свечин</a:t>
            </a:r>
            <a:endParaRPr lang="ru-RU" sz="2000" b="1" dirty="0">
              <a:solidFill>
                <a:srgbClr val="FFC000"/>
              </a:solidFill>
            </a:endParaRPr>
          </a:p>
        </p:txBody>
      </p:sp>
      <p:pic>
        <p:nvPicPr>
          <p:cNvPr id="8" name="Picture 2" descr="&amp;Ocy;&amp;lcy;&amp;scy;&amp;ucy;&amp;fcy;&amp;softcy;&amp;iecy;&amp;vcy; 1-&amp;jcy; &amp;Zcy;&amp;acy;&amp;khcy;&amp;acy;&amp;rcy; &amp;Dcy;&amp;mcy;&amp;icy;&amp;tcy;&amp;rcy;&amp;icy;&amp;iecy;&amp;vcy;&amp;icy;&amp;chcy;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357298"/>
            <a:ext cx="2214546" cy="278608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215074" y="4286256"/>
            <a:ext cx="2556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Захар Дмитриевич</a:t>
            </a:r>
          </a:p>
          <a:p>
            <a:pPr algn="ctr"/>
            <a:r>
              <a:rPr lang="ru-RU" sz="2000" b="1" dirty="0" smtClean="0">
                <a:solidFill>
                  <a:srgbClr val="FFC000"/>
                </a:solidFill>
              </a:rPr>
              <a:t>Олсуфьев 1-й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9224" y="6611779"/>
            <a:ext cx="371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Учитель истории  МОУ СОШ № 50 г. Твери Осипов О.В.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4429132"/>
            <a:ext cx="85011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незабвенном 1812 г. весь русский народ совершил подвиг, все служили и Отечеству, все несли жертвы. Одинаковыми чувствами проникнуты были все сердца на Руси, одинаковыми мыслями наполнены были все умы. Эти чувства были – любовь к Отечеству, эти желания – сокрушение дерзкого врага. И воодушевляемой такими чувствами и мыслями, русский народ вышел победителем.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7650" name="Picture 2" descr="&amp;Bcy;&amp;iecy;&amp;lcy;&amp;ocy;&amp;iecy; &amp;zcy;&amp;ncy;&amp;acy;&amp;mcy;&amp;yacy; &amp;Lcy;&amp;iecy;&amp;jcy;&amp;bcy;-&amp;gcy;&amp;vcy;&amp;acy;&amp;rcy;&amp;dcy;&amp;icy;&amp;icy; &amp;Lcy;&amp;icy;&amp;tcy;&amp;ocy;&amp;vcy;&amp;scy;&amp;kcy;&amp;ocy;&amp;gcy;&amp;ocy; &amp;pcy;&amp;ocy;&amp;lcy;&amp;kcy;&amp;acy; 1803 &amp;g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0350" y="428604"/>
            <a:ext cx="3880476" cy="38576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29224" y="6611779"/>
            <a:ext cx="371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Учитель истории  МОУ СОШ № 50 г. Твери Осипов О.В.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00504"/>
            <a:ext cx="88582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Для врагов России страшно воспоминание о 1812 годе страшно потому, что свидетельствует о могуществе нашего Отечества.         Для славных же потомков героев 1812 года воспоминание о могуществе нашего Отечества должно быть драгоценным.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славных страницах нашей истории, запечатлевших событие 1812 г., мы можем найти успокоение в дни тревоги и невзгод, можем почерпнуть надежду на славное и счастливое будущее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нашего Отечества.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7652" name="Picture 4" descr="&amp;Bcy;&amp;iecy;&amp;lcy;&amp;ocy;&amp;iecy; &amp;zcy;&amp;ncy;&amp;acy;&amp;mcy;&amp;yacy; &amp;Lcy;&amp;iecy;&amp;jcy;&amp;bcy;-&amp;gcy;&amp;vcy;&amp;acy;&amp;rcy;&amp;dcy;&amp;icy;&amp;icy; &amp;Pcy;&amp;rcy;&amp;iecy;&amp;ocy;&amp;bcy;&amp;rcy;&amp;acy;&amp;zhcy;&amp;iecy;&amp;ncy;&amp;scy;&amp;kcy;&amp;ocy;&amp;gcy;&amp;ocy; &amp;pcy;&amp;ocy;&amp;lcy;&amp;kcy;&amp;acy; &amp;ocy;&amp;bcy;&amp;rcy;&amp;acy;&amp;zcy;&amp;tscy;&amp;acy; 1800 &amp;g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7166"/>
            <a:ext cx="3687562" cy="36441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29224" y="6611779"/>
            <a:ext cx="371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Учитель истории  МОУ СОШ № 50 г. Твери Осипов О.В.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143900" y="285728"/>
            <a:ext cx="71438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017111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0171113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017111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0171113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017111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0171113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0171113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0171113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017111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0171113" algn="l"/>
              </a:tabLst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017111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017111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017111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017111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017111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017111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017111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017111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017111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0171113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0171113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85720" y="70286"/>
            <a:ext cx="7786743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u="sng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горизонтали: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u="sng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Оболенский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флигель-адъютант, назначен командиром тверского егерского батальона.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. Ополчение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военизированные формирования народа для защиты от врагов.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Фуражир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нижний военный чин отвечающий за поставку растительного  корма  для лошадей.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Тыртов </a:t>
            </a:r>
            <a:r>
              <a:rPr lang="ru-RU" sz="1400" dirty="0" smtClean="0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новоторжский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помещик, генерал-лейтенант, назначен начальником тверского ополчения.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 Егерь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переводе с немецкого означает </a:t>
            </a:r>
            <a:r>
              <a:rPr lang="ru-RU" sz="1400" dirty="0" smtClean="0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охотник</a:t>
            </a:r>
            <a:r>
              <a:rPr lang="ru-RU" sz="1400" dirty="0" smtClean="0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ловкий и меткий стрелок способен  действовать поодиночке.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Сеславин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уроженец Ржевского уезда, в начале войны был адъютантом Барклая де Толли. Проявил храбрость в боях под Островно и Смоленском, отличился в Бородинском сражении. Возглавлял один из летучих отрядов,  действующих в тылу врага. 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13. Зимний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название дворца в г. С.-Петербурге, где в Военной галерее находятся портреты героев Отечественной войны 1812 г. 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14. Отечественная </a:t>
            </a:r>
            <a:r>
              <a:rPr lang="ru-RU" sz="1400" dirty="0" smtClean="0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название, 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освободительной войны  России в 1812 году против вторгшейся французской армии Наполеона Бонапарта.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u="sng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вертикали: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Олсуфье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- генерал-лейтенант, уроженец с. Горицы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Корченевского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уезда, защищал Смоленск, отличился в Бородинском сражении. 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Свечин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владелец имения Дубровка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Вышневолоцкого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уезда, командовал батальоном лейб-гвардии Преображенского полка. Участвовал в сражении на Бородинском поле, под Малоярославцем, Тарутином, на Березине.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Ольденбург </a:t>
            </a:r>
            <a:r>
              <a:rPr lang="ru-RU" sz="1400" dirty="0" smtClean="0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принц, был женат на Екатерине Павловне, сестре императора Александра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накануне войны назначен тверским, новгородским и ярославским генерал-губернатором.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Пожертвование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дар, передача денег в пользу какой-либо организации или лица; а также добровольная оплата без принуждения.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Ратник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В России имперского периода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солдат государственного ополчения (запаса Вооружённых сил).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Партизан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участник негосударственных, то есть не являющихся регулярной армией, военных объединений</a:t>
            </a:r>
            <a:r>
              <a:rPr lang="ru-RU" sz="1400" dirty="0" smtClean="0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военных отрядов, пользующихся поддержкой местного населения.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571480"/>
            <a:ext cx="621510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Почему память об этой, </a:t>
            </a:r>
          </a:p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такой далекой по времени от нас, баталии так важна?</a:t>
            </a: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В первую очередь потому, что это была не просто война двух государств, двух армий — русской и французской. Против перешедшей границы России Великой армии Наполеона поднялся в тот памятный год весь русский народ. Профессиональные военные сражались на Бородинском поле, под стенами Смоленска и Малоярославца, а горожане и крестьяне стали ополченцами, партизанами, громившими вместе с военными французские тылы... В борьбу с завоевателями вступило купечество и духовенство. И очень скоро против Наполеона воевала вся страна — «просто война» превратилась в войну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Отечественную.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://1812.nsad.ru/pic/Kiver%20pehotn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286388"/>
            <a:ext cx="952500" cy="981076"/>
          </a:xfrm>
          <a:prstGeom prst="rect">
            <a:avLst/>
          </a:prstGeom>
          <a:noFill/>
        </p:spPr>
      </p:pic>
      <p:pic>
        <p:nvPicPr>
          <p:cNvPr id="23556" name="Picture 4" descr="http://1812.nsad.ru/pic/Grenada%20o%20treh%20ognyh_134401387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285728"/>
            <a:ext cx="952500" cy="685800"/>
          </a:xfrm>
          <a:prstGeom prst="rect">
            <a:avLst/>
          </a:prstGeom>
          <a:noFill/>
        </p:spPr>
      </p:pic>
      <p:pic>
        <p:nvPicPr>
          <p:cNvPr id="6" name="Picture 4" descr="http://1812.nsad.ru/pic/Grenada%20o%20treh%20ognyh_134401387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952500" cy="685800"/>
          </a:xfrm>
          <a:prstGeom prst="rect">
            <a:avLst/>
          </a:prstGeom>
          <a:noFill/>
        </p:spPr>
      </p:pic>
      <p:pic>
        <p:nvPicPr>
          <p:cNvPr id="7" name="Picture 2" descr="http://1812.nsad.ru/pic/Kiver%20pehotn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5357826"/>
            <a:ext cx="952500" cy="9810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29224" y="6611779"/>
            <a:ext cx="371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Учитель истории  МОУ СОШ № 50 г. Твери Осипов О.В.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rok-stuttgart.de/v3/images/for_internal_use/Katharina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500042"/>
            <a:ext cx="4286250" cy="53625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785794"/>
            <a:ext cx="39290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</a:rPr>
              <a:t>Горячая патриотка Екатерина Павловна обратилась к Александру </a:t>
            </a:r>
            <a:r>
              <a:rPr lang="en-US" sz="2000" b="1" dirty="0" smtClean="0">
                <a:solidFill>
                  <a:schemeClr val="bg1"/>
                </a:solidFill>
              </a:rPr>
              <a:t>I </a:t>
            </a:r>
            <a:r>
              <a:rPr lang="ru-RU" sz="2000" b="1" dirty="0" smtClean="0">
                <a:solidFill>
                  <a:schemeClr val="bg1"/>
                </a:solidFill>
              </a:rPr>
              <a:t>с настоятельным предложением – создать народное ополчение.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</a:rPr>
              <a:t>Подписанный Александром </a:t>
            </a:r>
            <a:r>
              <a:rPr lang="en-US" sz="2000" b="1" dirty="0" smtClean="0">
                <a:solidFill>
                  <a:schemeClr val="bg1"/>
                </a:solidFill>
              </a:rPr>
              <a:t>I </a:t>
            </a:r>
            <a:r>
              <a:rPr lang="ru-RU" sz="2000" b="1" dirty="0" smtClean="0">
                <a:solidFill>
                  <a:schemeClr val="bg1"/>
                </a:solidFill>
              </a:rPr>
              <a:t>указ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«О правилах и порядке народного ополчения», призвал все сословия России к общему отпору вражескому нашествию.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</a:rPr>
              <a:t>Именно этот указ и сделал войну воистину Отечественной.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5929330"/>
            <a:ext cx="3401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Екатерина Павловна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24" y="6611779"/>
            <a:ext cx="371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Учитель истории  МОУ СОШ № 50 г. Твери Осипов О.В.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12 - &amp;Ncy;&amp;Acy;&amp;Kcy;&amp;Acy;&amp;Ncy;&amp;Ucy;&amp;Ncy;&amp;IEcy; &amp;Gcy;&amp;IEcy;&amp;Rcy;&amp;Ocy;&amp;Icy;&amp;CHcy;&amp;IEcy;&amp;Scy;&amp;Kcy;&amp;Ocy;&amp;Gcy;&amp;Ocy; &amp;YUcy;&amp;Bcy;&amp;Icy;&amp;Lcy;&amp;IEcy;&amp;YA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4286280" cy="507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657671"/>
            <a:ext cx="5286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Георгий Петрович </a:t>
            </a:r>
            <a:r>
              <a:rPr lang="ru-RU" sz="2400" b="1" dirty="0" err="1" smtClean="0">
                <a:solidFill>
                  <a:srgbClr val="FFFF00"/>
                </a:solidFill>
              </a:rPr>
              <a:t>Ольденбургский</a:t>
            </a:r>
            <a:endParaRPr lang="ru-RU" sz="2400" b="1" dirty="0" smtClean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357166"/>
            <a:ext cx="42148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</a:rPr>
              <a:t>Весной 1812 года принц Георг </a:t>
            </a:r>
            <a:r>
              <a:rPr lang="ru-RU" sz="2000" b="1" dirty="0" err="1" smtClean="0">
                <a:solidFill>
                  <a:schemeClr val="bg1"/>
                </a:solidFill>
              </a:rPr>
              <a:t>Ольденбургский</a:t>
            </a:r>
            <a:r>
              <a:rPr lang="ru-RU" sz="2000" b="1" dirty="0" smtClean="0">
                <a:solidFill>
                  <a:schemeClr val="bg1"/>
                </a:solidFill>
              </a:rPr>
              <a:t> выехал вместе с императором в армию.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</a:rPr>
              <a:t>Возвратившись в Тверь,         он занялся формированием народного ополчения и организацией лазаретов. Особенно нравились ему хлопоты по снабжению и обеспечению всем необходимым раненых, что отнимало у Георга массу времени и сил.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</a:rPr>
              <a:t>В один из визитов в госпиталь принц заразился тифом и          15 декабря 1812 года умер.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24" y="6611779"/>
            <a:ext cx="371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Учитель истории  МОУ СОШ № 50 г. Твери Осипов О.В.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7208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                            </a:t>
            </a:r>
            <a:br>
              <a:rPr lang="ru-RU" dirty="0" smtClean="0"/>
            </a:br>
            <a:r>
              <a:rPr lang="ru-RU" dirty="0" smtClean="0"/>
              <a:t>                   </a:t>
            </a:r>
            <a:br>
              <a:rPr lang="ru-RU" dirty="0" smtClean="0"/>
            </a:br>
            <a:r>
              <a:rPr lang="ru-RU" dirty="0" smtClean="0"/>
              <a:t>                    </a:t>
            </a:r>
            <a:br>
              <a:rPr lang="ru-RU" dirty="0" smtClean="0"/>
            </a:br>
            <a:r>
              <a:rPr lang="ru-RU" dirty="0" smtClean="0"/>
              <a:t>                                     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357554" y="1214422"/>
          <a:ext cx="5524496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2666976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Тверской                       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err="1" smtClean="0"/>
                        <a:t>Бежецкий</a:t>
                      </a:r>
                      <a:r>
                        <a:rPr lang="ru-RU" dirty="0" smtClean="0"/>
                        <a:t>               57</a:t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err="1" smtClean="0"/>
                        <a:t>Вышневолоцкий</a:t>
                      </a:r>
                      <a:r>
                        <a:rPr lang="ru-RU" dirty="0" smtClean="0"/>
                        <a:t>          105</a:t>
                      </a: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Весьегонский          57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err="1" smtClean="0"/>
                        <a:t>Калязинский</a:t>
                      </a:r>
                      <a:r>
                        <a:rPr lang="ru-RU" dirty="0" smtClean="0"/>
                        <a:t>                 36</a:t>
                      </a: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err="1" smtClean="0"/>
                        <a:t>Осташковский</a:t>
                      </a:r>
                      <a:r>
                        <a:rPr lang="ru-RU" dirty="0" smtClean="0"/>
                        <a:t>         56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err="1" smtClean="0"/>
                        <a:t>Кашинский</a:t>
                      </a:r>
                      <a:r>
                        <a:rPr lang="ru-RU" dirty="0" smtClean="0"/>
                        <a:t>                   61</a:t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Ржевский                   58 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Зубцовский</a:t>
                      </a:r>
                      <a:r>
                        <a:rPr lang="ru-RU" dirty="0" smtClean="0"/>
                        <a:t>                 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Старицкий                54</a:t>
                      </a: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Новоторжский</a:t>
                      </a:r>
                      <a:r>
                        <a:rPr lang="ru-RU" dirty="0" smtClean="0"/>
                        <a:t>           35</a:t>
                      </a: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Корчевский</a:t>
                      </a:r>
                      <a:r>
                        <a:rPr lang="ru-RU" dirty="0" smtClean="0"/>
                        <a:t>               27</a:t>
                      </a: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5357826"/>
            <a:ext cx="76567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Уже на 9 августа из уездов в ополчение поступило 634 дворянина.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через месяц их  число превысило 900.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285728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ДВОРЯНСТВО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&amp;Rcy;&amp;yacy;&amp;dcy;&amp;ocy;&amp;vcy;&amp;ocy;&amp;jcy; &amp;icy; &amp;shcy;&amp;tcy;&amp;acy;&amp;bcy;-&amp;ocy;&amp;fcy;&amp;icy;&amp;tscy;&amp;iecy;&amp;rcy; &amp;Lcy;&amp;iecy;&amp;jcy;&amp;bcy;-&amp;gcy;&amp;vcy;&amp;acy;&amp;rcy;&amp;dcy;&amp;icy;&amp;icy; &amp;Pcy;&amp;rcy;&amp;iecy;&amp;ocy;&amp;bcy;&amp;rcy;&amp;acy;&amp;zhcy;&amp;iecy;&amp;ncy;&amp;scy;&amp;kcy;&amp;ocy;&amp;gcy;&amp;ocy; &amp;pcy;&amp;ocy;&amp;l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2857500" cy="4286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29224" y="6611779"/>
            <a:ext cx="371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Учитель истории  МОУ СОШ № 50 г. Твери Осипов О.В.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SHcy;&amp;tcy;&amp;acy;&amp;bcy;-&amp;ocy;&amp;fcy;&amp;icy;&amp;tscy;&amp;iecy;&amp;rcy; &amp;icy; &amp;ucy;&amp;ncy;&amp;tcy;&amp;iecy;&amp;rcy;-&amp;ocy;&amp;fcy;&amp;icy;&amp;tscy;&amp;iecy;&amp;rcy; &amp;Lcy;&amp;iecy;&amp;jcy;&amp;bcy;-&amp;gcy;&amp;vcy;&amp;acy;&amp;rcy;&amp;dcy;&amp;icy;&amp;icy; &amp;IEcy;&amp;gcy;&amp;iecy;&amp;rcy;&amp;scy;&amp;kcy;&amp;ocy;&amp;gcy;&amp;ocy; &amp;pcy;&amp;ocy;&amp;l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3333773" cy="50006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00496" y="1071546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</a:rPr>
              <a:t>Одновременно с дворянским ополчением в Твери по инициативе великой княгини Екатерины Павловны формировался егерский батальон.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</a:rPr>
              <a:t>В него зачислялись дворяне, удельные и казённые крестьяне, мещане. Батальон насчитывал тысячу человек.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</a:rPr>
              <a:t>В ноябре он выступил в поход под командой флигель-адъютанта А.П. Оболенского и вскоре принял участие в боевых действиях.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9224" y="6611779"/>
            <a:ext cx="371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Учитель истории  МОУ СОШ № 50 г. Твери Осипов О.В.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Тверские части — конно-казачий полк и егерский батальон —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участвовали в заграничном походе русской армии.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Конный полк сражался под Кёнигсбергом, Берлином и Гамбургом.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Егерский батальон участвовал в «битве народов» под Лейпцигом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 других сражениях с французами.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&amp;Scy;&amp;rcy;&amp;acy;&amp;zhcy;&amp;iecy;&amp;ncy;&amp;icy;&amp;iecy; &amp;pcy;&amp;ocy;&amp;dcy; &amp;Lcy;&amp;iecy;&amp;jcy;&amp;pcy;&amp;tscy;&amp;icy;&amp;gcy;&amp;ocy;&amp;mcy; 6 &amp;ocy;&amp;kcy;&amp;tcy;&amp;yacy;&amp;bcy;&amp;rcy;&amp;yacy; 1813 &amp;gcy;&amp;ocy;&amp;dcy;&amp;acy;. 1815. (&amp;Vcy;&amp;lcy;&amp;acy;&amp;dcy;&amp;icy;&amp;mcy;&amp;icy;&amp;rcy; &amp;Mcy;&amp;ocy;&amp;shcy;&amp;kcy;&amp;ocy;&amp;v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6357982" cy="467317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929454" y="2714620"/>
            <a:ext cx="200026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Храбрость батальона в бою под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Люценом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была отмечена Александром I.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Россию батальон вернулся в составе всего  417 человек.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29224" y="6611779"/>
            <a:ext cx="371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Учитель истории  МОУ СОШ № 50 г. Твери Осипов О.В.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5357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Тверское народное ополчение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Отечественной войне 1812 года сформировано в июле-августе 1812 г.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Тверская губерния входила в 1-й округ ополчения, предназначавшийся для обеспечения безопасности Москвы.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86116" y="4071942"/>
            <a:ext cx="55721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Начальник Тверского народного ополчения — </a:t>
            </a:r>
            <a:r>
              <a:rPr lang="ru-RU" sz="2000" b="1" dirty="0" err="1" smtClean="0">
                <a:solidFill>
                  <a:schemeClr val="bg1"/>
                </a:solidFill>
              </a:rPr>
              <a:t>ген.-лейтенант</a:t>
            </a:r>
            <a:r>
              <a:rPr lang="ru-RU" sz="2000" b="1" dirty="0" smtClean="0">
                <a:solidFill>
                  <a:schemeClr val="bg1"/>
                </a:solidFill>
              </a:rPr>
              <a:t> Я.И.Тыртов, командиры полков: </a:t>
            </a:r>
            <a:r>
              <a:rPr lang="ru-RU" sz="2000" b="1" dirty="0" err="1" smtClean="0">
                <a:solidFill>
                  <a:schemeClr val="bg1"/>
                </a:solidFill>
              </a:rPr>
              <a:t>ген.-майор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М.А. </a:t>
            </a:r>
            <a:r>
              <a:rPr lang="ru-RU" sz="2000" b="1" dirty="0" err="1" smtClean="0">
                <a:solidFill>
                  <a:schemeClr val="bg1"/>
                </a:solidFill>
              </a:rPr>
              <a:t>Баклановский</a:t>
            </a:r>
            <a:r>
              <a:rPr lang="ru-RU" sz="2000" b="1" dirty="0" smtClean="0">
                <a:solidFill>
                  <a:schemeClr val="bg1"/>
                </a:solidFill>
              </a:rPr>
              <a:t>, В.И. Загряжский, полковник Д.Л. Долгополов, Н.М. </a:t>
            </a:r>
            <a:r>
              <a:rPr lang="ru-RU" sz="2000" b="1" dirty="0" err="1" smtClean="0">
                <a:solidFill>
                  <a:schemeClr val="bg1"/>
                </a:solidFill>
              </a:rPr>
              <a:t>Болтин</a:t>
            </a:r>
            <a:r>
              <a:rPr lang="ru-RU" sz="2000" b="1" dirty="0" smtClean="0">
                <a:solidFill>
                  <a:schemeClr val="bg1"/>
                </a:solidFill>
              </a:rPr>
              <a:t>, действительные статские советники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А.М. Полторацкий, А.А. Шаховской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&amp;Zcy;&amp;acy;&amp;rcy;&amp;iecy;&amp;tscy;&amp;kcy;&amp;icy;&amp;jcy;, &amp;Ncy;&amp;icy;&amp;kcy;&amp;ocy;&amp;lcy;&amp;acy;&amp;jcy; &amp;Vcy;&amp;acy;&amp;scy;&amp;icy;&amp;lcy;&amp;softcy;&amp;iecy;&amp;vcy;&amp;icy;&amp;chcy;. &amp;Kcy;&amp;acy;&amp;zcy;&amp;acy;&amp;kcy; &amp;lcy;&amp;iecy;&amp;jcy;&amp;bcy;-&amp;gcy;&amp;vcy;&amp;acy;&amp;rcy;&amp;dcy;&amp;icy;&amp;icy; &amp;kcy;&amp;acy;&amp;zcy;&amp;acy;&amp;chcy;&amp;softcy;&amp;iecy;&amp;gcy;&amp;ocy; &amp;pcy;&amp;ocy;&amp;lcy;&amp;kcy;&amp;acy;. &amp;Pcy;&amp;acy;&amp;rcy;&amp;acy;&amp;dcy;&amp;ncy;&amp;acy;&amp;yacy; &amp;fcy;&amp;ocy;&amp;rcy;&amp;mcy;&amp;acy;. &amp;Dcy;&amp;ocy;&amp;ncy;&amp;scy;&amp;kcy;&amp;ocy;&amp;jcy; &amp;kcy;&amp;acy;&amp;zcy;&amp;acy;&amp;kcy;. &amp;Pcy;&amp;ocy;&amp;khcy;&amp;ocy;&amp;dcy;&amp;ncy;&amp;acy;&amp;yacy; &amp;fcy;&amp;ocy;&amp;rcy;&amp;m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496"/>
            <a:ext cx="2643206" cy="381033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57356" y="214290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ОПОЛЧЕНЦЫ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24" y="6611779"/>
            <a:ext cx="371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Учитель истории  МОУ СОШ № 50 г. Твери Осипов О.В.</a:t>
            </a:r>
            <a:endParaRPr lang="ru-RU" sz="1000" dirty="0"/>
          </a:p>
        </p:txBody>
      </p:sp>
      <p:pic>
        <p:nvPicPr>
          <p:cNvPr id="8196" name="Picture 4" descr="http://polygonv.narod.ru/vp-inf12/morja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14290"/>
            <a:ext cx="3171823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1071546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</a:rPr>
              <a:t>Рядовой состав образовали помещичьи крестьяне и мещане.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</a:rPr>
              <a:t>Помещики обязывались обеспечить своих крестьян продовольствием на четыре месяца.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</a:rPr>
              <a:t>Обмундирование и амуниция ратников состояли из кафтана, сапог, фуражки, рукавиц и ранца.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</a:rPr>
              <a:t>Бывшим солдатам, которых насчитывалось около 500 человек, в первую очередь пошили хорошее обмундирование и выдавали имевшиеся в наличии ружья и тесаки.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://1812.nsad.ru/pic/infa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3714776" cy="55014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29224" y="6611779"/>
            <a:ext cx="371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Учитель истории  МОУ СОШ № 50 г. Твери Осипов О.В.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342</TotalTime>
  <Words>1264</Words>
  <Application>Microsoft Office PowerPoint</Application>
  <PresentationFormat>Экран (4:3)</PresentationFormat>
  <Paragraphs>129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Олег</cp:lastModifiedBy>
  <cp:revision>37</cp:revision>
  <dcterms:created xsi:type="dcterms:W3CDTF">2013-09-23T16:31:00Z</dcterms:created>
  <dcterms:modified xsi:type="dcterms:W3CDTF">2013-10-30T19:06:35Z</dcterms:modified>
</cp:coreProperties>
</file>