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14B-9E51-40D2-ADE7-0C85F6F94AFA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451F-6127-487E-BD77-C4A275571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14B-9E51-40D2-ADE7-0C85F6F94AFA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451F-6127-487E-BD77-C4A275571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14B-9E51-40D2-ADE7-0C85F6F94AFA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451F-6127-487E-BD77-C4A275571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14B-9E51-40D2-ADE7-0C85F6F94AFA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451F-6127-487E-BD77-C4A275571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14B-9E51-40D2-ADE7-0C85F6F94AFA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451F-6127-487E-BD77-C4A275571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14B-9E51-40D2-ADE7-0C85F6F94AFA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451F-6127-487E-BD77-C4A275571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14B-9E51-40D2-ADE7-0C85F6F94AFA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451F-6127-487E-BD77-C4A275571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14B-9E51-40D2-ADE7-0C85F6F94AFA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451F-6127-487E-BD77-C4A275571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14B-9E51-40D2-ADE7-0C85F6F94AFA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451F-6127-487E-BD77-C4A275571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14B-9E51-40D2-ADE7-0C85F6F94AFA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451F-6127-487E-BD77-C4A275571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A14B-9E51-40D2-ADE7-0C85F6F94AFA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451F-6127-487E-BD77-C4A275571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5A14B-9E51-40D2-ADE7-0C85F6F94AFA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F451F-6127-487E-BD77-C4A275571F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8581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Шаг 1. Знакомимся с высказыванием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8001056" cy="4281502"/>
          </a:xfrm>
        </p:spPr>
        <p:txBody>
          <a:bodyPr/>
          <a:lstStyle/>
          <a:p>
            <a:r>
              <a:rPr lang="ru-RU" sz="4800" dirty="0"/>
              <a:t>Внимательно </a:t>
            </a:r>
            <a:r>
              <a:rPr lang="ru-RU" sz="4800" u="sng" dirty="0"/>
              <a:t>прочитайте</a:t>
            </a:r>
            <a:r>
              <a:rPr lang="ru-RU" sz="4800" dirty="0"/>
              <a:t> высказывание о языке.  </a:t>
            </a:r>
            <a:r>
              <a:rPr lang="ru-RU" sz="4800" u="sng" dirty="0"/>
              <a:t>Осмыслите</a:t>
            </a:r>
            <a:r>
              <a:rPr lang="ru-RU" sz="4800" dirty="0"/>
              <a:t> его. Выделите </a:t>
            </a:r>
            <a:r>
              <a:rPr lang="ru-RU" sz="4800" u="sng" dirty="0"/>
              <a:t>ключевые слова.</a:t>
            </a:r>
            <a:endParaRPr lang="ru-RU" sz="4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Например: 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Autofit/>
          </a:bodyPr>
          <a:lstStyle/>
          <a:p>
            <a:r>
              <a:rPr lang="ru-RU" sz="2400" b="1" dirty="0"/>
              <a:t>Аргумент 1.</a:t>
            </a:r>
            <a:r>
              <a:rPr lang="ru-RU" sz="2400" b="1" i="1" dirty="0"/>
              <a:t> Важным источником обогащения речи служит синонимия. Наш язык очень богат </a:t>
            </a:r>
            <a:r>
              <a:rPr lang="ru-RU" sz="2400" b="1" i="1" u="sng" dirty="0"/>
              <a:t>синонимами</a:t>
            </a:r>
            <a:r>
              <a:rPr lang="ru-RU" sz="2400" dirty="0"/>
              <a:t> (названо языковое явление) </a:t>
            </a:r>
            <a:r>
              <a:rPr lang="ru-RU" sz="2400" b="1" i="1" dirty="0"/>
              <a:t>- </a:t>
            </a:r>
            <a:r>
              <a:rPr lang="ru-RU" sz="2400" b="1" i="1" u="sng" dirty="0"/>
              <a:t>словами, имеющими общее значение и различающимися дополнительными оттенками или стилистической окраской</a:t>
            </a:r>
            <a:r>
              <a:rPr lang="ru-RU" sz="2400" dirty="0"/>
              <a:t> (объяснено его значение).</a:t>
            </a:r>
            <a:r>
              <a:rPr lang="ru-RU" sz="2400" b="1" i="1" dirty="0"/>
              <a:t> Синонимы привлекают пишущего или говорящего тем, что они позволяют с предельной точностью выразить мысль. Так, описывая чувства Анны Федотовны, автор использует синонимы "горечь и обида" (предложение 44), "разговор обеспокоил, удивил, обидел" (предложение 33), которые </a:t>
            </a:r>
            <a:r>
              <a:rPr lang="ru-RU" sz="2400" b="1" i="1" u="sng" dirty="0"/>
              <a:t>помогают писателю более полно и многогранно раскрыть душевное состояние своей героини</a:t>
            </a:r>
            <a:r>
              <a:rPr lang="ru-RU" sz="2400" dirty="0"/>
              <a:t> (указана роль в тексте).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Например: 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Аргумент 2.</a:t>
            </a:r>
            <a:r>
              <a:rPr lang="ru-RU" b="1" i="1" dirty="0"/>
              <a:t> Русский язык обладает и богатейшими словообразовательными возможностями. Способы образования слов в русском языке очень разнообразны. Один из наиболее продуктивных способов - это </a:t>
            </a:r>
            <a:r>
              <a:rPr lang="ru-RU" b="1" i="1" u="sng" dirty="0"/>
              <a:t>суффиксальный</a:t>
            </a:r>
            <a:r>
              <a:rPr lang="ru-RU" b="1" i="1" dirty="0"/>
              <a:t>. Возьмём, к примеру, слово "Танечка" из предложения 1. Оно </a:t>
            </a:r>
            <a:r>
              <a:rPr lang="ru-RU" b="1" i="1" u="sng" dirty="0"/>
              <a:t>образовано с помощью уменьшительно-ласкательного суффикса -</a:t>
            </a:r>
            <a:r>
              <a:rPr lang="ru-RU" b="1" i="1" u="sng" dirty="0" err="1"/>
              <a:t>ечк</a:t>
            </a:r>
            <a:r>
              <a:rPr lang="ru-RU" b="1" i="1" u="sng" dirty="0"/>
              <a:t>-</a:t>
            </a:r>
            <a:r>
              <a:rPr lang="ru-RU" b="1" i="1" dirty="0"/>
              <a:t>, который </a:t>
            </a:r>
            <a:r>
              <a:rPr lang="ru-RU" b="1" i="1" u="sng" dirty="0"/>
              <a:t>помогает автору выразить симпатию к героине своего произведения.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оформлении примеров можно использовать вводные слова "</a:t>
            </a:r>
            <a:r>
              <a:rPr lang="ru-RU" b="1" dirty="0"/>
              <a:t>во-первых</a:t>
            </a:r>
            <a:r>
              <a:rPr lang="ru-RU" dirty="0"/>
              <a:t>", "</a:t>
            </a:r>
            <a:r>
              <a:rPr lang="ru-RU" b="1" dirty="0"/>
              <a:t>во-вторых</a:t>
            </a:r>
            <a:r>
              <a:rPr lang="ru-RU" dirty="0"/>
              <a:t>" и т.д. Не забывайте, что они отделяются </a:t>
            </a:r>
            <a:r>
              <a:rPr lang="ru-RU" u="sng" dirty="0"/>
              <a:t>запятой.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Шаг 5. Пишем заключение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В заключительной части сочинения делается </a:t>
            </a:r>
            <a:r>
              <a:rPr lang="ru-RU" u="sng" dirty="0">
                <a:solidFill>
                  <a:srgbClr val="FF0000"/>
                </a:solidFill>
              </a:rPr>
              <a:t>вывод</a:t>
            </a:r>
            <a:r>
              <a:rPr lang="ru-RU" dirty="0">
                <a:solidFill>
                  <a:srgbClr val="FF0000"/>
                </a:solidFill>
              </a:rPr>
              <a:t> из всего сказанного.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Как правило, в заключении говорится о том же, о чём во вступлении, но другими словами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Начать вывод можно следующими словами и фразами: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/>
          <a:lstStyle/>
          <a:p>
            <a:r>
              <a:rPr lang="ru-RU" b="1" i="1" dirty="0"/>
              <a:t>Таким образом, ... </a:t>
            </a:r>
            <a:endParaRPr lang="ru-RU" dirty="0"/>
          </a:p>
          <a:p>
            <a:r>
              <a:rPr lang="ru-RU" b="1" i="1" dirty="0"/>
              <a:t>Итак, ...</a:t>
            </a:r>
            <a:endParaRPr lang="ru-RU" dirty="0"/>
          </a:p>
          <a:p>
            <a:r>
              <a:rPr lang="ru-RU" b="1" i="1" dirty="0"/>
              <a:t>Следовательно, ...</a:t>
            </a:r>
            <a:endParaRPr lang="ru-RU" dirty="0"/>
          </a:p>
          <a:p>
            <a:r>
              <a:rPr lang="ru-RU" b="1" i="1" dirty="0"/>
              <a:t>В итоге можно прийти к такому выводу: ...</a:t>
            </a:r>
            <a:endParaRPr lang="ru-RU" dirty="0"/>
          </a:p>
          <a:p>
            <a:r>
              <a:rPr lang="ru-RU" b="1" i="1" dirty="0"/>
              <a:t>В заключение можно сказать, что ...</a:t>
            </a:r>
            <a:endParaRPr lang="ru-RU" dirty="0"/>
          </a:p>
          <a:p>
            <a:r>
              <a:rPr lang="ru-RU" b="1" i="1" dirty="0"/>
              <a:t>Мы убеждаемся в том, что ...</a:t>
            </a:r>
            <a:endParaRPr lang="ru-RU" dirty="0"/>
          </a:p>
          <a:p>
            <a:r>
              <a:rPr lang="ru-RU" b="1" i="1" dirty="0"/>
              <a:t>Обобщая сказанное, ...</a:t>
            </a:r>
            <a:endParaRPr lang="ru-RU" dirty="0"/>
          </a:p>
          <a:p>
            <a:r>
              <a:rPr lang="ru-RU" b="1" i="1" dirty="0"/>
              <a:t>Из этого следует, что ...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Например: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Таким образом, приведённые примеры подтверждают мысль  К.Г.Паустовского о том, что в русском языке можно найти нужные  слова для  выражения самых сложных мыслей и различных оттенков чувств.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Например: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        Подводя итог сказанному, хочу отметить, что эпитеты играют важную роль в художественном тексте: они способствуют более полной, точной, яркой и образной передаче оттенков  мыслей, чувств и оценок автора текста.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Итак, ПЛАН сочинения-рассуждения на лингвистическую тему таков: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1. </a:t>
            </a:r>
            <a:r>
              <a:rPr lang="ru-RU" b="1" dirty="0"/>
              <a:t>Тезис</a:t>
            </a:r>
            <a:r>
              <a:rPr lang="ru-RU" dirty="0"/>
              <a:t> (формулируем позицию автора и выражаем своё отношение к ней).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2. </a:t>
            </a:r>
            <a:r>
              <a:rPr lang="ru-RU" b="1" dirty="0"/>
              <a:t>Аргументация: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   а) аргумент-пример №1;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   б) аргумент-пример №2.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3. </a:t>
            </a:r>
            <a:r>
              <a:rPr lang="ru-RU" b="1" dirty="0"/>
              <a:t>Вывод.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Каждую часть начинаем </a:t>
            </a:r>
            <a:r>
              <a:rPr lang="ru-RU" u="sng" dirty="0">
                <a:solidFill>
                  <a:srgbClr val="FF0000"/>
                </a:solidFill>
              </a:rPr>
              <a:t>с красной строки.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То есть в вашем сочинении должно быть </a:t>
            </a:r>
            <a:r>
              <a:rPr lang="ru-RU" u="sng" dirty="0">
                <a:solidFill>
                  <a:srgbClr val="FF0000"/>
                </a:solidFill>
              </a:rPr>
              <a:t>минимум 3 абзаца.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 </a:t>
            </a:r>
          </a:p>
          <a:p>
            <a:r>
              <a:rPr lang="ru-RU" dirty="0">
                <a:solidFill>
                  <a:srgbClr val="FF0000"/>
                </a:solidFill>
              </a:rPr>
              <a:t>А </a:t>
            </a:r>
            <a:r>
              <a:rPr lang="ru-RU" u="sng" dirty="0">
                <a:solidFill>
                  <a:srgbClr val="FF0000"/>
                </a:solidFill>
              </a:rPr>
              <a:t>лучше 4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/>
              <a:t>т.к. 2-ую часть можно разбить на 2 абзаца в соответствии с количеством аргументов-примеров.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FF0000"/>
                </a:solidFill>
              </a:rPr>
              <a:t>! За отсутствие абзацев снимают баллы.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Сочинение: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Прав был К. Г. Паустовский, утверждавший, что «…нет ничего такого в жизни и в нашем сознании, чего нельзя было бы передать русским словом». Обратимся к тексту.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Так, в предложении 12 автор использует слово «пошушукались». Он мог бы выбрать среди синонимов этой группы «поговорили», «пошептались», «посоветовались»,но останавливается на разговорном слове «пошушукались», обозначающем «шептаться, говорить друг с другом по секрету». Делает писатель это для того, чтобы четче и ярче изобразить описываемое.</a:t>
            </a:r>
          </a:p>
          <a:p>
            <a:r>
              <a:rPr lang="ru-RU" dirty="0"/>
              <a:t>В предложении 43 он, называя детей, использует книжное слово «делегация». Оно, казалось бы, совсем не подходит к этому тексту. Можно бы написать «ребята», «группа детей», «посланцы школы», но Борис Васильев, чтобы показать некоторую официальность визитеров, выбирает именно это слово.</a:t>
            </a:r>
          </a:p>
          <a:p>
            <a:r>
              <a:rPr lang="ru-RU" dirty="0"/>
              <a:t>Таким образом, могу сделать вывод, что используемые автором синонимы помогают ярче, эмоциональнее, точнее выразить мысль.(125 слов)</a:t>
            </a:r>
          </a:p>
          <a:p>
            <a:r>
              <a:rPr lang="en-US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Шаг 2.  Определяем основную мысль высказывания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62500" lnSpcReduction="20000"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Выясните, о каких </a:t>
            </a:r>
            <a:r>
              <a:rPr lang="ru-RU" sz="4000" u="sng" dirty="0">
                <a:solidFill>
                  <a:srgbClr val="FF0000"/>
                </a:solidFill>
              </a:rPr>
              <a:t>свойствах языка</a:t>
            </a:r>
            <a:r>
              <a:rPr lang="ru-RU" sz="4000" dirty="0">
                <a:solidFill>
                  <a:srgbClr val="FF0000"/>
                </a:solidFill>
              </a:rPr>
              <a:t>, о каких </a:t>
            </a:r>
            <a:r>
              <a:rPr lang="ru-RU" sz="4000" u="sng" dirty="0">
                <a:solidFill>
                  <a:srgbClr val="FF0000"/>
                </a:solidFill>
              </a:rPr>
              <a:t>языковых явлениях</a:t>
            </a:r>
            <a:r>
              <a:rPr lang="ru-RU" sz="4000" dirty="0">
                <a:solidFill>
                  <a:srgbClr val="FF0000"/>
                </a:solidFill>
              </a:rPr>
              <a:t> идёт речь в высказывании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r>
              <a:rPr lang="ru-RU" dirty="0">
                <a:solidFill>
                  <a:srgbClr val="FF0000"/>
                </a:solidFill>
              </a:rPr>
              <a:t> </a:t>
            </a:r>
          </a:p>
          <a:p>
            <a:r>
              <a:rPr lang="ru-RU" sz="3400" b="1" dirty="0"/>
              <a:t>Примерные ответы:</a:t>
            </a:r>
            <a:endParaRPr lang="ru-RU" sz="3400" dirty="0"/>
          </a:p>
          <a:p>
            <a:pPr lvl="0"/>
            <a:r>
              <a:rPr lang="ru-RU" sz="3800" dirty="0"/>
              <a:t>о богатстве, выразительности, точности русской речи; </a:t>
            </a:r>
          </a:p>
          <a:p>
            <a:pPr lvl="0"/>
            <a:r>
              <a:rPr lang="ru-RU" sz="3800" dirty="0"/>
              <a:t>о средствах выражения мыслей; </a:t>
            </a:r>
          </a:p>
          <a:p>
            <a:pPr lvl="0"/>
            <a:r>
              <a:rPr lang="ru-RU" sz="3800" dirty="0"/>
              <a:t>о роли в русском языке эпитетов, метафор, олицетворений, сравнений, синонимов, антонимов, фразеологизмов и т.п.; </a:t>
            </a:r>
          </a:p>
          <a:p>
            <a:pPr lvl="0"/>
            <a:r>
              <a:rPr lang="ru-RU" sz="3800" dirty="0"/>
              <a:t>о взаимосвязи лексики и грамматики; </a:t>
            </a:r>
          </a:p>
          <a:p>
            <a:pPr lvl="0"/>
            <a:r>
              <a:rPr lang="ru-RU" sz="3800" dirty="0"/>
              <a:t>о роли синтаксиса в человеческом общении; </a:t>
            </a:r>
          </a:p>
          <a:p>
            <a:pPr lvl="0"/>
            <a:r>
              <a:rPr lang="ru-RU" sz="3800" dirty="0"/>
              <a:t>о гибкости русской пунктуационной системы и функциях знаков препинания и т.д. </a:t>
            </a:r>
          </a:p>
          <a:p>
            <a:r>
              <a:rPr lang="ru-RU" sz="38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Сочинение-рассуждение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Эту фразу я понимаю так: слово – душа языка, его богатство и гордость. Особенно богат на слова мой родной русский язык, потому что многие слова в нем используются в прямом и переносном значении, огромна в языке армия синонимов, антонимов, фразеологизмов. Остановлюсь на последних.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В предложении 7 нахожу фразеологизм «выпалил все</a:t>
            </a:r>
            <a:r>
              <a:rPr lang="ru-RU" i="1" dirty="0"/>
              <a:t> одним духом</a:t>
            </a:r>
            <a:r>
              <a:rPr lang="ru-RU" dirty="0"/>
              <a:t>». Он выступает в роли синонимичного выражения, обозначающего «очень быстро, моментально». Но устойчивое сочетание в тексте звучит явно ярче, экспрессивнее.</a:t>
            </a:r>
          </a:p>
          <a:p>
            <a:r>
              <a:rPr lang="ru-RU" dirty="0"/>
              <a:t>В предложении 24 автор использует фразеологизм «</a:t>
            </a:r>
            <a:r>
              <a:rPr lang="ru-RU" i="1" dirty="0"/>
              <a:t>вклинилась в разговор</a:t>
            </a:r>
            <a:r>
              <a:rPr lang="ru-RU" dirty="0"/>
              <a:t>». У него тоже есть синоним «перебивая, вмешаться в чужой разговор».  Данный фразеологизм характеризует бесцеремонное поведение девочки. В этом тексте он используется в качестве изобразительного средства языка.</a:t>
            </a:r>
          </a:p>
          <a:p>
            <a:r>
              <a:rPr lang="ru-RU" dirty="0"/>
              <a:t>Таким образом, могу сделать вывод, что прав был К. Г. Паустовский, утверждавший, что «…нет ничего такого в жизни и в нашем сознании, чего нельзя было бы передать русским словом».(135 слов)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Сочинение-рассуждение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Высказывание К. Г. Паустовского я понимаю так. Нет предмета во вселенной, для которого бы не придумал слова человек. При помощи слова он назвал не только предметы, но и всякое действие и состояние. Особенно богато для обозначения явлений русское слово. Приведу примеры из текста.</a:t>
            </a:r>
          </a:p>
          <a:p>
            <a:r>
              <a:rPr lang="ru-RU" dirty="0"/>
              <a:t>Чтобы передать, что чувствовали дети, державшиеся близко друг к другу, автор использует разговорное слово «жмутся» (предложение 2).</a:t>
            </a:r>
          </a:p>
          <a:p>
            <a:r>
              <a:rPr lang="ru-RU" dirty="0"/>
              <a:t>А для определения состояния бедной матери, у которой отняли самое дорогое, письма погибшего сына, в предложении 52 писатель употребляет  градацию: «Он угас, умер, погиб…» Эта стилистическая фигура усиливает смысловое и эмоциональное значение того, что чувствовала пожилая женщина.</a:t>
            </a:r>
          </a:p>
          <a:p>
            <a:r>
              <a:rPr lang="ru-RU" dirty="0"/>
              <a:t>Таким образом, могу сделать вывод, что прав был К. Г. Паустовский, утверждавший, что «…нет ничего такого в жизни и в нашем сознании, чего нельзя было бы передать русским словом».(126 слов)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Сочинение-рассуждение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 fontScale="47500" lnSpcReduction="20000"/>
          </a:bodyPr>
          <a:lstStyle/>
          <a:p>
            <a:r>
              <a:rPr lang="ru-RU" sz="3400" b="1" i="1" dirty="0"/>
              <a:t>Не могу не согласиться с высказыванием К.Паустовского, который посвятил нашему родному языку эти строки: "Нет ничего такого в жизни и в нашем сознании, чего нельзя было бы передать русским словом". Действительно, русский язык принадлежит к числу наиболее развитых и богатейших языков мира. В чем же заключается его богатство</a:t>
            </a:r>
            <a:r>
              <a:rPr lang="ru-RU" sz="3400" b="1" i="1" dirty="0" smtClean="0"/>
              <a:t>?</a:t>
            </a:r>
            <a:r>
              <a:rPr lang="ru-RU" sz="3400" b="1" i="1" dirty="0"/>
              <a:t/>
            </a:r>
            <a:br>
              <a:rPr lang="ru-RU" sz="3400" b="1" i="1" dirty="0"/>
            </a:br>
            <a:r>
              <a:rPr lang="ru-RU" sz="3400" b="1" i="1" dirty="0"/>
              <a:t>          Богатство любого языка определяется прежде все­го богатством словаря. Известный русский учёный В.И. Даль включил в «Словарь живого великорусского языка» более 200 тысяч слов. Важным источником обогащения речи служит синонимия. Наш язык очень богат синонимами — словами, имеющими общее значение и различающимися дополнительными оттенками или стилистической ок­раской. Синонимы привлекают пишущего или говоряще­го тем, что они по­зволяют с предельной точностью выразить мысль. Так, описывая чувства Анны Федотовны, автор использует синонимы "горечь и обида" (предложение № 44), "разговор обеспокоил, удивил, обидел" (предложение № 33), которые помогают писателю более полно и многогранно раскрыть душевное состояние своей героини</a:t>
            </a:r>
            <a:r>
              <a:rPr lang="ru-RU" sz="3400" b="1" i="1" dirty="0" smtClean="0"/>
              <a:t>.</a:t>
            </a:r>
            <a:r>
              <a:rPr lang="ru-RU" sz="3400" dirty="0"/>
              <a:t> </a:t>
            </a:r>
          </a:p>
          <a:p>
            <a:r>
              <a:rPr lang="ru-RU" sz="3400" b="1" i="1" dirty="0"/>
              <a:t>           Русский язык обладает и богатейшими словообра­зовательными возможностями. Способы образования слов в русском языке очень разнообразны. Один из наиболее продуктивных способов - это суффиксальный. Возьмём, к примеру, слово "Танечка" из предложения 1. Оно образовано с помощью уменьшительно-ласкательного суффикса -</a:t>
            </a:r>
            <a:r>
              <a:rPr lang="ru-RU" sz="3400" b="1" i="1" dirty="0" err="1"/>
              <a:t>ечк</a:t>
            </a:r>
            <a:r>
              <a:rPr lang="ru-RU" sz="3400" b="1" i="1" dirty="0"/>
              <a:t>-, который помогает автору выразить симпатию к героине своего произведения. </a:t>
            </a:r>
            <a:r>
              <a:rPr lang="ru-RU" sz="3400" dirty="0"/>
              <a:t> </a:t>
            </a:r>
          </a:p>
          <a:p>
            <a:r>
              <a:rPr lang="ru-RU" sz="3400" b="1" i="1" dirty="0"/>
              <a:t>          Таким образом, русским словом можно не только назвать предметы, явления и действия, но и выразить чувства. </a:t>
            </a:r>
            <a:r>
              <a:rPr lang="ru-RU" sz="3400" dirty="0"/>
              <a:t> (204 слов)</a:t>
            </a:r>
          </a:p>
          <a:p>
            <a:r>
              <a:rPr lang="en-US" sz="3400" dirty="0"/>
              <a:t> </a:t>
            </a:r>
            <a:endParaRPr lang="ru-RU" sz="3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Шаг 3. Оформляем вступление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 fontScale="25000" lnSpcReduction="20000"/>
          </a:bodyPr>
          <a:lstStyle/>
          <a:p>
            <a:r>
              <a:rPr lang="ru-RU" sz="7400" dirty="0">
                <a:solidFill>
                  <a:srgbClr val="FF0000"/>
                </a:solidFill>
              </a:rPr>
              <a:t>Во вступлении необходимо:</a:t>
            </a:r>
          </a:p>
          <a:p>
            <a:pPr lvl="0"/>
            <a:r>
              <a:rPr lang="ru-RU" sz="7400" dirty="0">
                <a:solidFill>
                  <a:srgbClr val="FF0000"/>
                </a:solidFill>
              </a:rPr>
              <a:t>сформулировать </a:t>
            </a:r>
            <a:r>
              <a:rPr lang="ru-RU" sz="7400" u="sng" dirty="0">
                <a:solidFill>
                  <a:srgbClr val="FF0000"/>
                </a:solidFill>
              </a:rPr>
              <a:t>позицию автора высказывания</a:t>
            </a:r>
            <a:r>
              <a:rPr lang="ru-RU" sz="7400" dirty="0">
                <a:solidFill>
                  <a:srgbClr val="FF0000"/>
                </a:solidFill>
              </a:rPr>
              <a:t>;  </a:t>
            </a:r>
          </a:p>
          <a:p>
            <a:pPr lvl="0"/>
            <a:r>
              <a:rPr lang="ru-RU" sz="7400" dirty="0">
                <a:solidFill>
                  <a:srgbClr val="FF0000"/>
                </a:solidFill>
              </a:rPr>
              <a:t>выразить </a:t>
            </a:r>
            <a:r>
              <a:rPr lang="ru-RU" sz="7400" u="sng" dirty="0">
                <a:solidFill>
                  <a:srgbClr val="FF0000"/>
                </a:solidFill>
              </a:rPr>
              <a:t>своё отношение</a:t>
            </a:r>
            <a:r>
              <a:rPr lang="ru-RU" sz="7400" dirty="0">
                <a:solidFill>
                  <a:srgbClr val="FF0000"/>
                </a:solidFill>
              </a:rPr>
              <a:t> к ней. 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7400" b="1" dirty="0"/>
              <a:t>Сформулировать </a:t>
            </a:r>
            <a:r>
              <a:rPr lang="ru-RU" sz="7400" b="1" u="sng" dirty="0"/>
              <a:t>позицию автора</a:t>
            </a:r>
            <a:r>
              <a:rPr lang="ru-RU" sz="7400" b="1" dirty="0"/>
              <a:t> вам помогут слова и выражения:</a:t>
            </a:r>
            <a:br>
              <a:rPr lang="ru-RU" sz="7400" b="1" dirty="0"/>
            </a:br>
            <a:endParaRPr lang="ru-RU" sz="7400" b="1" dirty="0"/>
          </a:p>
          <a:p>
            <a:pPr lvl="0"/>
            <a:r>
              <a:rPr lang="ru-RU" sz="9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 </a:t>
            </a:r>
            <a:r>
              <a:rPr lang="ru-RU" sz="9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анализирует</a:t>
            </a:r>
            <a:r>
              <a:rPr lang="ru-RU" sz="9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ru-RU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9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подчёркивает</a:t>
            </a:r>
            <a:r>
              <a:rPr lang="ru-RU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9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ссылается на...</a:t>
            </a:r>
            <a:r>
              <a:rPr lang="ru-RU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9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останавливается на ...</a:t>
            </a:r>
            <a:r>
              <a:rPr lang="ru-RU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9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раскрывает содержание</a:t>
            </a:r>
            <a:r>
              <a:rPr lang="ru-RU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9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отмечает важность</a:t>
            </a:r>
            <a:r>
              <a:rPr lang="ru-RU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9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формулирует</a:t>
            </a:r>
            <a:r>
              <a:rPr lang="ru-RU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9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касается</a:t>
            </a:r>
            <a:r>
              <a:rPr lang="ru-RU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9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утверждает</a:t>
            </a:r>
            <a:r>
              <a:rPr lang="ru-RU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9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считает, что ...</a:t>
            </a:r>
            <a:r>
              <a:rPr lang="ru-RU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ru-RU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характеризует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3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рассуждает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3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отмечает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3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доказывает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3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сравнивает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3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сопоставляет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3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противопоставляет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3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называет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3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описывает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3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разбирает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3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подчёркивает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3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ссылается на...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3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останавливается на ...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3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раскрывает содержание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0"/>
            <a:r>
              <a:rPr lang="ru-RU" sz="3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отмечает важность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FF0000"/>
                </a:solidFill>
              </a:rPr>
              <a:t>Для выражения </a:t>
            </a:r>
            <a:r>
              <a:rPr lang="ru-RU" sz="3100" u="sng" dirty="0">
                <a:solidFill>
                  <a:srgbClr val="FF0000"/>
                </a:solidFill>
              </a:rPr>
              <a:t>своего отношения</a:t>
            </a:r>
            <a:r>
              <a:rPr lang="ru-RU" sz="3100" dirty="0">
                <a:solidFill>
                  <a:srgbClr val="FF0000"/>
                </a:solidFill>
              </a:rPr>
              <a:t> к авторской позиции можно использовать следующие слова: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i="1" dirty="0"/>
              <a:t>действительно</a:t>
            </a:r>
            <a:r>
              <a:rPr lang="ru-RU" dirty="0"/>
              <a:t> </a:t>
            </a:r>
          </a:p>
          <a:p>
            <a:pPr lvl="0"/>
            <a:r>
              <a:rPr lang="ru-RU" b="1" i="1" dirty="0"/>
              <a:t>на самом деле</a:t>
            </a:r>
            <a:r>
              <a:rPr lang="ru-RU" dirty="0"/>
              <a:t> </a:t>
            </a:r>
          </a:p>
          <a:p>
            <a:pPr lvl="0"/>
            <a:r>
              <a:rPr lang="ru-RU" b="1" i="1" dirty="0"/>
              <a:t>не могу не согласиться с автором высказывания</a:t>
            </a:r>
            <a:r>
              <a:rPr lang="ru-RU" dirty="0"/>
              <a:t> </a:t>
            </a:r>
          </a:p>
          <a:p>
            <a:pPr lvl="0"/>
            <a:r>
              <a:rPr lang="ru-RU" b="1" i="1" dirty="0"/>
              <a:t>я полностью согласен с ...</a:t>
            </a:r>
            <a:r>
              <a:rPr lang="ru-RU" dirty="0"/>
              <a:t> </a:t>
            </a:r>
          </a:p>
          <a:p>
            <a:pPr lvl="0"/>
            <a:r>
              <a:rPr lang="ru-RU" b="1" i="1" dirty="0"/>
              <a:t>вынужден согласиться с ...</a:t>
            </a:r>
            <a:r>
              <a:rPr lang="ru-RU" dirty="0"/>
              <a:t> </a:t>
            </a:r>
          </a:p>
          <a:p>
            <a:pPr lvl="0"/>
            <a:r>
              <a:rPr lang="ru-RU" b="1" i="1" dirty="0"/>
              <a:t>я разделяю точку зрения автора высказывания</a:t>
            </a:r>
            <a:r>
              <a:rPr lang="ru-RU" dirty="0"/>
              <a:t> </a:t>
            </a:r>
          </a:p>
          <a:p>
            <a:pPr lvl="0"/>
            <a:r>
              <a:rPr lang="ru-RU" b="1" i="1" dirty="0"/>
              <a:t>я поддерживаю мнение автора</a:t>
            </a:r>
            <a:r>
              <a:rPr lang="ru-RU" dirty="0"/>
              <a:t> </a:t>
            </a:r>
          </a:p>
          <a:p>
            <a:pPr lvl="0"/>
            <a:r>
              <a:rPr lang="ru-RU" b="1" i="1" dirty="0"/>
              <a:t>бесспорно мнение автора о том, что ...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79704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Помните, что вступление должно состоять примерно </a:t>
            </a:r>
            <a:r>
              <a:rPr lang="ru-RU" sz="2800" u="sng" dirty="0">
                <a:solidFill>
                  <a:srgbClr val="FF0000"/>
                </a:solidFill>
              </a:rPr>
              <a:t>из 2-3-х предложений.</a:t>
            </a:r>
            <a:r>
              <a:rPr lang="ru-RU" sz="2800" dirty="0">
                <a:solidFill>
                  <a:srgbClr val="FF0000"/>
                </a:solidFill>
              </a:rPr>
              <a:t> </a:t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Можно применить </a:t>
            </a:r>
            <a:r>
              <a:rPr lang="ru-RU" sz="2800" u="sng" dirty="0">
                <a:solidFill>
                  <a:srgbClr val="FF0000"/>
                </a:solidFill>
              </a:rPr>
              <a:t>цитирование</a:t>
            </a:r>
            <a:r>
              <a:rPr lang="ru-RU" sz="2800" dirty="0">
                <a:solidFill>
                  <a:srgbClr val="FF0000"/>
                </a:solidFill>
              </a:rPr>
              <a:t>, </a:t>
            </a:r>
            <a:r>
              <a:rPr lang="ru-RU" sz="2800" b="1" dirty="0">
                <a:solidFill>
                  <a:srgbClr val="FF0000"/>
                </a:solidFill>
              </a:rPr>
              <a:t>например: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        К.Г.Паустовский сказал: "Нет ничего такого в жизни и в нашем сознании, чего нельзя было бы передать русским словом". Действительно, слова наиболее точно, ясно и образно выражают самые сложные мысли и чувства людей, всё многообразие окружающего мира.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Можно обойтись и </a:t>
            </a:r>
            <a:r>
              <a:rPr lang="ru-RU" u="sng" dirty="0">
                <a:solidFill>
                  <a:srgbClr val="FF0000"/>
                </a:solidFill>
              </a:rPr>
              <a:t>без цитирования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b="1" dirty="0">
                <a:solidFill>
                  <a:srgbClr val="FF0000"/>
                </a:solidFill>
              </a:rPr>
              <a:t>например: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/>
              <a:t>Язык – одно из чудес, с помощью которого люди передают тончайшие оттенки мыслей. Великий русский писатель К.Паустовский утверждал, что русским словом можно не только назвать предметы, явления и действия, но и выразить идеи, мысли, чувства. Не могу не согласиться с мнением автора высказывания. 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или: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        Высказывание К. Г. Паустовского я понимаю так: нет предмета во вселенной, для которого бы не придумал слова человек. При помощи слова мы называем не только предметы, но и всякое действие и состояние. Особенно богато для обозначения явлений русское слово. Я разделяю точку зрения русского писателя.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Шаг 4. Пишем основную часть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Основную часть можно </a:t>
            </a:r>
            <a:r>
              <a:rPr lang="ru-RU" b="1" u="sng" dirty="0">
                <a:solidFill>
                  <a:srgbClr val="FF0000"/>
                </a:solidFill>
              </a:rPr>
              <a:t>начать</a:t>
            </a:r>
            <a:r>
              <a:rPr lang="ru-RU" b="1" dirty="0">
                <a:solidFill>
                  <a:srgbClr val="FF0000"/>
                </a:solidFill>
              </a:rPr>
              <a:t> следующими фразами: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 </a:t>
            </a:r>
          </a:p>
          <a:p>
            <a:r>
              <a:rPr lang="ru-RU" b="1" i="1" dirty="0"/>
              <a:t>Присмотримся повнимательнее к словам в тексте ... </a:t>
            </a:r>
            <a:r>
              <a:rPr lang="ru-RU" dirty="0"/>
              <a:t>(называем фамилию автора текста)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Обратимся к тексту русского писателя ... </a:t>
            </a:r>
            <a:r>
              <a:rPr lang="ru-RU" dirty="0"/>
              <a:t>(фамилия автора текста)</a:t>
            </a:r>
          </a:p>
          <a:p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>Докажем эту мысль на примерах из текста...</a:t>
            </a:r>
            <a:endParaRPr lang="ru-RU" dirty="0"/>
          </a:p>
          <a:p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>Попытаемся раскрыть значение тезиса на примерах, взятых из текста ... 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Далее приводим </a:t>
            </a:r>
            <a:r>
              <a:rPr lang="ru-RU" sz="3600" u="sng" dirty="0">
                <a:solidFill>
                  <a:srgbClr val="FF0000"/>
                </a:solidFill>
              </a:rPr>
              <a:t>примеры</a:t>
            </a:r>
            <a:r>
              <a:rPr lang="ru-RU" sz="3600" dirty="0">
                <a:solidFill>
                  <a:srgbClr val="FF0000"/>
                </a:solidFill>
              </a:rPr>
              <a:t>, подтверждающие слова писателя и ваши рассуждения.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примеров </a:t>
            </a:r>
            <a:r>
              <a:rPr lang="ru-RU" u="sng" dirty="0"/>
              <a:t>должно быть 2;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примеры должны быть </a:t>
            </a:r>
            <a:r>
              <a:rPr lang="ru-RU" u="sng" dirty="0"/>
              <a:t>из указанного текста</a:t>
            </a:r>
            <a:r>
              <a:rPr lang="ru-RU" dirty="0"/>
              <a:t>; </a:t>
            </a:r>
          </a:p>
          <a:p>
            <a:pPr lvl="0"/>
            <a:r>
              <a:rPr lang="ru-RU" dirty="0"/>
              <a:t>приводя пример, нужно не только </a:t>
            </a:r>
            <a:r>
              <a:rPr lang="ru-RU" u="sng" dirty="0"/>
              <a:t>назвать</a:t>
            </a:r>
            <a:r>
              <a:rPr lang="ru-RU" dirty="0"/>
              <a:t> языковое явление, но и </a:t>
            </a:r>
            <a:r>
              <a:rPr lang="ru-RU" u="sng" dirty="0"/>
              <a:t>объяснить его значение</a:t>
            </a:r>
            <a:r>
              <a:rPr lang="ru-RU" dirty="0"/>
              <a:t> и </a:t>
            </a:r>
            <a:r>
              <a:rPr lang="ru-RU" u="sng" dirty="0"/>
              <a:t>указать роль в тексте</a:t>
            </a:r>
            <a:r>
              <a:rPr lang="ru-RU" dirty="0"/>
              <a:t>.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565</Words>
  <Application>Microsoft Office PowerPoint</Application>
  <PresentationFormat>Экран (4:3)</PresentationFormat>
  <Paragraphs>134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Шаг 1. Знакомимся с высказыванием</vt:lpstr>
      <vt:lpstr>Шаг 2.  Определяем основную мысль высказывания</vt:lpstr>
      <vt:lpstr>Шаг 3. Оформляем вступление </vt:lpstr>
      <vt:lpstr>Слайд 4</vt:lpstr>
      <vt:lpstr>Для выражения своего отношения к авторской позиции можно использовать следующие слова:  </vt:lpstr>
      <vt:lpstr>Помните, что вступление должно состоять примерно из 2-3-х предложений.  Можно применить цитирование, например: </vt:lpstr>
      <vt:lpstr>Можно обойтись и без цитирования, например:  </vt:lpstr>
      <vt:lpstr>Шаг 4. Пишем основную часть   </vt:lpstr>
      <vt:lpstr>Далее приводим примеры, подтверждающие слова писателя и ваши рассуждения.   </vt:lpstr>
      <vt:lpstr>Например:  </vt:lpstr>
      <vt:lpstr>Например:  </vt:lpstr>
      <vt:lpstr>Слайд 12</vt:lpstr>
      <vt:lpstr>Шаг 5. Пишем заключение  </vt:lpstr>
      <vt:lpstr>Начать вывод можно следующими словами и фразами:  </vt:lpstr>
      <vt:lpstr>Например: </vt:lpstr>
      <vt:lpstr>Например:</vt:lpstr>
      <vt:lpstr>Итак, ПЛАН сочинения-рассуждения на лингвистическую тему таков:   </vt:lpstr>
      <vt:lpstr>Слайд 18</vt:lpstr>
      <vt:lpstr>Сочинение: </vt:lpstr>
      <vt:lpstr>Сочинение-рассуждение </vt:lpstr>
      <vt:lpstr>Сочинение-рассуждение </vt:lpstr>
      <vt:lpstr>Сочинение-рассуждение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Шаг 1. Знакомимся с высказыванием</dc:title>
  <dc:creator>User</dc:creator>
  <cp:lastModifiedBy>User</cp:lastModifiedBy>
  <cp:revision>4</cp:revision>
  <dcterms:created xsi:type="dcterms:W3CDTF">2013-02-24T10:46:28Z</dcterms:created>
  <dcterms:modified xsi:type="dcterms:W3CDTF">2013-02-24T11:18:37Z</dcterms:modified>
</cp:coreProperties>
</file>