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83" r:id="rId3"/>
    <p:sldId id="284" r:id="rId4"/>
    <p:sldId id="285" r:id="rId5"/>
    <p:sldId id="287" r:id="rId6"/>
    <p:sldId id="286" r:id="rId7"/>
    <p:sldId id="269" r:id="rId8"/>
    <p:sldId id="270" r:id="rId9"/>
    <p:sldId id="282" r:id="rId10"/>
    <p:sldId id="271" r:id="rId11"/>
    <p:sldId id="256" r:id="rId12"/>
    <p:sldId id="272" r:id="rId13"/>
    <p:sldId id="266" r:id="rId14"/>
    <p:sldId id="281" r:id="rId15"/>
    <p:sldId id="267" r:id="rId16"/>
    <p:sldId id="276" r:id="rId17"/>
    <p:sldId id="273" r:id="rId18"/>
    <p:sldId id="277" r:id="rId19"/>
    <p:sldId id="288" r:id="rId20"/>
    <p:sldId id="263" r:id="rId21"/>
    <p:sldId id="258" r:id="rId22"/>
    <p:sldId id="274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00"/>
    <a:srgbClr val="FF66FF"/>
    <a:srgbClr val="965898"/>
    <a:srgbClr val="6600FF"/>
    <a:srgbClr val="CCECFF"/>
    <a:srgbClr val="EDE81E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93" autoAdjust="0"/>
  </p:normalViewPr>
  <p:slideViewPr>
    <p:cSldViewPr>
      <p:cViewPr>
        <p:scale>
          <a:sx n="50" d="100"/>
          <a:sy n="50" d="100"/>
        </p:scale>
        <p:origin x="-1182" y="-3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FD11-63D4-4964-B552-8197684CB7D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88FE-8745-4A5B-AE9D-3D80C0FE8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88FE-8745-4A5B-AE9D-3D80C0FE8A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88FE-8745-4A5B-AE9D-3D80C0FE8A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88FE-8745-4A5B-AE9D-3D80C0FE8A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alpha val="4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ECE2-C95B-4B6A-8377-1517E0A9B904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6B2B-547C-470E-84D2-EF7FAD6F6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55;&#1088;&#1080;&#1083;&#1086;&#1078;&#1077;&#1085;&#1080;&#1077;8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55;&#1088;&#1080;&#1083;&#1086;&#1078;&#1077;&#1085;&#1080;&#1077;4%20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hyperlink" Target="&#1055;&#1088;&#1080;&#1083;&#1086;&#1078;&#1077;&#1085;&#1080;&#1077;5.swf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55;&#1088;&#1080;&#1083;&#1086;&#1078;&#1077;&#1085;&#1080;&#1077;6.mp3" TargetMode="External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4.xml"/><Relationship Id="rId4" Type="http://schemas.openxmlformats.org/officeDocument/2006/relationships/image" Target="../media/image4.gif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55;&#1088;&#1080;&#1083;&#1086;&#1078;&#1077;&#1085;&#1080;&#1077;2.wma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55;&#1088;&#1080;&#1083;&#1086;&#1078;&#1077;&#1085;&#1080;&#1077;7.mp3" TargetMode="External"/><Relationship Id="rId1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90;&#1072;&#1088;&#1077;&#1083;&#1082;&#1072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55;&#1088;&#1080;&#1083;&#1086;&#1078;&#1077;&#1085;&#1080;&#1077;7.mp3" TargetMode="External"/><Relationship Id="rId1" Type="http://schemas.openxmlformats.org/officeDocument/2006/relationships/audio" Target="file:///D:\&#1072;&#1064;&#1082;&#1086;&#1083;&#1072;\8%20&#1082;&#1083;&#1072;&#1089;&#1089;\4.&#1076;&#1099;&#1093;&#1072;&#1090;&#1077;&#1083;&#1100;&#1085;&#1072;&#1103;%20&#1089;&#1080;&#1089;&#1090;&#1077;&#1084;&#1072;\1.&#1047;&#1085;&#1072;&#1095;&#1077;&#1085;&#1080;&#1077;%20&#1076;&#1099;&#1093;&#1072;&#1085;&#1080;&#1103;\&#1090;&#1072;&#1088;&#1077;&#1083;&#1082;&#1072;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3.gif"/><Relationship Id="rId5" Type="http://schemas.openxmlformats.org/officeDocument/2006/relationships/image" Target="../media/image16.png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7422" y="2786058"/>
            <a:ext cx="4429156" cy="9144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Урок биологии в 8 классе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2943" y="642918"/>
            <a:ext cx="7358114" cy="1143008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№50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г.Твери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5286388"/>
            <a:ext cx="3714776" cy="9144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Кузьмина Елена Викторовна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EEFC-B4F5-4234-82AC-56AAE24B0FAF}" type="datetime1">
              <a:rPr lang="ru-RU" smtClean="0"/>
              <a:pPr/>
              <a:t>20.01.2014</a:t>
            </a:fld>
            <a:endParaRPr lang="ru-RU"/>
          </a:p>
        </p:txBody>
      </p:sp>
      <p:pic>
        <p:nvPicPr>
          <p:cNvPr id="1026" name="Picture 2" descr="http://luzan.ucoz.ru/animes/zvon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1986974" cy="1857388"/>
          </a:xfrm>
          <a:prstGeom prst="rect">
            <a:avLst/>
          </a:prstGeom>
          <a:noFill/>
        </p:spPr>
      </p:pic>
      <p:pic>
        <p:nvPicPr>
          <p:cNvPr id="8" name="Приложение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i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«Пока дышу, надеюсь»    </a:t>
            </a:r>
          </a:p>
          <a:p>
            <a:pPr algn="r"/>
            <a:r>
              <a:rPr lang="ru-RU" sz="5400" b="1" i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Овидий</a:t>
            </a:r>
            <a:endParaRPr lang="ru-RU" sz="40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стема органов дыхания человека, modernbiology.ru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6350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857364"/>
            <a:ext cx="7772400" cy="2571768"/>
          </a:xfrm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De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</a:t>
            </a:r>
            <a:r>
              <a:rPr lang="ru-RU" sz="6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дыхания</a:t>
            </a:r>
            <a:r>
              <a:rPr lang="ru-RU" sz="6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6600" b="1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 дыхания.</a:t>
            </a:r>
            <a:endParaRPr lang="ru-RU" sz="6600" b="1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285852" y="857232"/>
            <a:ext cx="1368425" cy="2449512"/>
          </a:xfrm>
          <a:prstGeom prst="downArrow">
            <a:avLst>
              <a:gd name="adj1" fmla="val 50000"/>
              <a:gd name="adj2" fmla="val 44751"/>
            </a:avLst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85918" y="135729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О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000232" y="1500174"/>
            <a:ext cx="165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2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116013" y="3500438"/>
            <a:ext cx="4535487" cy="720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331913" y="3644900"/>
            <a:ext cx="396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Органическое вещество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140200" y="785795"/>
            <a:ext cx="1439863" cy="2427306"/>
          </a:xfrm>
          <a:prstGeom prst="upArrow">
            <a:avLst>
              <a:gd name="adj1" fmla="val 50000"/>
              <a:gd name="adj2" fmla="val 41262"/>
            </a:avLst>
          </a:prstGeom>
          <a:solidFill>
            <a:srgbClr val="FF66FF"/>
          </a:solidFill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572000" y="1628775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СО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932363" y="1700212"/>
            <a:ext cx="68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2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5940425" y="3141663"/>
            <a:ext cx="2665413" cy="1439862"/>
          </a:xfrm>
          <a:prstGeom prst="rightArrow">
            <a:avLst>
              <a:gd name="adj1" fmla="val 50000"/>
              <a:gd name="adj2" fmla="val 46279"/>
            </a:avLst>
          </a:prstGeom>
          <a:solidFill>
            <a:srgbClr val="FFFF00"/>
          </a:solidFill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156325" y="36449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Энергия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140200" y="4437063"/>
            <a:ext cx="1511300" cy="2303462"/>
          </a:xfrm>
          <a:prstGeom prst="downArrow">
            <a:avLst>
              <a:gd name="adj1" fmla="val 50000"/>
              <a:gd name="adj2" fmla="val 38104"/>
            </a:avLst>
          </a:prstGeom>
          <a:solidFill>
            <a:srgbClr val="FF66FF"/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572000" y="4868863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Н</a:t>
            </a:r>
            <a:r>
              <a:rPr lang="ru-RU" b="1" baseline="-25000" dirty="0" smtClean="0"/>
              <a:t>2</a:t>
            </a:r>
            <a:r>
              <a:rPr lang="ru-RU" b="1" dirty="0" smtClean="0"/>
              <a:t>О   </a:t>
            </a:r>
            <a:endParaRPr lang="ru-RU" b="1" dirty="0"/>
          </a:p>
        </p:txBody>
      </p:sp>
      <p:pic>
        <p:nvPicPr>
          <p:cNvPr id="10242" name="Picture 2" descr="http://animo2.ucoz.ru/_ph/14/1/51059454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4786322"/>
            <a:ext cx="171451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les.school-collection.edu.ru/dlrstore/b8b6e49f-c484-40e1-8117-f3836e3a6422/%5bBI8ZD_11-01%5d_%5bIL_01%5d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14290"/>
            <a:ext cx="8501090" cy="1143008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ПРОЧИТАЙТЕ  НА СТР. 101  ПУНКТ «ЗНАЧЕНИЕ ДЫХАНИЯ» И ПРОКОММЕНТИРУЙТЕ СЛЕДУЮЩУЮ  СХЕМУ:</a:t>
            </a:r>
          </a:p>
        </p:txBody>
      </p:sp>
      <p:pic>
        <p:nvPicPr>
          <p:cNvPr id="13314" name="Picture 2" descr="http://klub-drug.ru/wp-content/uploads/2011/04/964197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381" y="1000108"/>
            <a:ext cx="107156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00042"/>
            <a:ext cx="8143932" cy="3143272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0000CC"/>
                </a:solidFill>
              </a:rPr>
              <a:t>Дыхание </a:t>
            </a:r>
            <a:r>
              <a:rPr lang="ru-RU" sz="3200" b="1" dirty="0" smtClean="0"/>
              <a:t>– </a:t>
            </a:r>
            <a:r>
              <a:rPr lang="ru-RU" sz="3200" dirty="0" smtClean="0"/>
              <a:t>это совокупность процессов, обеспечивающих поступление кислорода, использование его в окислении органических веществ и удаление углекислого газа и некоторых других веществ. </a:t>
            </a:r>
            <a:endParaRPr lang="ru-RU" sz="3200" dirty="0"/>
          </a:p>
        </p:txBody>
      </p:sp>
      <p:pic>
        <p:nvPicPr>
          <p:cNvPr id="13314" name="Picture 2" descr="http://upload.wikimedia.org/wikipedia/commons/thumb/9/9c/Diaphragmatic_breathing.gif/300px-Diaphragmatic_breath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2" y="3929066"/>
            <a:ext cx="300037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32" y="214290"/>
            <a:ext cx="5143536" cy="714380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Дыхательная система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857488" y="928670"/>
            <a:ext cx="428628" cy="714380"/>
          </a:xfrm>
          <a:prstGeom prst="downArrow">
            <a:avLst/>
          </a:prstGeom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9322" y="928670"/>
            <a:ext cx="428628" cy="714380"/>
          </a:xfrm>
          <a:prstGeom prst="downArrow">
            <a:avLst/>
          </a:prstGeom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1714488"/>
            <a:ext cx="4143404" cy="71438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Воздухоносные пути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9256" y="1714488"/>
            <a:ext cx="2857520" cy="71438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Лёгкие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614364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БРОНХИ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232" y="257174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НОСОВАЯ ПОЛОСТЬ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328612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НОСОГЛОТКА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00232" y="400050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РОТОГЛОТКА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00232" y="471488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hlinkClick r:id="rId3" action="ppaction://hlinksldjump"/>
              </a:rPr>
              <a:t>ГОРТАНЬ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5429264"/>
            <a:ext cx="2057408" cy="557210"/>
          </a:xfrm>
          <a:prstGeom prst="roundRect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hlinkClick r:id="rId4" action="ppaction://hlinksldjump"/>
              </a:rPr>
              <a:t>ТРАХЕЯ</a:t>
            </a:r>
            <a:endParaRPr lang="ru-RU" b="1" dirty="0">
              <a:solidFill>
                <a:srgbClr val="0000CC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-463585" y="4464851"/>
            <a:ext cx="4071172" cy="79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6" idx="1"/>
          </p:cNvCxnSpPr>
          <p:nvPr/>
        </p:nvCxnSpPr>
        <p:spPr>
          <a:xfrm flipV="1">
            <a:off x="1571604" y="2850349"/>
            <a:ext cx="428628" cy="714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571604" y="3571876"/>
            <a:ext cx="428628" cy="714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71604" y="4286256"/>
            <a:ext cx="428628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71604" y="5000636"/>
            <a:ext cx="428628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571604" y="5715016"/>
            <a:ext cx="428628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571604" y="6500834"/>
            <a:ext cx="428628" cy="15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Основные органы дыхательной систе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14620"/>
            <a:ext cx="3524248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35885" y="642918"/>
            <a:ext cx="6072230" cy="785818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2" action="ppaction://hlinkfile"/>
              </a:rPr>
              <a:t>Значение носовой полости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2214554"/>
            <a:ext cx="224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увлажнение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85749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согревание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500438"/>
            <a:ext cx="193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очищение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07194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обоняние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457200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участие в речи и мимике</a:t>
            </a:r>
            <a:endParaRPr lang="ru-RU" sz="2800" dirty="0"/>
          </a:p>
        </p:txBody>
      </p:sp>
      <p:pic>
        <p:nvPicPr>
          <p:cNvPr id="31746" name="Picture 2" descr="http://900igr.net/datai/biologija/Uroki-dykhanija/0010-002-Nosovaja-polo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429024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786710" y="2000240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572528" y="6500834"/>
            <a:ext cx="57147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троение гортани(вид сзади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116263" cy="4032250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Гортань (вид спереди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286148" cy="4032250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07257" y="642918"/>
            <a:ext cx="6929486" cy="914400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file"/>
              </a:rPr>
              <a:t>ГОРТАНЬ ЧЕЛОВЕКА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6286520"/>
            <a:ext cx="2857520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ВИД СЗАДИ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6286520"/>
            <a:ext cx="2857520" cy="428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ВИД СПЕРЕДИ </a:t>
            </a:r>
            <a:endParaRPr lang="ru-RU" sz="2400" b="1" dirty="0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biologiya.ucoz.com/anim_prezent/anatomia/00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017" y="1000108"/>
            <a:ext cx="4071966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mniki-i-umnici.ru/images/stories/golosovie_svyas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7422" y="2786058"/>
            <a:ext cx="4429156" cy="9144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Урок биологии в 8 классе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2943" y="642918"/>
            <a:ext cx="7358114" cy="1143008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№50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г.Твери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14942" y="5286388"/>
            <a:ext cx="3714776" cy="9144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биологии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Кузьмина Елена Викторовна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EEFC-B4F5-4234-82AC-56AAE24B0FAF}" type="datetime1">
              <a:rPr lang="ru-RU" smtClean="0"/>
              <a:pPr/>
              <a:t>20.01.2014</a:t>
            </a:fld>
            <a:endParaRPr lang="ru-RU"/>
          </a:p>
        </p:txBody>
      </p:sp>
      <p:pic>
        <p:nvPicPr>
          <p:cNvPr id="1026" name="Picture 2" descr="http://luzan.ucoz.ru/animes/zvono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198697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222" y="274638"/>
            <a:ext cx="5715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qiq.ws/media/npict/1108/big/fjodor_ivanovich_shalyapin_feodor_chaliapin_11506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5286412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Приложение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00166" y="357166"/>
            <a:ext cx="6143668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Трахея и бронхи </a:t>
            </a:r>
          </a:p>
        </p:txBody>
      </p:sp>
      <p:pic>
        <p:nvPicPr>
          <p:cNvPr id="2054" name="Picture 6" descr="Рис. 1. Схематическое изображение трахеи и некоторых прилегающих к ней органов (вид спереди): 1 — щитовидный хрящ гортани, 2 — пищевод, 3 — дуга аорты, 4 — левый главный бронх, 5 — правый главный бронх, 6 — бифуркация трахеи, 7 — хрящи трахеи, 8 — кольцевые связки, 9 — перстнетрахеальная связка, 10 — перстневидный хрящ гортани, 11 — перстнещитовидная связ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000396" cy="4929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071678"/>
            <a:ext cx="642942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000240"/>
            <a:ext cx="642942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4643446"/>
            <a:ext cx="42862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6215082"/>
            <a:ext cx="64294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857256" cy="1009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3500438"/>
            <a:ext cx="428628" cy="148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s2.hostingkartinok.com/uploads/images/2012/11/7bf5b0f35a4ce5cf5d570e884338a5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5429288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500042"/>
            <a:ext cx="6858048" cy="914400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Укажите отделы, не относящиеся к  дыхательной системе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4857760"/>
            <a:ext cx="1714512" cy="642942"/>
          </a:xfrm>
          <a:prstGeom prst="roundRect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Желудок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5715016"/>
            <a:ext cx="1785950" cy="785818"/>
          </a:xfrm>
          <a:prstGeom prst="roundRect">
            <a:avLst/>
          </a:prstGeom>
          <a:solidFill>
            <a:srgbClr val="FF66FF"/>
          </a:solidFill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Носовая полость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2330" y="5857892"/>
            <a:ext cx="1857388" cy="64294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Трахея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4857760"/>
            <a:ext cx="1928826" cy="642942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Селезёнка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3857628"/>
            <a:ext cx="1643074" cy="71438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Лёгкое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3857628"/>
            <a:ext cx="1714512" cy="642942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6600FF"/>
                  </a:solidFill>
                </a:ln>
              </a:rPr>
              <a:t>Пищевод</a:t>
            </a:r>
            <a:endParaRPr lang="ru-RU" sz="2800" b="1" dirty="0">
              <a:ln>
                <a:solidFill>
                  <a:srgbClr val="6600FF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785926"/>
            <a:ext cx="2000264" cy="642942"/>
          </a:xfrm>
          <a:prstGeom prst="roundRect">
            <a:avLst/>
          </a:prstGeom>
          <a:solidFill>
            <a:srgbClr val="7030A0"/>
          </a:solidFill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Носоглотка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2786058"/>
            <a:ext cx="1714512" cy="642942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Сердце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1714488"/>
            <a:ext cx="1928826" cy="642942"/>
          </a:xfrm>
          <a:prstGeom prst="roundRect">
            <a:avLst/>
          </a:prstGeom>
          <a:solidFill>
            <a:srgbClr val="FF0066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Ротоглотка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9520" y="3643314"/>
            <a:ext cx="1500198" cy="642942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Гортань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70" y="2714620"/>
            <a:ext cx="1714512" cy="642942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6600FF"/>
                  </a:solidFill>
                </a:ln>
                <a:solidFill>
                  <a:srgbClr val="6600FF"/>
                </a:solidFill>
              </a:rPr>
              <a:t>Печень</a:t>
            </a:r>
            <a:endParaRPr lang="ru-RU" sz="2800" b="1" dirty="0">
              <a:ln>
                <a:solidFill>
                  <a:srgbClr val="6600FF"/>
                </a:solidFill>
              </a:ln>
              <a:solidFill>
                <a:srgbClr val="6600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587" y="5786454"/>
            <a:ext cx="1928826" cy="714380"/>
          </a:xfrm>
          <a:prstGeom prst="roundRect">
            <a:avLst/>
          </a:prstGeom>
          <a:solidFill>
            <a:srgbClr val="00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Бронхи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15206" y="1714488"/>
            <a:ext cx="1714512" cy="71438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Лёгочная артерия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00232" y="714356"/>
            <a:ext cx="5072098" cy="91440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28934"/>
            <a:ext cx="600079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§ 23, вопросы в конце параграфа</a:t>
            </a:r>
            <a:endParaRPr lang="ru-RU" sz="3600" dirty="0"/>
          </a:p>
        </p:txBody>
      </p:sp>
      <p:pic>
        <p:nvPicPr>
          <p:cNvPr id="5" name="Picture 4" descr="http://castelclub77340.free.fr/images/lecture-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3" y="4429132"/>
            <a:ext cx="19335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oga.taba.ru/fid/aW1hZ2VfbWlkZGxlOjEyNjYxNzgvL2ltYWdlX21pZGRsZToxMjY2MT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286412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АНИМАЦИЯ КРАСНОЕ СЕРДЦЕ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1428760" cy="1305591"/>
          </a:xfrm>
          <a:prstGeom prst="rect">
            <a:avLst/>
          </a:prstGeom>
          <a:noFill/>
        </p:spPr>
      </p:pic>
      <p:pic>
        <p:nvPicPr>
          <p:cNvPr id="4" name="Picture 4" descr="АНИМАЦИЯ КРАСНОЕ СЕРДЦЕ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403" y="2571744"/>
            <a:ext cx="1407194" cy="1285884"/>
          </a:xfrm>
          <a:prstGeom prst="rect">
            <a:avLst/>
          </a:prstGeom>
          <a:noFill/>
        </p:spPr>
      </p:pic>
      <p:pic>
        <p:nvPicPr>
          <p:cNvPr id="5" name="Picture 4" descr="АНИМАЦИЯ КРАСНОЕ СЕРДЦЕ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500306"/>
            <a:ext cx="1413933" cy="1292042"/>
          </a:xfrm>
          <a:prstGeom prst="rect">
            <a:avLst/>
          </a:prstGeom>
          <a:noFill/>
        </p:spPr>
      </p:pic>
      <p:pic>
        <p:nvPicPr>
          <p:cNvPr id="1030" name="Picture 6" descr="АНИМАЦИЯ РОЗОВОЕ СЕРДЦЕ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857760"/>
            <a:ext cx="1214446" cy="1109752"/>
          </a:xfrm>
          <a:prstGeom prst="rect">
            <a:avLst/>
          </a:prstGeom>
          <a:noFill/>
        </p:spPr>
      </p:pic>
      <p:pic>
        <p:nvPicPr>
          <p:cNvPr id="1032" name="Picture 8" descr="АНИМАЦИЯ РОЗОВОЕ СЕРДЦЕ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857760"/>
            <a:ext cx="1172662" cy="1071570"/>
          </a:xfrm>
          <a:prstGeom prst="rect">
            <a:avLst/>
          </a:prstGeom>
          <a:noFill/>
        </p:spPr>
      </p:pic>
      <p:pic>
        <p:nvPicPr>
          <p:cNvPr id="1034" name="Picture 10" descr="АНИМАЦИЯ РОЗОВОЕ СЕРДЦЕ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857760"/>
            <a:ext cx="1214446" cy="1109752"/>
          </a:xfrm>
          <a:prstGeom prst="rect">
            <a:avLst/>
          </a:prstGeom>
          <a:noFill/>
        </p:spPr>
      </p:pic>
      <p:pic>
        <p:nvPicPr>
          <p:cNvPr id="1046" name="Picture 22" descr="АНИМАЦИЯ КРАСНОЕ СЕРДЦЕ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57166"/>
            <a:ext cx="1728800" cy="1571636"/>
          </a:xfrm>
          <a:prstGeom prst="rect">
            <a:avLst/>
          </a:prstGeom>
          <a:noFill/>
        </p:spPr>
      </p:pic>
      <p:pic>
        <p:nvPicPr>
          <p:cNvPr id="18" name="Picture 22" descr="АНИМАЦИЯ КРАСНОЕ СЕРДЦЕ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500042"/>
            <a:ext cx="1728800" cy="1571636"/>
          </a:xfrm>
          <a:prstGeom prst="rect">
            <a:avLst/>
          </a:prstGeom>
          <a:noFill/>
        </p:spPr>
      </p:pic>
      <p:pic>
        <p:nvPicPr>
          <p:cNvPr id="19" name="Picture 22" descr="АНИМАЦИЯ КРАСНОЕ СЕРДЦЕ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428604"/>
            <a:ext cx="1728800" cy="1571636"/>
          </a:xfrm>
          <a:prstGeom prst="rect">
            <a:avLst/>
          </a:prstGeom>
          <a:noFill/>
        </p:spPr>
      </p:pic>
      <p:sp>
        <p:nvSpPr>
          <p:cNvPr id="20" name="Управляющая кнопка: назад 19">
            <a:hlinkClick r:id="rId9" action="ppaction://hlinksldjump" highlightClick="1"/>
          </p:cNvPr>
          <p:cNvSpPr/>
          <p:nvPr/>
        </p:nvSpPr>
        <p:spPr>
          <a:xfrm>
            <a:off x="8608199" y="6429396"/>
            <a:ext cx="535801" cy="428604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07323" y="2071678"/>
            <a:ext cx="5929354" cy="2143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Тестовое задание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Компьютер 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парта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07323" y="2071678"/>
            <a:ext cx="5929354" cy="2143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Тестовое задание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Компьютер </a:t>
            </a: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II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парта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07323" y="2071678"/>
            <a:ext cx="5929354" cy="21431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Выбери карточку на столе у учителя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1857364"/>
            <a:ext cx="4929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300</a:t>
            </a:r>
            <a:endParaRPr lang="ru-RU" sz="20000" b="1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7881" y="2000241"/>
            <a:ext cx="1348238" cy="31432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88"/>
            <a:ext cx="778770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120/70</a:t>
            </a:r>
            <a:endParaRPr lang="ru-RU" sz="20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857364"/>
            <a:ext cx="34467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0,1</a:t>
            </a:r>
            <a:endParaRPr lang="ru-RU" sz="2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9631" y="1785926"/>
            <a:ext cx="278473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ru-RU" sz="200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9649" y="1571612"/>
            <a:ext cx="148470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1643050"/>
            <a:ext cx="61702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20-25</a:t>
            </a:r>
            <a:endParaRPr lang="ru-RU" sz="20000" b="1" cap="none" spc="0" dirty="0">
              <a:ln w="11430"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714488"/>
            <a:ext cx="44291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srgbClr val="965898"/>
                </a:solidFill>
                <a:effectLst/>
              </a:rPr>
              <a:t>0,4</a:t>
            </a:r>
            <a:endParaRPr lang="ru-RU" sz="20000" b="1" cap="none" spc="0" dirty="0">
              <a:ln w="38100" cmpd="sng">
                <a:solidFill>
                  <a:srgbClr val="002060"/>
                </a:solidFill>
                <a:prstDash val="solid"/>
              </a:ln>
              <a:solidFill>
                <a:srgbClr val="965898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8612" y="1643050"/>
            <a:ext cx="34467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0,5</a:t>
            </a:r>
            <a:endParaRPr lang="ru-RU" sz="20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8594" y="1571612"/>
            <a:ext cx="474681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0,25</a:t>
            </a:r>
            <a:endParaRPr lang="ru-RU" sz="200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2860" y="1857364"/>
            <a:ext cx="401828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0,3</a:t>
            </a:r>
            <a:endParaRPr lang="ru-RU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500042"/>
            <a:ext cx="814393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Кровеносная система в цифрах</a:t>
            </a:r>
            <a:endParaRPr lang="ru-RU" sz="3600" dirty="0"/>
          </a:p>
        </p:txBody>
      </p:sp>
      <p:pic>
        <p:nvPicPr>
          <p:cNvPr id="18" name="Приложение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71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тар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  <p:pic>
        <p:nvPicPr>
          <p:cNvPr id="14" name="Приложение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icture 2" descr="13842733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214338"/>
            <a:ext cx="9143999" cy="7072338"/>
          </a:xfrm>
          <a:prstGeom prst="rect">
            <a:avLst/>
          </a:prstGeom>
          <a:noFill/>
        </p:spPr>
      </p:pic>
      <p:pic>
        <p:nvPicPr>
          <p:cNvPr id="1038" name="Picture 14" descr="C:\Users\Суперзавуч\AppData\Local\Microsoft\Windows\Temporary Internet Files\Content.IE5\YKOTETMA\MC90008354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01222" y="-2071726"/>
            <a:ext cx="2310463" cy="1653330"/>
          </a:xfrm>
          <a:prstGeom prst="rect">
            <a:avLst/>
          </a:prstGeom>
          <a:noFill/>
        </p:spPr>
      </p:pic>
      <p:pic>
        <p:nvPicPr>
          <p:cNvPr id="20483" name="Picture 3" descr="C:\Users\Суперзавуч\AppData\Local\Microsoft\Windows\Temporary Internet Files\Content.IE5\YKOTETMA\MC900428389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87040" y="4429132"/>
            <a:ext cx="1232816" cy="1357323"/>
          </a:xfrm>
          <a:prstGeom prst="rect">
            <a:avLst/>
          </a:prstGeom>
          <a:noFill/>
        </p:spPr>
      </p:pic>
      <p:pic>
        <p:nvPicPr>
          <p:cNvPr id="9" name="Picture 3" descr="C:\Users\Суперзавуч\AppData\Local\Microsoft\Windows\Temporary Internet Files\Content.IE5\YKOTETMA\MC900428389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0" y="4429133"/>
            <a:ext cx="1285916" cy="1341270"/>
          </a:xfrm>
          <a:prstGeom prst="rect">
            <a:avLst/>
          </a:prstGeom>
          <a:noFill/>
        </p:spPr>
      </p:pic>
      <p:pic>
        <p:nvPicPr>
          <p:cNvPr id="10" name="Picture 2" descr="http://www.palermoviejo.com/palermoviejo/gifs/escuela2/3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008994">
            <a:off x="2925896" y="6069177"/>
            <a:ext cx="1238250" cy="1238250"/>
          </a:xfrm>
          <a:prstGeom prst="rect">
            <a:avLst/>
          </a:prstGeom>
          <a:noFill/>
        </p:spPr>
      </p:pic>
      <p:pic>
        <p:nvPicPr>
          <p:cNvPr id="12" name="Picture 2" descr="http://s6.rimg.info/bafabe741a8bf8757a43a6125691278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01090" y="4291006"/>
            <a:ext cx="1781175" cy="256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0833 L -1.10191 0.109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18148 C -0.05938 0.18819 -0.06927 0.18981 -0.09792 0.19143 C -0.1349 0.19954 -0.13941 0.19954 -0.19132 0.20139 C -0.19375 0.20208 -0.19688 0.20162 -0.19879 0.20393 C -0.20417 0.20879 -0.20139 0.21967 -0.2007 0.22616 C -0.19965 0.23125 -0.20052 0.23912 -0.19722 0.24051 C -0.19601 0.24143 -0.19427 0.24213 -0.19288 0.24213 C -0.19184 0.2456 -0.19045 0.24768 -0.18959 0.25 C -0.18889 0.25278 -0.18906 0.25555 -0.1882 0.25787 C -0.18507 0.2669 -0.17986 0.27592 -0.17587 0.28495 C -0.17552 0.2875 -0.17483 0.28981 -0.17431 0.2919 C -0.17361 0.29722 -0.17136 0.30671 -0.17136 0.30717 C -0.17379 0.32407 -0.17656 0.32917 -0.18681 0.33426 C -0.19254 0.34421 -0.2125 0.34699 -0.22188 0.35069 C -0.28125 0.35069 -0.34097 0.35069 -0.40052 0.3493 C -0.4158 0.34861 -0.43143 0.33866 -0.44653 0.3368 C -0.47813 0.32268 -0.51042 0.32153 -0.54271 0.31898 C -0.58698 0.32106 -0.61129 0.31898 -0.64809 0.33194 C -0.71337 0.32963 -0.77882 0.32477 -0.84393 0.3368 C -0.8507 0.34074 -0.85747 0.34282 -0.86389 0.3493 C -0.87396 0.35787 -0.88056 0.3706 -0.88976 0.38171 C -0.89202 0.39097 -0.89531 0.40069 -0.8974 0.41065 C -0.90035 0.45393 -0.90156 0.48727 -0.879 0.51227 C -0.87865 0.51481 -0.87865 0.51805 -0.87743 0.51967 C -0.86545 0.53356 -0.84531 0.5287 -0.8316 0.53449 C -0.80538 0.5456 -0.77761 0.55046 -0.7507 0.55671 C -0.72084 0.56366 -0.69045 0.57523 -0.66042 0.57893 C -0.63941 0.58518 -0.61754 0.59352 -0.5967 0.59884 C -0.56667 0.60602 -0.53681 0.61134 -0.50781 0.62083 C -0.48785 0.62778 -0.46788 0.62824 -0.44827 0.63356 C -0.44375 0.63449 -0.43906 0.63796 -0.43438 0.63842 C -0.40035 0.64004 -0.36597 0.64028 -0.33195 0.64074 C -0.31493 0.64954 -0.29809 0.65625 -0.28125 0.66574 C -0.27743 0.67153 -0.2724 0.68032 -0.26788 0.68542 C -0.26597 0.6868 -0.26337 0.68796 -0.26163 0.69004 C -0.25868 0.69352 -0.254 0.70208 -0.254 0.70301 C -0.25018 0.72014 -0.25261 0.71296 -0.24775 0.72454 C -0.24879 0.77176 -0.24757 0.80092 -0.26163 0.83866 C -0.26424 0.85509 -0.26129 0.84167 -0.26788 0.85856 C -0.27934 0.88889 -0.28906 0.89375 -0.30903 0.90532 C -0.31684 0.90995 -0.31354 0.91111 -0.32292 0.9125 C -0.33611 0.91389 -0.34931 0.91435 -0.3625 0.91504 C -0.38611 0.91111 -0.40903 0.90579 -0.43281 0.90231 C -0.45035 0.89375 -0.40903 0.91435 -0.45868 0.89537 C -0.50052 0.8794 -0.54115 0.875 -0.58455 0.87292 C -0.61441 0.86088 -0.64462 0.85486 -0.6757 0.84838 C -0.67952 0.84699 -0.68195 0.84444 -0.6849 0.84305 C -0.6915 0.84097 -0.70486 0.83866 -0.70486 0.83889 C -0.75261 0.81088 -0.80018 0.83842 -0.84688 0.84838 C -0.85799 0.85417 -0.85295 0.85185 -0.86215 0.85579 C -0.8658 0.86157 -0.87448 0.8706 -0.87448 0.87106 C -0.88056 0.90879 -0.88143 0.86273 -0.87743 0.93981 C -0.87709 0.94537 -0.87656 0.95185 -0.87448 0.95717 C -0.8724 0.9618 -0.86684 0.96944 -0.86684 0.96967 C -0.86424 0.98217 -0.85955 0.99236 -0.85608 1.00347 C -0.85538 1.00625 -0.85504 1.00879 -0.85452 1.01111 C -0.854 1.01389 -0.85365 1.01667 -0.85313 1.01898 C -0.84983 1.02963 -0.85087 1.02268 -0.84688 1.03102 C -0.84045 1.04514 -0.83768 1.05486 -0.82709 1.06042 C -0.8224 1.06921 -0.80712 1.07361 -0.79965 1.07824 C -0.79479 1.08102 -0.79063 1.08449 -0.78577 1.08796 C -0.7842 1.08912 -0.78351 1.09213 -0.78125 1.09305 C -0.7783 1.09467 -0.775 1.09444 -0.77205 1.09537 C -0.75764 1.1 -0.74393 1.10532 -0.72917 1.10787 C -0.6875 1.13055 -0.64132 1.11667 -0.59827 1.10787 C -0.58368 1.1 -0.56858 1.09583 -0.55365 1.09305 C -0.54358 1.08773 -0.53177 1.08565 -0.52153 1.08264 C -0.50278 1.07361 -0.48455 1.05856 -0.4665 1.04606 C -0.46042 1.04167 -0.45417 1.04074 -0.44827 1.03611 C -0.43698 1.02731 -0.42257 1.01551 -0.4099 1.01342 C -0.40278 1.01227 -0.39549 1.01227 -0.38872 1.01111 C -0.3717 1.0044 -0.35486 1 -0.3382 0.99653 C -0.28229 0.99815 -0.26945 0.98935 -0.23108 1.01111 C -0.22205 1.02523 -0.21233 1.03634 -0.20347 1.05069 C -0.2007 1.05579 -0.19653 1.05856 -0.19288 1.06273 C -0.19184 1.06481 -0.18959 1.06829 -0.18959 1.06852 " pathEditMode="relative" rAng="0" ptsTypes="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12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01 0.00162 -0.04063 0.00486 -0.06163 0.00671 C -0.07379 0.0118 -0.0875 0.01528 -0.1 0.01782 C -0.10573 0.02014 -0.11111 0.02407 -0.11667 0.02662 C -0.12986 0.03241 -0.14479 0.03542 -0.15834 0.03773 C -0.16215 0.03958 -0.16615 0.04028 -0.16997 0.04213 C -0.17604 0.04514 -0.18038 0.05069 -0.18663 0.05324 C -0.1934 0.06643 -0.18629 0.05532 -0.19497 0.06227 C -0.20122 0.06736 -0.20712 0.0743 -0.21337 0.07986 C -0.21632 0.08241 -0.22014 0.08287 -0.22344 0.08449 C -0.2309 0.08773 -0.2375 0.09305 -0.24497 0.0956 C -0.25278 0.10555 -0.26406 0.10486 -0.27344 0.11111 C -0.28733 0.1206 -0.30278 0.12292 -0.3184 0.12662 C -0.33611 0.13079 -0.35382 0.13495 -0.3717 0.13773 C -0.43021 0.16458 -0.49705 0.15579 -0.55677 0.13542 C -0.56389 0.13611 -0.57136 0.13495 -0.5783 0.13773 C -0.5809 0.13889 -0.58334 0.14653 -0.58334 0.14653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12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01 0.00162 -0.04063 0.00486 -0.06163 0.00671 C -0.07379 0.0118 -0.0875 0.01528 -0.1 0.01782 C -0.10573 0.02014 -0.11111 0.02407 -0.11667 0.02662 C -0.12986 0.03241 -0.14479 0.03542 -0.15834 0.03773 C -0.16215 0.03958 -0.16615 0.04028 -0.16997 0.04213 C -0.17604 0.04514 -0.18038 0.05069 -0.18663 0.05324 C -0.1934 0.06643 -0.18629 0.05532 -0.19497 0.06227 C -0.20122 0.06736 -0.20712 0.0743 -0.21337 0.07986 C -0.21632 0.08241 -0.22014 0.08287 -0.22344 0.08449 C -0.2309 0.08773 -0.2375 0.09305 -0.24497 0.0956 C -0.25278 0.10555 -0.26406 0.10486 -0.27344 0.11111 C -0.28733 0.1206 -0.30278 0.12292 -0.3184 0.12662 C -0.33611 0.13079 -0.35382 0.13495 -0.3717 0.13773 C -0.43021 0.16458 -0.49705 0.15579 -0.55677 0.13542 C -0.56389 0.13611 -0.57136 0.13495 -0.5783 0.13773 C -0.5809 0.13889 -0.58334 0.14653 -0.58334 0.14653 " pathEditMode="relative" ptsTypes="ffffffffffffffff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12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ар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  <p:pic>
        <p:nvPicPr>
          <p:cNvPr id="7" name="таре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10" name="Приложение7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434" name="Picture 2" descr="13842733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14" descr="C:\Users\Суперзавуч\AppData\Local\Microsoft\Windows\Temporary Internet Files\Content.IE5\YKOTETMA\MC90008354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286256"/>
            <a:ext cx="2310463" cy="1653330"/>
          </a:xfrm>
          <a:prstGeom prst="rect">
            <a:avLst/>
          </a:prstGeom>
          <a:noFill/>
        </p:spPr>
      </p:pic>
      <p:pic>
        <p:nvPicPr>
          <p:cNvPr id="4" name="Picture 3" descr="C:\Users\Суперзавуч\AppData\Local\Microsoft\Windows\Temporary Internet Files\Content.IE5\YKOTETMA\MC900428389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5500677"/>
            <a:ext cx="1285884" cy="1357323"/>
          </a:xfrm>
          <a:prstGeom prst="rect">
            <a:avLst/>
          </a:prstGeom>
          <a:noFill/>
        </p:spPr>
      </p:pic>
      <p:pic>
        <p:nvPicPr>
          <p:cNvPr id="5" name="Picture 3" descr="C:\Users\Суперзавуч\AppData\Local\Microsoft\Windows\Temporary Internet Files\Content.IE5\YKOTETMA\MC900428389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5500677"/>
            <a:ext cx="1285884" cy="1357323"/>
          </a:xfrm>
          <a:prstGeom prst="rect">
            <a:avLst/>
          </a:prstGeom>
          <a:noFill/>
        </p:spPr>
      </p:pic>
      <p:pic>
        <p:nvPicPr>
          <p:cNvPr id="1030" name="Picture 6" descr="C:\Users\Суперзавуч\AppData\Local\Microsoft\Windows\Temporary Internet Files\Content.IE5\EX71Z993\MC900232899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928858" y="4286256"/>
            <a:ext cx="1614535" cy="1849925"/>
          </a:xfrm>
          <a:prstGeom prst="rect">
            <a:avLst/>
          </a:prstGeom>
          <a:noFill/>
        </p:spPr>
      </p:pic>
      <p:pic>
        <p:nvPicPr>
          <p:cNvPr id="6" name="Picture 2" descr="http://www.palermoviejo.com/palermoviejo/gifs/escuela2/3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8994">
            <a:off x="2997335" y="5997738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21 0.00485 0.06059 0.00994 0.09045 0.01711 C 0.1651 0.01641 0.23958 0.01618 0.31423 0.0148 C 0.3276 0.01457 0.33819 0.00601 0.35069 0.00231 C 0.36788 -0.00278 0.38767 -0.00301 0.40469 -0.00416 C 0.41614 -0.00786 0.42812 -0.00856 0.43958 -0.01249 C 0.45764 -0.01873 0.475 -0.02775 0.49357 -0.03168 C 0.50451 -0.03653 0.51562 -0.04 0.52691 -0.04208 C 0.53646 -0.05087 0.52604 -0.04278 0.54114 -0.04856 C 0.54826 -0.05133 0.55416 -0.0548 0.5618 -0.05688 C 0.5842 -0.06913 0.60937 -0.08 0.63333 -0.08439 C 0.66927 -0.10474 0.7191 -0.09711 0.75555 -0.09711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31 C 0.03021 0.00255 0.06059 0.00763 0.09045 0.0148 C 0.1651 0.01411 0.23958 0.01388 0.31423 0.01249 C 0.3276 0.01226 0.33819 0.0037 0.35069 -4.39306E-6 C 0.36788 -0.00508 0.38767 -0.00531 0.40469 -0.00647 C 0.41614 -0.01017 0.42812 -0.01086 0.43958 -0.01479 C 0.45764 -0.02104 0.475 -0.03005 0.49357 -0.03398 C 0.50451 -0.03884 0.51562 -0.04231 0.52691 -0.04439 C 0.53646 -0.05317 0.52604 -0.04508 0.54114 -0.05086 C 0.54826 -0.05364 0.55416 -0.05711 0.5618 -0.05919 C 0.5842 -0.07144 0.60937 -0.08231 0.63333 -0.0867 C 0.66927 -0.10682 0.71909 -0.09942 0.75555 -0.09942 " pathEditMode="relative" rAng="0" ptsTypes="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26E-6 C -0.00434 -0.01757 -0.01788 -0.0252 -0.03021 -0.02959 C -0.04896 -0.0363 -0.06684 -0.0437 -0.08577 -0.04855 C -0.09774 -0.05919 -0.10017 -0.05618 -0.11267 -0.06335 C -0.12483 -0.07029 -0.13177 -0.07699 -0.14445 -0.08023 C -0.15816 -0.08763 -0.17118 -0.0911 -0.18577 -0.09295 C -0.20677 -0.1022 -0.22726 -0.10774 -0.24931 -0.10983 C -0.2875 -0.1267 -0.33646 -0.11607 -0.37465 -0.09503 C -0.39045 -0.09572 -0.40642 -0.09595 -0.42222 -0.09711 C -0.43854 -0.09827 -0.45521 -0.10682 -0.47153 -0.10983 C -0.48559 -0.11607 -0.49965 -0.12069 -0.51424 -0.12462 C -0.52205 -0.13156 -0.53056 -0.13156 -0.53976 -0.13318 C -0.55313 -0.13896 -0.56702 -0.14428 -0.5809 -0.14798 C -0.58872 -0.15306 -0.59653 -0.15561 -0.60486 -0.15861 C -0.61233 -0.16855 -0.62344 -0.1704 -0.63177 -0.17965 C -0.6349 -0.18312 -0.6382 -0.18659 -0.64132 -0.19029 C -0.6441 -0.19353 -0.64931 -0.20069 -0.64931 -0.20069 C -0.65261 -0.20994 -0.65608 -0.21988 -0.66042 -0.22821 C -0.66267 -0.23722 -0.66597 -0.24439 -0.66823 -0.25364 C -0.67083 -0.26451 -0.67101 -0.2763 -0.67309 -0.2874 C -0.67222 -0.32555 -0.67188 -0.35376 -0.66667 -0.3889 C -0.6658 -0.39538 -0.6599 -0.41064 -0.65556 -0.41433 C -0.65278 -0.41665 -0.64601 -0.4185 -0.64601 -0.4185 C -0.64097 -0.42312 -0.63594 -0.42451 -0.63021 -0.42705 C -0.60104 -0.42636 -0.57205 -0.42636 -0.54288 -0.42497 C -0.53802 -0.42474 -0.53351 -0.4215 -0.52865 -0.42058 C -0.49844 -0.41503 -0.4684 -0.40925 -0.4382 -0.4037 C -0.42691 -0.39884 -0.4382 -0.40324 -0.41597 -0.39954 C -0.3967 -0.3963 -0.37795 -0.38983 -0.35868 -0.38682 C -0.32882 -0.3822 -0.29983 -0.37433 -0.26979 -0.37202 C -0.25521 -0.36971 -0.24167 -0.36532 -0.22708 -0.36347 C -0.20799 -0.35538 -0.18802 -0.3563 -0.16823 -0.35514 C -0.1217 -0.35584 -0.07517 -0.35584 -0.02865 -0.35722 C -0.02309 -0.35746 -0.01267 -0.36347 -0.01267 -0.36347 C 0.00434 -0.37942 -0.01962 -0.35792 -0.00313 -0.36994 C 0.00503 -0.37595 0.01024 -0.3852 0.0191 -0.3889 C 0.02621 -0.39884 0.03524 -0.40509 0.04288 -0.41433 C 0.05017 -0.42312 0.05816 -0.4326 0.0651 -0.44185 C 0.06788 -0.45318 0.07413 -0.46173 0.07934 -0.47144 C 0.08698 -0.48578 0.09531 -0.49965 0.10312 -0.51376 C 0.10608 -0.51907 0.10798 -0.52532 0.11111 -0.53064 C 0.11389 -0.53526 0.12066 -0.54335 0.12066 -0.54335 C 0.12378 -0.55584 0.11996 -0.54358 0.12691 -0.55584 C 0.1316 -0.56416 0.13351 -0.57295 0.13802 -0.58127 C 0.14184 -0.58821 0.14913 -0.60254 0.14913 -0.60254 C 0.1533 -0.62474 0.16667 -0.64185 0.17465 -0.66173 C 0.18194 -0.67977 0.18889 -0.7022 0.2 -0.71653 C 0.20226 -0.7274 0.2033 -0.73503 0.20798 -0.74405 C 0.20851 -0.74613 0.20868 -0.74844 0.20955 -0.75052 C 0.21128 -0.75491 0.2158 -0.76301 0.2158 -0.76301 C 0.21753 -0.7704 0.21805 -0.77642 0.22222 -0.7822 C 0.2243 -0.79329 0.22691 -0.80208 0.23177 -0.81179 C 0.2342 -0.82474 0.23524 -0.84231 0.24288 -0.85179 C 0.25 -0.88116 0.26649 -0.90659 0.2809 -0.93017 C 0.28455 -0.93595 0.29045 -0.94682 0.29687 -0.94705 C 0.32587 -0.94844 0.38403 -0.94913 0.38403 -0.94913 " pathEditMode="relative" ptsTypes="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01156E-6 C 0.03281 0.00116 0.06076 0.00255 0.09201 0.00833 C 0.1033 0.01319 0.11528 0.01573 0.12673 0.01897 C 0.14566 0.02429 0.16389 0.03284 0.18246 0.04001 C 0.18854 0.04232 0.19531 0.04533 0.20156 0.04648 C 0.21111 0.04833 0.23003 0.05064 0.23003 0.05064 C 0.24948 0.05712 0.26927 0.06174 0.28889 0.06544 C 0.29531 0.0666 0.30173 0.06937 0.30798 0.07192 C 0.31111 0.0733 0.31736 0.07608 0.31736 0.07608 C 0.32326 0.08348 0.3335 0.08348 0.34132 0.08671 C 0.35295 0.09157 0.36475 0.09596 0.37621 0.10151 C 0.38663 0.10637 0.3967 0.11839 0.40798 0.11839 " pathEditMode="relative" ptsTypes="fffffffffffA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6474E-6 C 0.05122 0.00093 0.0948 -0.00277 0.14254 0.00625 C 0.15591 0.0118 0.17032 0.01249 0.18403 0.0148 C 0.204 0.02336 0.22657 0.02475 0.24757 0.02752 C 0.26181 0.03215 0.27396 0.03793 0.28889 0.04024 C 0.30018 0.04533 0.31216 0.04764 0.32379 0.05272 C 0.33768 0.05874 0.31858 0.05064 0.33316 0.0592 C 0.33612 0.06105 0.34271 0.06336 0.34271 0.06336 C 0.34948 0.07191 0.34185 0.06359 0.35226 0.06983 C 0.35973 0.07446 0.36337 0.0777 0.37136 0.08024 C 0.37379 0.08509 0.37587 0.09087 0.38091 0.09087 " pathEditMode="relative" ptsTypes="ffffffffffA">
                                      <p:cBhvr>
                                        <p:cTn id="21" dur="2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8844E-6 C -0.00243 -0.01017 -0.00365 -0.01711 -0.00799 -0.02543 C -0.00938 -0.03075 -0.01163 -0.04023 -0.01424 -0.04439 C -0.0158 -0.0467 -0.02135 -0.05017 -0.02379 -0.05086 C -0.04531 -0.05688 -0.0691 -0.05618 -0.09045 -0.05711 C -0.09948 -0.06011 -0.10833 -0.06497 -0.11736 -0.06774 C -0.12899 -0.07121 -0.14097 -0.07352 -0.15243 -0.07815 C -0.16823 -0.08462 -0.18368 -0.09063 -0.2 -0.09294 C -0.20625 -0.09595 -0.21267 -0.09688 -0.2191 -0.09942 C -0.23438 -0.10543 -0.24948 -0.11422 -0.2651 -0.11838 C -0.28611 -0.12393 -0.30747 -0.12832 -0.32847 -0.13109 C -0.33976 -0.13595 -0.35191 -0.13757 -0.36354 -0.14173 C -0.37552 -0.14612 -0.3875 -0.14982 -0.39983 -0.15214 C -0.40521 -0.15306 -0.41059 -0.15352 -0.4158 -0.15445 C -0.4184 -0.15491 -0.42118 -0.15607 -0.42379 -0.15653 C -0.43125 -0.15815 -0.44601 -0.16069 -0.44601 -0.16069 C -0.45712 -0.16555 -0.4658 -0.16925 -0.47778 -0.16925 " pathEditMode="relative" ptsTypes="ffffffffffffffff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209</Words>
  <Application>Microsoft Office PowerPoint</Application>
  <PresentationFormat>Экран (4:3)</PresentationFormat>
  <Paragraphs>84</Paragraphs>
  <Slides>24</Slides>
  <Notes>3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Значение дыхания. Органы дыхания.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дыхания. Органы дыхания.</dc:title>
  <dc:creator>Кузьмина У.В.</dc:creator>
  <cp:lastModifiedBy>XTreme.ws</cp:lastModifiedBy>
  <cp:revision>191</cp:revision>
  <dcterms:created xsi:type="dcterms:W3CDTF">2012-10-30T15:33:06Z</dcterms:created>
  <dcterms:modified xsi:type="dcterms:W3CDTF">2014-01-20T16:57:51Z</dcterms:modified>
</cp:coreProperties>
</file>