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78" r:id="rId4"/>
    <p:sldId id="272" r:id="rId5"/>
    <p:sldId id="262" r:id="rId6"/>
    <p:sldId id="283" r:id="rId7"/>
    <p:sldId id="263" r:id="rId8"/>
    <p:sldId id="264" r:id="rId9"/>
    <p:sldId id="279" r:id="rId10"/>
    <p:sldId id="280" r:id="rId11"/>
    <p:sldId id="276" r:id="rId12"/>
    <p:sldId id="277" r:id="rId13"/>
    <p:sldId id="273" r:id="rId14"/>
    <p:sldId id="285" r:id="rId15"/>
    <p:sldId id="290" r:id="rId16"/>
    <p:sldId id="291" r:id="rId17"/>
    <p:sldId id="292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20" autoAdjust="0"/>
  </p:normalViewPr>
  <p:slideViewPr>
    <p:cSldViewPr>
      <p:cViewPr varScale="1">
        <p:scale>
          <a:sx n="83" d="100"/>
          <a:sy n="83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1E2F82-E7F1-4143-A964-FAF7377F736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Lenin_CL_Colour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nvestition.ucoz.com/image/Soviet_Russia-1976-Coin-1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3004/yuvl.2/0_22eff_ea28b19a_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rtsensus.com/migglecms/templates/as/images/s4db6c631c3a1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fotki.yandex.ru/get/4604/leon-maksimow.23/0_3a22b_476bf3eb_X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СССР в годы </a:t>
            </a:r>
            <a:r>
              <a:rPr lang="ru-RU" sz="7200" b="1" dirty="0" err="1" smtClean="0">
                <a:solidFill>
                  <a:srgbClr val="C00000"/>
                </a:solidFill>
              </a:rPr>
              <a:t>НЭПа</a:t>
            </a:r>
            <a:r>
              <a:rPr lang="ru-RU" sz="7200" b="1" dirty="0" smtClean="0">
                <a:solidFill>
                  <a:srgbClr val="C00000"/>
                </a:solidFill>
              </a:rPr>
              <a:t> 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(новой экономической политики).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1357298"/>
            <a:ext cx="4572032" cy="47863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/>
              <a:t>«Товарищи, вопрос о замене разверстки налогом является прежде всего и больше все­го вопросом политическим, ибо суть этого вопроса состоит в отношении рабочего класса к крестьянству.»</a:t>
            </a:r>
          </a:p>
          <a:p>
            <a:pPr algn="r">
              <a:buNone/>
            </a:pPr>
            <a:r>
              <a:rPr lang="ru-RU" dirty="0" smtClean="0"/>
              <a:t>В.И. Ленин, 15 марта 1921 г.</a:t>
            </a:r>
          </a:p>
          <a:p>
            <a:pPr algn="ctr"/>
            <a:endParaRPr lang="ru-RU" dirty="0"/>
          </a:p>
        </p:txBody>
      </p:sp>
      <p:pic>
        <p:nvPicPr>
          <p:cNvPr id="34818" name="Picture 2" descr="Владимир Ильич Ульянов (Зенин)">
            <a:hlinkClick r:id="rId2" tooltip="Владимир Ильич Ульянов (Зенин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357586" cy="506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1 из 5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7449742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786322"/>
            <a:ext cx="8715436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Советский золотой Червонец 1291-1927 годов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Картинка 24 из 5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2778" b="2104"/>
          <a:stretch>
            <a:fillRect/>
          </a:stretch>
        </p:blipFill>
        <p:spPr bwMode="auto">
          <a:xfrm>
            <a:off x="2000232" y="0"/>
            <a:ext cx="5286412" cy="55884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5786454"/>
            <a:ext cx="578647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Советский Червонец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Содержание </a:t>
            </a:r>
            <a:r>
              <a:rPr lang="ru-RU" b="1" dirty="0" err="1" smtClean="0">
                <a:solidFill>
                  <a:srgbClr val="C00000"/>
                </a:solidFill>
              </a:rPr>
              <a:t>НЭПа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а 24 из 3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598689" cy="4429156"/>
          </a:xfrm>
          <a:prstGeom prst="rect">
            <a:avLst/>
          </a:prstGeom>
          <a:noFill/>
        </p:spPr>
      </p:pic>
      <p:pic>
        <p:nvPicPr>
          <p:cNvPr id="5" name="Picture 4" descr="img695"/>
          <p:cNvPicPr>
            <a:picLocks noChangeAspect="1" noChangeArrowheads="1"/>
          </p:cNvPicPr>
          <p:nvPr/>
        </p:nvPicPr>
        <p:blipFill>
          <a:blip r:embed="rId4"/>
          <a:srcRect t="2214"/>
          <a:stretch>
            <a:fillRect/>
          </a:stretch>
        </p:blipFill>
        <p:spPr bwMode="auto">
          <a:xfrm>
            <a:off x="4071934" y="2857496"/>
            <a:ext cx="48126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95288" y="285728"/>
          <a:ext cx="8534430" cy="6079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534430"/>
              </a:tblGrid>
              <a:tr h="1143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kern="1200" dirty="0" smtClean="0">
                          <a:solidFill>
                            <a:srgbClr val="C00000"/>
                          </a:solidFill>
                        </a:rPr>
                        <a:t>Характерные черты </a:t>
                      </a:r>
                      <a:r>
                        <a:rPr lang="ru-RU" sz="2800" kern="1200" dirty="0" err="1" smtClean="0">
                          <a:solidFill>
                            <a:srgbClr val="C00000"/>
                          </a:solidFill>
                        </a:rPr>
                        <a:t>НЭПа</a:t>
                      </a:r>
                      <a:r>
                        <a:rPr lang="ru-RU" sz="2800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kern="1200" dirty="0" smtClean="0">
                          <a:solidFill>
                            <a:srgbClr val="C00000"/>
                          </a:solidFill>
                        </a:rPr>
                        <a:t>( начало 1921 – конец 20 годов XX века)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36404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1. Продналог.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2.Оплата по труду.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3.Отмена </a:t>
                      </a:r>
                      <a:r>
                        <a:rPr lang="ru-RU" sz="2400" dirty="0"/>
                        <a:t>трудовой повинности.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4.Сдача государством мелких и средних предприятий в аренду частным лицам.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5.Разрешение </a:t>
                      </a:r>
                      <a:r>
                        <a:rPr lang="ru-RU" sz="2400" dirty="0"/>
                        <a:t>наёмного труда.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6.Разрешение </a:t>
                      </a:r>
                      <a:r>
                        <a:rPr lang="ru-RU" sz="2400" dirty="0"/>
                        <a:t>крестьянам продавать излишки хлеба на </a:t>
                      </a:r>
                      <a:r>
                        <a:rPr lang="ru-RU" sz="2400" dirty="0" smtClean="0"/>
                        <a:t>рынке</a:t>
                      </a:r>
                      <a:endParaRPr lang="ru-RU" sz="2400" dirty="0"/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7.Существование </a:t>
                      </a:r>
                      <a:r>
                        <a:rPr lang="ru-RU" sz="2400" dirty="0"/>
                        <a:t>нескольких форм собственности.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8.Создание концессий</a:t>
                      </a:r>
                      <a:endParaRPr lang="ru-RU" sz="24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Плакаты времен </a:t>
            </a:r>
            <a:r>
              <a:rPr lang="ru-RU" sz="4000" dirty="0" err="1" smtClean="0"/>
              <a:t>НЭПа</a:t>
            </a:r>
            <a:endParaRPr lang="ru-RU" sz="4000" dirty="0"/>
          </a:p>
        </p:txBody>
      </p:sp>
      <p:pic>
        <p:nvPicPr>
          <p:cNvPr id="30727" name="Picture 7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487738" cy="5257800"/>
          </a:xfrm>
          <a:prstGeom prst="rect">
            <a:avLst/>
          </a:prstGeom>
          <a:noFill/>
        </p:spPr>
      </p:pic>
      <p:pic>
        <p:nvPicPr>
          <p:cNvPr id="30728" name="Picture 8" descr="de4a03dcabaa4e70310641457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363696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Реклама при НЭПе</a:t>
            </a:r>
          </a:p>
        </p:txBody>
      </p:sp>
      <p:pic>
        <p:nvPicPr>
          <p:cNvPr id="34822" name="Picture 6" descr="adv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938588" cy="5457825"/>
          </a:xfrm>
          <a:prstGeom prst="rect">
            <a:avLst/>
          </a:prstGeom>
          <a:noFill/>
        </p:spPr>
      </p:pic>
      <p:pic>
        <p:nvPicPr>
          <p:cNvPr id="34823" name="Picture 7" descr="0001r46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374332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Реклама при НЭПе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71" name="Picture 7" descr="SrEXp3xy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998913" cy="5181600"/>
          </a:xfrm>
          <a:prstGeom prst="rect">
            <a:avLst/>
          </a:prstGeom>
          <a:noFill/>
        </p:spPr>
      </p:pic>
      <p:pic>
        <p:nvPicPr>
          <p:cNvPr id="36872" name="Picture 8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394493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Уяснить причины перехода от политики «военного коммунизма» к новой экономической политике;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Рассмотреть основные модели нэповской организации общества;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Провести сравнительный анализ политики «военного коммунизма» с новой экономической политикой.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урока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НЭП (новая экономическая политика) -  </a:t>
            </a:r>
            <a:r>
              <a:rPr lang="ru-RU" dirty="0" smtClean="0"/>
              <a:t>экономическая политика, проводившаяся в Советской России и СССР в 20-е годы. Была принята </a:t>
            </a:r>
            <a:r>
              <a:rPr lang="ru-RU" b="1" i="1" dirty="0" smtClean="0">
                <a:solidFill>
                  <a:srgbClr val="C00000"/>
                </a:solidFill>
              </a:rPr>
              <a:t>15 марта 1921 года X съездом РКП(б)</a:t>
            </a:r>
            <a:r>
              <a:rPr lang="ru-RU" dirty="0" smtClean="0"/>
              <a:t>, сменив политику «военного коммунизма».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 dirty="0" err="1" smtClean="0"/>
              <a:t>Кронштадское</a:t>
            </a:r>
            <a:r>
              <a:rPr lang="ru-RU" dirty="0" smtClean="0"/>
              <a:t> восстание;</a:t>
            </a:r>
          </a:p>
          <a:p>
            <a:r>
              <a:rPr lang="ru-RU" dirty="0" smtClean="0"/>
              <a:t>Голод на Украине и в Поволжье;</a:t>
            </a:r>
          </a:p>
          <a:p>
            <a:r>
              <a:rPr lang="ru-RU" dirty="0" smtClean="0"/>
              <a:t>Снижение уровня промышленного производства;</a:t>
            </a:r>
          </a:p>
          <a:p>
            <a:r>
              <a:rPr lang="ru-RU" dirty="0" smtClean="0"/>
              <a:t>Крестьянские восстания.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Политическая, экономическая и социальная ситуация  накануне </a:t>
            </a:r>
            <a:r>
              <a:rPr lang="ru-RU" b="1" dirty="0" err="1" smtClean="0">
                <a:solidFill>
                  <a:srgbClr val="C00000"/>
                </a:solidFill>
              </a:rPr>
              <a:t>НЭПа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Причины:</a:t>
            </a:r>
          </a:p>
          <a:p>
            <a:pPr marL="514350" indent="-514350">
              <a:buAutoNum type="arabicPeriod"/>
            </a:pPr>
            <a:r>
              <a:rPr lang="ru-RU" dirty="0" smtClean="0"/>
              <a:t>Гражданская война и интервенция.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Введение продразвёрстки, сокращение посевных площадей, снижение урожайности.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Запрет свободной торговли, свёртывание товарно-денежных отношений.</a:t>
            </a:r>
          </a:p>
          <a:p>
            <a:pPr marL="514350" indent="-51435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Пути выхода:</a:t>
            </a:r>
          </a:p>
          <a:p>
            <a:pPr marL="514350" indent="-514350">
              <a:buNone/>
            </a:pPr>
            <a:r>
              <a:rPr lang="ru-RU" dirty="0" smtClean="0"/>
              <a:t>1. </a:t>
            </a:r>
            <a:r>
              <a:rPr lang="ru-RU" sz="2800" dirty="0" smtClean="0"/>
              <a:t>Разрешение на аренду земли и наёмный труд.</a:t>
            </a:r>
          </a:p>
          <a:p>
            <a:pPr marL="514350" indent="-514350">
              <a:buNone/>
            </a:pPr>
            <a:r>
              <a:rPr lang="ru-RU" sz="2800" dirty="0" smtClean="0"/>
              <a:t>2. </a:t>
            </a:r>
            <a:r>
              <a:rPr lang="ru-RU" sz="2800" dirty="0"/>
              <a:t>З</a:t>
            </a:r>
            <a:r>
              <a:rPr lang="ru-RU" sz="2800" dirty="0" smtClean="0"/>
              <a:t>амена продразверстки – </a:t>
            </a:r>
            <a:r>
              <a:rPr lang="ru-RU" sz="2800" dirty="0" smtClean="0">
                <a:solidFill>
                  <a:srgbClr val="800000"/>
                </a:solidFill>
                <a:hlinkClick r:id="rId2" action="ppaction://hlinksldjump"/>
              </a:rPr>
              <a:t>продналогом</a:t>
            </a:r>
            <a:r>
              <a:rPr lang="ru-RU" sz="2800" dirty="0" smtClean="0"/>
              <a:t>.</a:t>
            </a:r>
          </a:p>
          <a:p>
            <a:pPr marL="514350" indent="-514350">
              <a:buNone/>
            </a:pPr>
            <a:r>
              <a:rPr lang="ru-RU" sz="2800" dirty="0" smtClean="0"/>
              <a:t>3. </a:t>
            </a:r>
            <a:r>
              <a:rPr lang="ru-RU" sz="2800" dirty="0"/>
              <a:t>В</a:t>
            </a:r>
            <a:r>
              <a:rPr lang="ru-RU" sz="2800" dirty="0" smtClean="0"/>
              <a:t>ведение советского червонца, разрешение рыночной торговли.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Экономический кризис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Продналог -</a:t>
            </a:r>
            <a:r>
              <a:rPr lang="ru-RU" dirty="0" smtClean="0"/>
              <a:t> продовольственный натуральный налог, взимаемый с крестьянских хозяйств, введённый декретом ВЦИК от 21 марта 1921 года взамен продразвёрстки. Продналог взимался «в виде процентного или долевого отчисления от произведенных в хозяйстве продуктов, исходя из учета урожая, числа едоков в хозяйстве и наличия скота в нем». 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715272" y="6072206"/>
            <a:ext cx="857256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Причины: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Отток городского населения в деревню.</a:t>
            </a:r>
          </a:p>
          <a:p>
            <a:pPr marL="514350" indent="-514350">
              <a:buAutoNum type="arabicPeriod"/>
            </a:pPr>
            <a:r>
              <a:rPr lang="ru-RU" dirty="0" smtClean="0"/>
              <a:t>Братоубийственная гражданская война, сокращение мужского населения.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Снижение жизненного уровня населения.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Крестьянские восстания.</a:t>
            </a:r>
          </a:p>
          <a:p>
            <a:pPr marL="514350" indent="-51435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Пути выхода: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Отменить декрет о полной национализации промышленности.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Передать мелкие предприятия в частные руки.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Отмена принудительного труда.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175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Социальные проблемы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Причины:</a:t>
            </a:r>
          </a:p>
          <a:p>
            <a:pPr marL="514350" indent="-514350">
              <a:buAutoNum type="arabicPeriod"/>
            </a:pPr>
            <a:r>
              <a:rPr lang="ru-RU" dirty="0" smtClean="0"/>
              <a:t>Крестьянские восстания.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Кронштадское</a:t>
            </a:r>
            <a:r>
              <a:rPr lang="ru-RU" dirty="0" smtClean="0"/>
              <a:t> восстание.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Внутрипартийный раскол.</a:t>
            </a:r>
          </a:p>
          <a:p>
            <a:pPr marL="514350" indent="-51435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Пути выхода: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Пойти на соглашение с крестьянами.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Ужесточить борьбу со всеми оппозиционными политическими силами.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Политический кризис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Картинка 1 из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08702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6072206"/>
            <a:ext cx="871543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В.И. Ленин читает доклад о переходе к </a:t>
            </a:r>
            <a:r>
              <a:rPr lang="ru-RU" sz="2000" b="1" dirty="0" err="1" smtClean="0">
                <a:solidFill>
                  <a:srgbClr val="C00000"/>
                </a:solidFill>
              </a:rPr>
              <a:t>НЭПу</a:t>
            </a:r>
            <a:r>
              <a:rPr lang="ru-RU" sz="2000" b="1" dirty="0" smtClean="0">
                <a:solidFill>
                  <a:srgbClr val="C00000"/>
                </a:solidFill>
              </a:rPr>
              <a:t> на Х съезде РКП (б)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</TotalTime>
  <Words>414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       СССР в годы НЭПа  (новой экономической политики).       </vt:lpstr>
      <vt:lpstr>Цель урока</vt:lpstr>
      <vt:lpstr>Слайд 3</vt:lpstr>
      <vt:lpstr>Политическая, экономическая и социальная ситуация  накануне НЭПа </vt:lpstr>
      <vt:lpstr>Экономический кризис</vt:lpstr>
      <vt:lpstr>Слайд 6</vt:lpstr>
      <vt:lpstr>Социальные проблемы</vt:lpstr>
      <vt:lpstr>Политический кризис</vt:lpstr>
      <vt:lpstr>Слайд 9</vt:lpstr>
      <vt:lpstr>Слайд 10</vt:lpstr>
      <vt:lpstr>Слайд 11</vt:lpstr>
      <vt:lpstr>Слайд 12</vt:lpstr>
      <vt:lpstr>Содержание НЭПа</vt:lpstr>
      <vt:lpstr>Слайд 14</vt:lpstr>
      <vt:lpstr>Плакаты времен НЭПа</vt:lpstr>
      <vt:lpstr>Реклама при НЭПе</vt:lpstr>
      <vt:lpstr>Реклама при НЭПе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НЭП</dc:title>
  <dc:creator>User</dc:creator>
  <cp:lastModifiedBy>User</cp:lastModifiedBy>
  <cp:revision>4</cp:revision>
  <dcterms:created xsi:type="dcterms:W3CDTF">2013-11-27T13:02:32Z</dcterms:created>
  <dcterms:modified xsi:type="dcterms:W3CDTF">2013-11-27T13:19:50Z</dcterms:modified>
</cp:coreProperties>
</file>