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64" r:id="rId12"/>
    <p:sldId id="271" r:id="rId13"/>
    <p:sldId id="265" r:id="rId14"/>
    <p:sldId id="272" r:id="rId15"/>
    <p:sldId id="266" r:id="rId16"/>
    <p:sldId id="273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BD74-20C0-4870-948B-3D2AEFB5F3D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937D-3E3B-40C2-8FD1-CB134C6F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937D-3E3B-40C2-8FD1-CB134C6F10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E9EC3A-AE28-45E3-829E-A9F28117427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C7B8A4-183B-47E6-B4AC-F815951C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84784"/>
            <a:ext cx="6444208" cy="2763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внеурочной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smtClean="0"/>
              <a:t>Война 1812 года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числах и цифрах»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373216"/>
            <a:ext cx="5114778" cy="11012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Выполнили учителя математики: </a:t>
            </a:r>
            <a:endParaRPr lang="ru-RU" dirty="0" smtClean="0"/>
          </a:p>
          <a:p>
            <a:r>
              <a:rPr lang="ru-RU" dirty="0" err="1" smtClean="0"/>
              <a:t>Нирман</a:t>
            </a:r>
            <a:r>
              <a:rPr lang="ru-RU" dirty="0" smtClean="0"/>
              <a:t> </a:t>
            </a:r>
            <a:r>
              <a:rPr lang="ru-RU" dirty="0" err="1" smtClean="0"/>
              <a:t>Лина</a:t>
            </a:r>
            <a:r>
              <a:rPr lang="ru-RU" dirty="0" smtClean="0"/>
              <a:t> Юрьевна, </a:t>
            </a:r>
            <a:r>
              <a:rPr lang="ru-RU" dirty="0" err="1" smtClean="0"/>
              <a:t>Хмара</a:t>
            </a:r>
            <a:r>
              <a:rPr lang="ru-RU" dirty="0" smtClean="0"/>
              <a:t> Татьяна Александровна, </a:t>
            </a:r>
            <a:r>
              <a:rPr lang="ru-RU" dirty="0" err="1" smtClean="0"/>
              <a:t>Кузьмова</a:t>
            </a:r>
            <a:r>
              <a:rPr lang="ru-RU" dirty="0" smtClean="0"/>
              <a:t> Оксана Александровна, </a:t>
            </a:r>
            <a:r>
              <a:rPr lang="ru-RU" dirty="0" err="1" smtClean="0"/>
              <a:t>Зиминова</a:t>
            </a:r>
            <a:r>
              <a:rPr lang="ru-RU" dirty="0" smtClean="0"/>
              <a:t> Елена Борисовна, Соломина Наталья Васильевна, Цветков Владимир Александрович, Барышникова Ольга Александровна, Сергеевна Инна Арсеньевна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Михаил Илларионович Кутузов 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8125" y="2214563"/>
            <a:ext cx="3589338" cy="3646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4 Этап.  (1 месяц)</a:t>
            </a:r>
            <a:r>
              <a:rPr lang="ru-RU" dirty="0"/>
              <a:t> Составление и решение математических задач в различных формах и различными способами.  (Работа комиссии</a:t>
            </a:r>
            <a:r>
              <a:rPr lang="ru-RU" dirty="0" smtClean="0"/>
              <a:t>).Подготовка </a:t>
            </a:r>
            <a:r>
              <a:rPr lang="ru-RU" dirty="0"/>
              <a:t>к конкурсу чтецов.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5 Этап. (1 неделя) </a:t>
            </a:r>
            <a:r>
              <a:rPr lang="ru-RU" dirty="0"/>
              <a:t>Оформление математических отобранных задач в виде презентаций с привлечением старшеклассников и учителей информатики.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Пожар Москвы.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1" y="2420888"/>
            <a:ext cx="7656744" cy="420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6 Этап (1 неделя)  </a:t>
            </a:r>
            <a:r>
              <a:rPr lang="ru-RU" dirty="0"/>
              <a:t>Конкурс презентаций (несколько задач) и конкурс чтецов. (Работа комиссии). Награждение призеров всех конкурсов (с вручением грамот и призов).</a:t>
            </a:r>
          </a:p>
          <a:p>
            <a:r>
              <a:rPr lang="ru-RU" b="1" dirty="0"/>
              <a:t>7 этап (1 неделя)  </a:t>
            </a:r>
            <a:r>
              <a:rPr lang="ru-RU" dirty="0"/>
              <a:t>Выступления перед  параллелями 4-6 классов.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Казаки нападают на отступающих французов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 сведениям, полученным от работников музея, расстояние от плеча  до плеча шинели </a:t>
            </a:r>
            <a:r>
              <a:rPr lang="ru-RU" dirty="0" err="1" smtClean="0"/>
              <a:t>____см</a:t>
            </a:r>
            <a:r>
              <a:rPr lang="ru-RU" dirty="0" smtClean="0"/>
              <a:t>. Какой должна быть ширина траншеи, чтобы в ней могли свободно разойтись два солдата?</a:t>
            </a:r>
          </a:p>
          <a:p>
            <a:r>
              <a:rPr lang="ru-RU" dirty="0" smtClean="0"/>
              <a:t>Используя карты войны 1812 года, найдите расстояние в км от Москвы до места Бородинской битвы.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144000" cy="146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Учрежден Указами Президиума Верховного Совета СССР от 29 июля 1942 г. (I и II степени) и от 8 февраля 1943 г. (III степень).</a:t>
            </a:r>
            <a:r>
              <a:rPr lang="ru-RU" sz="4000" dirty="0"/>
              <a:t> 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492896"/>
            <a:ext cx="7549284" cy="39966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ru-RU" dirty="0" smtClean="0"/>
              <a:t>              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ru-RU" dirty="0"/>
              <a:t>Богданов Л.П. На поле Бородинском. - М.: Воениздат, 1987.</a:t>
            </a:r>
            <a:endParaRPr lang="ru-RU" sz="2000" dirty="0"/>
          </a:p>
          <a:p>
            <a:pPr lvl="1"/>
            <a:r>
              <a:rPr lang="ru-RU" dirty="0"/>
              <a:t>Бородино 1812. - М.: Мысль, 1987.</a:t>
            </a:r>
            <a:endParaRPr lang="ru-RU" sz="2000" dirty="0"/>
          </a:p>
          <a:p>
            <a:pPr lvl="1"/>
            <a:r>
              <a:rPr lang="ru-RU" dirty="0"/>
              <a:t>Жилин П. А. Фельдмаршал Михаил Илларионович Кутузов. Жизнь и полководческая деятельность. М.: Воениздат, 1987. Жилин П. А. Ф</a:t>
            </a:r>
            <a:endParaRPr lang="ru-RU" sz="2000" dirty="0"/>
          </a:p>
          <a:p>
            <a:pPr lvl="1"/>
            <a:r>
              <a:rPr lang="ru-RU" dirty="0"/>
              <a:t>Записки об Отечественной войне 1812 года её участников и Очевидцев. - М.: Современник,1988.</a:t>
            </a:r>
            <a:endParaRPr lang="ru-RU" sz="2000" dirty="0"/>
          </a:p>
          <a:p>
            <a:pPr lvl="1"/>
            <a:r>
              <a:rPr lang="ru-RU" dirty="0"/>
              <a:t>Левченко В.Г. Володин В.В. Недаром помнит вся Россия. - М.: Молодая гвардия, составители, 1987.</a:t>
            </a:r>
            <a:endParaRPr lang="ru-RU" sz="2000" dirty="0"/>
          </a:p>
          <a:p>
            <a:r>
              <a:rPr lang="ru-RU" dirty="0"/>
              <a:t>6. Лермонтов М. Ю. Бородино.- М.: Правда, 1988.</a:t>
            </a:r>
            <a:endParaRPr lang="ru-RU" sz="2400" dirty="0"/>
          </a:p>
          <a:p>
            <a:r>
              <a:rPr lang="ru-RU" dirty="0"/>
              <a:t>7.  Михайлов О.Н. Бородино. - М.: Педагогика, 1982.</a:t>
            </a:r>
            <a:endParaRPr lang="ru-RU" sz="2400" dirty="0"/>
          </a:p>
          <a:p>
            <a:r>
              <a:rPr lang="ru-RU" dirty="0"/>
              <a:t>8.Тарле Е.В. Бородино. - М.: АН СССР,1962.</a:t>
            </a:r>
            <a:endParaRPr lang="ru-RU" sz="2400" dirty="0"/>
          </a:p>
          <a:p>
            <a:r>
              <a:rPr lang="ru-RU" dirty="0"/>
              <a:t>9.Чистяков В.Д. Сборник старинных задач по элементарной математике с историческими экскурсами и подробными решениями. Минск, 1962.</a:t>
            </a:r>
            <a:endParaRPr lang="ru-RU" sz="2400" dirty="0"/>
          </a:p>
          <a:p>
            <a:pPr lvl="0"/>
            <a:r>
              <a:rPr lang="ru-RU" dirty="0" err="1"/>
              <a:t>Шевкин</a:t>
            </a:r>
            <a:r>
              <a:rPr lang="ru-RU" dirty="0"/>
              <a:t> А.В. Текстовые задачи по математике. 5-6 класс. М.: </a:t>
            </a:r>
            <a:r>
              <a:rPr lang="ru-RU" dirty="0" err="1"/>
              <a:t>Илекса</a:t>
            </a:r>
            <a:r>
              <a:rPr lang="ru-RU" dirty="0"/>
              <a:t>, 2011.</a:t>
            </a:r>
            <a:endParaRPr lang="ru-RU" sz="2400" dirty="0"/>
          </a:p>
          <a:p>
            <a:pPr lvl="0"/>
            <a:r>
              <a:rPr lang="ru-RU" dirty="0"/>
              <a:t>http://www.memorandum.ru (апрель, 2011г.)</a:t>
            </a:r>
            <a:endParaRPr lang="ru-RU" sz="2400" dirty="0"/>
          </a:p>
          <a:p>
            <a:pPr lvl="0"/>
            <a:r>
              <a:rPr lang="ru-RU" dirty="0"/>
              <a:t>http://patrio.ru/ (май, 2011г.)</a:t>
            </a:r>
            <a:endParaRPr lang="ru-RU" sz="2400" dirty="0"/>
          </a:p>
          <a:p>
            <a:pPr lvl="0"/>
            <a:r>
              <a:rPr lang="ru-RU" dirty="0"/>
              <a:t>http://guardcrew.com (сентябрь, 2011г.)</a:t>
            </a:r>
            <a:endParaRPr lang="ru-RU" sz="2400" dirty="0"/>
          </a:p>
          <a:p>
            <a:pPr lvl="0"/>
            <a:r>
              <a:rPr lang="ru-RU" dirty="0" err="1"/>
              <a:t>www.rosflot.ru</a:t>
            </a:r>
            <a:r>
              <a:rPr lang="ru-RU" dirty="0"/>
              <a:t> (октябрь, 2011 г.)</a:t>
            </a:r>
            <a:endParaRPr lang="ru-RU" sz="2400" dirty="0"/>
          </a:p>
          <a:p>
            <a:pPr lvl="0"/>
            <a:r>
              <a:rPr lang="ru-RU" dirty="0"/>
              <a:t>http://hero-1812.narod.ru/ (октябрь, 2011 г.)</a:t>
            </a:r>
            <a:endParaRPr lang="ru-RU" sz="2400" dirty="0"/>
          </a:p>
          <a:p>
            <a:pPr lvl="0"/>
            <a:r>
              <a:rPr lang="ru-RU" dirty="0"/>
              <a:t>http://www.orthgymn.ru (ноябрь, 2011г.)</a:t>
            </a:r>
            <a:endParaRPr lang="ru-RU" sz="2400" dirty="0"/>
          </a:p>
          <a:p>
            <a:pPr lvl="0"/>
            <a:r>
              <a:rPr lang="ru-RU" dirty="0"/>
              <a:t>http://www.museum.ru/ (декабрь, 2011г.)</a:t>
            </a:r>
            <a:endParaRPr lang="ru-RU" sz="2400" dirty="0"/>
          </a:p>
          <a:p>
            <a:pPr lvl="0"/>
            <a:r>
              <a:rPr lang="ru-RU" dirty="0"/>
              <a:t>Концепция духовно-нравственного развития и воспитания личности гражданина России в сфере общего образования: проект/А.Я.Данилюк, А.М.Кондаков, </a:t>
            </a:r>
            <a:r>
              <a:rPr lang="ru-RU" dirty="0" err="1"/>
              <a:t>В.А.Тишков</a:t>
            </a:r>
            <a:r>
              <a:rPr lang="ru-RU" dirty="0"/>
              <a:t>. РАО – М.: Просвещение. 2009</a:t>
            </a:r>
            <a:endParaRPr lang="ru-RU" sz="2400" dirty="0"/>
          </a:p>
          <a:p>
            <a:pPr lvl="0"/>
            <a:r>
              <a:rPr lang="ru-RU" dirty="0"/>
              <a:t>Федеральный государственный образовательный стандарт общего образования.</a:t>
            </a:r>
            <a:endParaRPr lang="ru-RU" sz="2400" dirty="0"/>
          </a:p>
          <a:p>
            <a:pPr lvl="0"/>
            <a:r>
              <a:rPr lang="ru-RU" dirty="0"/>
              <a:t> Государственная программа «Патриотическое воспитание граждан Российской Федерации на 2006 – 2010 г.г.»</a:t>
            </a:r>
            <a:endParaRPr lang="ru-RU" sz="2400" dirty="0"/>
          </a:p>
          <a:p>
            <a:pPr lvl="0"/>
            <a:r>
              <a:rPr lang="ru-RU" dirty="0"/>
              <a:t>Григорьев Д.В., Степанов П.В. Внеурочная деятельность школьников. Методический конструктор. – М.: Просвещение, 2010</a:t>
            </a:r>
            <a:endParaRPr lang="ru-RU" sz="2400" dirty="0"/>
          </a:p>
          <a:p>
            <a:pPr lvl="0"/>
            <a:r>
              <a:rPr lang="ru-RU" dirty="0"/>
              <a:t>Примерные программы внеурочной деятельности. Начальное и основное образование. /Под ред. Горского В.А. –М.: Просвещение, 2010</a:t>
            </a:r>
            <a:endParaRPr lang="ru-RU" sz="2400" dirty="0"/>
          </a:p>
          <a:p>
            <a:pPr lvl="0"/>
            <a:r>
              <a:rPr lang="ru-RU" dirty="0"/>
              <a:t> Селиванова Н.Л. Воспитание в современной школе: от теории к практике. – М., УРАО ИТИП, 2010</a:t>
            </a:r>
            <a:endParaRPr lang="ru-RU" sz="2400" dirty="0"/>
          </a:p>
          <a:p>
            <a:pPr lvl="0"/>
            <a:r>
              <a:rPr lang="ru-RU" dirty="0"/>
              <a:t>Федеральный закон «Об образовании в Российской Федерации» от 29.12.2012 года</a:t>
            </a:r>
            <a:endParaRPr lang="ru-RU" sz="2400" dirty="0"/>
          </a:p>
          <a:p>
            <a:pPr lvl="0"/>
            <a:r>
              <a:rPr lang="ru-RU" dirty="0"/>
              <a:t>Государственная программа «Патриотическое воспитание граждан Российской Федерации на 2011-2015г.г.»</a:t>
            </a:r>
            <a:endParaRPr lang="ru-RU" sz="2400" dirty="0"/>
          </a:p>
          <a:p>
            <a:pPr lvl="0"/>
            <a:r>
              <a:rPr lang="ru-RU" dirty="0"/>
              <a:t>Федеральный государственный образовательный стандарт. 2009</a:t>
            </a:r>
            <a:endParaRPr lang="ru-RU" sz="2400" dirty="0"/>
          </a:p>
          <a:p>
            <a:pPr lvl="0"/>
            <a:r>
              <a:rPr lang="ru-RU" dirty="0"/>
              <a:t>Примерные программы общего образования.- М.,2010</a:t>
            </a:r>
            <a:endParaRPr lang="ru-RU" sz="2400" dirty="0"/>
          </a:p>
          <a:p>
            <a:pPr lvl="0"/>
            <a:r>
              <a:rPr lang="ru-RU" dirty="0" err="1"/>
              <a:t>О.С.Газман</a:t>
            </a:r>
            <a:r>
              <a:rPr lang="ru-RU" dirty="0"/>
              <a:t>. Неклассическое воспитание: От авторитарной педагогики  к педагогике свободы. М.,2002</a:t>
            </a:r>
            <a:endParaRPr lang="ru-RU" sz="2400" dirty="0"/>
          </a:p>
          <a:p>
            <a:pPr lvl="0"/>
            <a:r>
              <a:rPr lang="ru-RU" dirty="0"/>
              <a:t>Д.В.Григорьев. Патриотическое воспитание и российская идентичность. –М.,2011</a:t>
            </a:r>
            <a:endParaRPr lang="ru-RU" sz="2400" dirty="0"/>
          </a:p>
          <a:p>
            <a:r>
              <a:rPr lang="ru-RU" dirty="0"/>
              <a:t> </a:t>
            </a:r>
            <a:r>
              <a:rPr lang="ru-RU" dirty="0" err="1"/>
              <a:t>В.М.Лизинский</a:t>
            </a:r>
            <a:r>
              <a:rPr lang="ru-RU" dirty="0"/>
              <a:t>.  Советы классному руководителю, воспитателю, родителю и учителю.- М.,2011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«Не зная своего прошлого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Мы не имеем права на будущее»</a:t>
            </a:r>
          </a:p>
          <a:p>
            <a:pPr algn="ctr">
              <a:buNone/>
            </a:pP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По стандартам 2 поколения  </a:t>
            </a:r>
            <a:r>
              <a:rPr lang="ru-RU" dirty="0"/>
              <a:t>патриотизм – это одна из национальных ценностей</a:t>
            </a:r>
            <a:r>
              <a:rPr lang="ru-RU" dirty="0" smtClean="0"/>
              <a:t>. Поэтому </a:t>
            </a:r>
            <a:r>
              <a:rPr lang="ru-RU" dirty="0"/>
              <a:t>задача каждого преподавателя внести посильный вклад в дело изучения истории своего народа, воспитания любви к России, родному краю, родному языку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Ведь </a:t>
            </a:r>
            <a:r>
              <a:rPr lang="ru-RU" dirty="0"/>
              <a:t>наше сегодняшнее завтра станет вчерашним, а потом и прошлым, т.е. историей. И то, что сделано или не сделано нами в нынешнем, текущем дне, непременно отразится в будущем: добром или злом для наших потомков. Анна Ахматова сказала: «Как в прошлом грядущее зреет, так в грядущем прошлое тлеет».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892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Воспитание патриотических чувств, уважения, восхищения героями Отечественной войны 1812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Активизировать познавательный интерес обучающихся во время экскурсии на Бородинское поле и музеям.</a:t>
            </a:r>
          </a:p>
          <a:p>
            <a:pPr lvl="0"/>
            <a:r>
              <a:rPr lang="ru-RU" dirty="0"/>
              <a:t>Развивать устную речь учащихся; развивать умение анализировать, обобщать и делать выводы при поиске и отборе </a:t>
            </a:r>
            <a:r>
              <a:rPr lang="ru-RU" dirty="0" err="1"/>
              <a:t>инфомации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Содействовать развитию познавательного интереса учащихся к истории, литературе и математике.</a:t>
            </a:r>
          </a:p>
          <a:p>
            <a:pPr lvl="0"/>
            <a:r>
              <a:rPr lang="ru-RU" dirty="0" smtClean="0"/>
              <a:t>Привлекать </a:t>
            </a:r>
            <a:r>
              <a:rPr lang="ru-RU" dirty="0"/>
              <a:t>семьи для работы над проектом.</a:t>
            </a:r>
          </a:p>
          <a:p>
            <a:r>
              <a:rPr lang="ru-RU" dirty="0" smtClean="0"/>
              <a:t> Развивать </a:t>
            </a:r>
            <a:r>
              <a:rPr lang="ru-RU" dirty="0" err="1" smtClean="0"/>
              <a:t>ИКТ-компетентности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Углублять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Обучающийся:</a:t>
            </a:r>
          </a:p>
          <a:p>
            <a:pPr lvl="0"/>
            <a:r>
              <a:rPr lang="ru-RU" dirty="0"/>
              <a:t>получит более широкие исторические знания и факты по теме « Война 1812 года»; </a:t>
            </a:r>
          </a:p>
          <a:p>
            <a:pPr lvl="0"/>
            <a:r>
              <a:rPr lang="ru-RU" dirty="0"/>
              <a:t>познакомится с литературными произведениями по данной теме; </a:t>
            </a:r>
          </a:p>
          <a:p>
            <a:pPr lvl="0"/>
            <a:r>
              <a:rPr lang="ru-RU" dirty="0"/>
              <a:t>усовершенствует предметные знания по математике и вычислительные навыки (составление и решение математических задач различными способами);</a:t>
            </a:r>
          </a:p>
          <a:p>
            <a:pPr lvl="0"/>
            <a:r>
              <a:rPr lang="ru-RU" dirty="0"/>
              <a:t>получит опыт работы в группе</a:t>
            </a:r>
            <a:r>
              <a:rPr lang="ru-RU" dirty="0" smtClean="0"/>
              <a:t>, опыт </a:t>
            </a:r>
            <a:r>
              <a:rPr lang="ru-RU" dirty="0"/>
              <a:t>общения с аудиторией;</a:t>
            </a:r>
          </a:p>
          <a:p>
            <a:pPr lvl="0"/>
            <a:r>
              <a:rPr lang="ru-RU" dirty="0"/>
              <a:t> попробует формулировать и отстаивать свою точку зрения.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Сроки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С 15 сентября по </a:t>
            </a:r>
          </a:p>
          <a:p>
            <a:pPr>
              <a:buNone/>
            </a:pPr>
            <a:r>
              <a:rPr lang="ru-RU" sz="6000" dirty="0" smtClean="0"/>
              <a:t>15 декабря  </a:t>
            </a:r>
          </a:p>
          <a:p>
            <a:pPr>
              <a:buNone/>
            </a:pPr>
            <a:r>
              <a:rPr lang="ru-RU" sz="6000" dirty="0" smtClean="0"/>
              <a:t>Итог 16 декабря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 Этап.</a:t>
            </a:r>
            <a:r>
              <a:rPr lang="ru-RU" dirty="0"/>
              <a:t>  Подготовительный (неделя). Создание экспертных комиссий по конкурсам: </a:t>
            </a:r>
            <a:r>
              <a:rPr lang="ru-RU" dirty="0" err="1"/>
              <a:t>фотомастерство</a:t>
            </a:r>
            <a:r>
              <a:rPr lang="ru-RU" dirty="0"/>
              <a:t>, ИЗО, конкурса чтецов, отбор и оценка математических задач и способов их решений.</a:t>
            </a:r>
          </a:p>
          <a:p>
            <a:r>
              <a:rPr lang="ru-RU" dirty="0"/>
              <a:t>Обучающиеся самостоятельно разбиваются на группы (количество человек по желанию) и получают планы работы  над </a:t>
            </a:r>
            <a:r>
              <a:rPr lang="ru-RU" dirty="0" smtClean="0"/>
              <a:t>проектом. </a:t>
            </a:r>
            <a:endParaRPr lang="ru-RU" dirty="0"/>
          </a:p>
          <a:p>
            <a:r>
              <a:rPr lang="ru-RU" dirty="0"/>
              <a:t>Обучающиеся составляют план-сетку по реализации этапов работы над проектом.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Атака русских  под Бородиным.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84784"/>
            <a:ext cx="7729823" cy="2964979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575175"/>
            <a:ext cx="91440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3 сентября 1812 года русская армия расположилась у села Бородино.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Именно здесь главнокомандующий М.И.Кутузов решил дать армии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Наполеона решительное сражение.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2 Этап.</a:t>
            </a:r>
            <a:r>
              <a:rPr lang="ru-RU" dirty="0"/>
              <a:t> (2 недели) Сбор и обработка исторической и литературной информации. Выбор материала для составления  математических задач.</a:t>
            </a:r>
          </a:p>
          <a:p>
            <a:pPr>
              <a:buNone/>
            </a:pPr>
            <a:endParaRPr lang="ru-RU" dirty="0"/>
          </a:p>
          <a:p>
            <a:r>
              <a:rPr lang="ru-RU" b="1" dirty="0" smtClean="0"/>
              <a:t>3 Этап</a:t>
            </a:r>
            <a:r>
              <a:rPr lang="ru-RU" dirty="0"/>
              <a:t>.  (2 недели)</a:t>
            </a:r>
          </a:p>
          <a:p>
            <a:r>
              <a:rPr lang="ru-RU" dirty="0" smtClean="0"/>
              <a:t> Экскурсии на Бородинское поле и в  музеи. Сбор и обработка фотоматериала  для оформления результатов проекта. Фотовыставка, конкурс рисунков и газет. (Работа комиссии)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1044</Words>
  <Application>Microsoft Office PowerPoint</Application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Проект  по внеурочной деятельности  « Война 1812 года  в числах и цифрах»</vt:lpstr>
      <vt:lpstr>Актуальность проекта</vt:lpstr>
      <vt:lpstr>Цель проекта</vt:lpstr>
      <vt:lpstr>       Задачи проекта</vt:lpstr>
      <vt:lpstr>Планируемые результаты</vt:lpstr>
      <vt:lpstr>      Сроки реализации</vt:lpstr>
      <vt:lpstr>Этапы реализации проекта</vt:lpstr>
      <vt:lpstr>Атака русских  под Бородиным.</vt:lpstr>
      <vt:lpstr>Этапы реализации проекта</vt:lpstr>
      <vt:lpstr>Михаил Илларионович Кутузов </vt:lpstr>
      <vt:lpstr>Этапы реализации проекта</vt:lpstr>
      <vt:lpstr>Пожар Москвы.</vt:lpstr>
      <vt:lpstr>Этапы реализации проекта</vt:lpstr>
      <vt:lpstr>Казаки нападают на отступающих французов</vt:lpstr>
      <vt:lpstr>Примерное задание</vt:lpstr>
      <vt:lpstr>Учрежден Указами Президиума Верховного Совета СССР от 29 июля 1942 г. (I и II степени) и от 8 февраля 1943 г. (III степень). </vt:lpstr>
      <vt:lpstr>               Литература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внеурочной деятельности « Война 1812 года в числах и цифрах»</dc:title>
  <dc:creator>Хмара</dc:creator>
  <cp:lastModifiedBy>RePack by SPecialiST</cp:lastModifiedBy>
  <cp:revision>12</cp:revision>
  <dcterms:created xsi:type="dcterms:W3CDTF">2013-12-13T09:35:48Z</dcterms:created>
  <dcterms:modified xsi:type="dcterms:W3CDTF">2013-12-22T18:25:59Z</dcterms:modified>
</cp:coreProperties>
</file>