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8" r:id="rId4"/>
    <p:sldId id="261" r:id="rId5"/>
    <p:sldId id="279" r:id="rId6"/>
    <p:sldId id="262" r:id="rId7"/>
    <p:sldId id="275" r:id="rId8"/>
    <p:sldId id="263" r:id="rId9"/>
    <p:sldId id="264" r:id="rId10"/>
    <p:sldId id="265" r:id="rId11"/>
    <p:sldId id="266" r:id="rId12"/>
    <p:sldId id="280" r:id="rId13"/>
    <p:sldId id="282" r:id="rId14"/>
    <p:sldId id="283" r:id="rId15"/>
    <p:sldId id="267" r:id="rId16"/>
    <p:sldId id="268" r:id="rId17"/>
    <p:sldId id="269" r:id="rId18"/>
    <p:sldId id="278" r:id="rId19"/>
    <p:sldId id="270" r:id="rId20"/>
    <p:sldId id="284" r:id="rId21"/>
    <p:sldId id="271" r:id="rId22"/>
    <p:sldId id="277" r:id="rId23"/>
    <p:sldId id="272" r:id="rId24"/>
    <p:sldId id="276" r:id="rId25"/>
    <p:sldId id="285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B93"/>
    <a:srgbClr val="BDE5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76" autoAdjust="0"/>
  </p:normalViewPr>
  <p:slideViewPr>
    <p:cSldViewPr>
      <p:cViewPr>
        <p:scale>
          <a:sx n="80" d="100"/>
          <a:sy n="80" d="100"/>
        </p:scale>
        <p:origin x="-36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CA30-43CA-4496-A8F0-B84E0676ED1B}" type="datetimeFigureOut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475F-C6C3-462B-8827-EAB128E2B0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458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475F-C6C3-462B-8827-EAB128E2B0D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475F-C6C3-462B-8827-EAB128E2B0D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9AC-8ED1-4E1F-BDA9-7B4D6DAAA9C6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7C6A-6669-4E59-8C5B-5D46B36D61F7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9A9-97E6-46DC-8959-CA99169DD370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BBC6-9171-4D1C-8E16-6451C1E21A73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64AE-73C7-4014-BF4D-7D6E9B831147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E9D2-89F8-420D-B8AC-0151F905148F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1906-7F2F-430B-BC4F-B43B1F018542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2C3-E542-4C28-B88C-5160C7116CE3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5AC-115A-4C0A-8E5F-16B4E02CBCF8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96FE-CFAF-4953-BA1F-91159F3EE753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DDEC-94EE-48C3-84F4-03E6917A3F1B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78CC-79E5-493A-8746-8104F51B14FD}" type="datetime1">
              <a:rPr lang="ru-RU" smtClean="0"/>
              <a:pPr/>
              <a:t>26.03.2012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4/olesia-35-35.1/0_13c95_5bcd09b0_X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858180" cy="3643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США.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ЭГП  И  ХАРАКТЕРИСТИКА НАСЕЛЕНИЯ СТРАНЫ.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7858180" cy="19288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географии Кудряшова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dirty="0" smtClean="0">
                <a:solidFill>
                  <a:schemeClr val="tx1"/>
                </a:solidFill>
              </a:rPr>
              <a:t>.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МОУ ВСОШ № 2 г. Тверь Тверская область.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НАСЕЛЕНИЕ, ЕГО ЧИСЛЕННОСТЬ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 численности населения США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занимают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мире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– 300 млн. человек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(после Китая и Индии).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Абсолютный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годовой прирост населения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2-2,5 млн. человек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обеспечивая его расширенное воспроизводство. (Но времена, когда США как молодая нация занимали одно из первых мест в мире по естественному приросту населения, давно прошли.)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Однако примерно 40% этого прироста обеспечивается благодаря иммиграции. С начала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века в страну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прибыло 60 млн. человек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 почти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70 стран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мира. И сегодня, несмотря на ограничения,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ежегодный приток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только легальных иммигрантов составляет около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млн. человек.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США находятся на третьем этапе демографического перехода.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D:\mygeography\Презентации\США\peopl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537208"/>
            <a:ext cx="2865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:\mygeography\Презентации\США\peop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798" y="4537208"/>
            <a:ext cx="250031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mygeography\Презентации\США\indeic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537208"/>
            <a:ext cx="2500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НАЦИОНАЛЬНЫЙ СОСТАВ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Современная  американская  нация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-это результат этнического смешения и слияния переселенцев из разных частей света, и в особенности из Европы и Африки.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Ныне в США живут представители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ста этносов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Три главные этнические группы: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Американцы США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(9/10 всего населения), или просто американцы, т.е. потомки переселенцев разных национальностей, для которых английский язык теперь является родным. Из них 80%  это выходцы из Европы; 12% -  афроамериканцы; американцы латиноамериканского и почти 4% азиатско-тихоокеанского происхождения.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Переходные иммигрантские группы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сравнительно недавно переселившихся в США и еще не «натурализовавшихся» в этой стране.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Жители-аборигены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(около 1% населения страны)- индейцы, алеуты и эскимосы.</a:t>
            </a:r>
          </a:p>
          <a:p>
            <a:pPr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Важным последствием современной миграции является то, что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14% населения не говорит на английском языке.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ИНДЕЙЦЫ-КОРЕННЫЕ ЖИТЕЛИ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9a750c2e1b24281cde38c9c967fd8dd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2984"/>
            <a:ext cx="8352928" cy="519749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911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АЛЕУТЫ-КОРЕННЫЕ ЖИТЕЛИ  АЛЕУТСКИХ ОСТРОВОВ И АЛЯСКИ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aleutdancers6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494190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11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ЭСКИМОСЫ-КОРЕННЫЕ ЖИТЕЛИ СЕВЕРА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ph03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845079" cy="400052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299272.jpg"/>
          <p:cNvPicPr>
            <a:picLocks noChangeAspect="1" noChangeArrowheads="1"/>
          </p:cNvPicPr>
          <p:nvPr/>
        </p:nvPicPr>
        <p:blipFill>
          <a:blip r:embed="rId3"/>
          <a:srcRect l="8197" t="6060" r="7786" b="15151"/>
          <a:stretch>
            <a:fillRect/>
          </a:stretch>
        </p:blipFill>
        <p:spPr bwMode="auto">
          <a:xfrm>
            <a:off x="5643570" y="1500174"/>
            <a:ext cx="3071834" cy="385765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РЕЛИГИОЗНЫЙ СОСТАВ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зарегистрировано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260 различных церквей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86 из них насчитывают более 50 тыс. последователей каждая. Религиозная принадлежность американцев тесно связана с их происхождением: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Религиозный состав населения в следствии этнического многообразия неоднороден.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большая часть населения –это христиане.</a:t>
            </a:r>
          </a:p>
          <a:p>
            <a:pPr marL="0" fontAlgn="t">
              <a:spcBef>
                <a:spcPts val="0"/>
              </a:spcBef>
            </a:pPr>
            <a:endParaRPr lang="ru-RU" sz="2000" b="1" dirty="0" smtClean="0">
              <a:solidFill>
                <a:schemeClr val="lt1"/>
              </a:solidFill>
            </a:endParaRPr>
          </a:p>
          <a:p>
            <a:pPr marL="0" fontAlgn="t">
              <a:spcBef>
                <a:spcPts val="0"/>
              </a:spcBef>
            </a:pPr>
            <a:endParaRPr lang="ru-RU" sz="1400" b="1" dirty="0" smtClean="0">
              <a:solidFill>
                <a:schemeClr val="lt1"/>
              </a:solidFill>
            </a:endParaRPr>
          </a:p>
          <a:p>
            <a:pPr marL="0" fontAlgn="t">
              <a:spcBef>
                <a:spcPts val="0"/>
              </a:spcBef>
            </a:pPr>
            <a:endParaRPr lang="ru-RU" sz="1400" dirty="0" smtClean="0">
              <a:solidFill>
                <a:schemeClr val="dk1"/>
              </a:solidFill>
            </a:endParaRPr>
          </a:p>
          <a:p>
            <a:pPr marL="0" fontAlgn="t">
              <a:spcBef>
                <a:spcPts val="0"/>
              </a:spcBef>
            </a:pPr>
            <a:endParaRPr lang="ru-RU" sz="1400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9945396"/>
              </p:ext>
            </p:extLst>
          </p:nvPr>
        </p:nvGraphicFramePr>
        <p:xfrm>
          <a:off x="857224" y="2780928"/>
          <a:ext cx="7286673" cy="191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1"/>
                <a:gridCol w="2428891"/>
                <a:gridCol w="242889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католики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протестанты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православные</a:t>
                      </a:r>
                      <a:endParaRPr lang="ru-RU" dirty="0"/>
                    </a:p>
                  </a:txBody>
                  <a:tcPr anchor="ctr"/>
                </a:tc>
              </a:tr>
              <a:tr h="1338361">
                <a:tc>
                  <a:txBody>
                    <a:bodyPr/>
                    <a:lstStyle/>
                    <a:p>
                      <a:r>
                        <a:rPr lang="ru-RU" dirty="0" smtClean="0"/>
                        <a:t> выходцы из</a:t>
                      </a:r>
                      <a:r>
                        <a:rPr lang="ru-RU" baseline="0" dirty="0" smtClean="0"/>
                        <a:t> Италии, Испании, Польши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выходцы из</a:t>
                      </a:r>
                      <a:r>
                        <a:rPr lang="ru-RU" baseline="0" dirty="0" smtClean="0"/>
                        <a:t> Великобритании, скандинавских стран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выходцы из</a:t>
                      </a:r>
                      <a:r>
                        <a:rPr lang="ru-RU" baseline="0" dirty="0" smtClean="0"/>
                        <a:t> России, Греции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1134" cy="64807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ПЛОТНОСТЬ И РАЗМЕЩЕНИЕ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583225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плотность населения-28 человек на 1 кв. км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место среди 20 наиболее населенных стран)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размещения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 характерны очень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большие различия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70% жителей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США проживают на территории, занимающей всего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12% общей площади 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велики различия между приморскими (приозерными) и горными штатами: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350-400 чел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1 кв.км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2-5 чел. на1 кв.км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последнее время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возросли внутренние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миграции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населения, в первую очередь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пенсионеров, из штатов Севера(«снежный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пояс») в штаты Юга («солнечный пояс»).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Быстрее всего растет население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Техаса, Флориды и особенно Калифорнии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8" descr="сша доля населения регионов"/>
          <p:cNvPicPr>
            <a:picLocks noChangeAspect="1" noChangeArrowheads="1"/>
          </p:cNvPicPr>
          <p:nvPr/>
        </p:nvPicPr>
        <p:blipFill>
          <a:blip r:embed="rId2"/>
          <a:srcRect r="81" b="8"/>
          <a:stretch>
            <a:fillRect/>
          </a:stretch>
        </p:blipFill>
        <p:spPr bwMode="auto">
          <a:xfrm>
            <a:off x="5508104" y="3212976"/>
            <a:ext cx="3384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США-СТРАНА ГОРОДОВ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76% населения-горожане.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насчитывают почти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тыс. городов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размещение населения определяется прежде всего географией городов.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Североамериканский тип города: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Относительно молодые.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Характерна четкая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прямоугольная планировка.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центральный деловой район -«даунтаун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где концентрируются органы управления, банки, средства массовой информации и обслуживания.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больших городах в центре их облик определяют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здания-небоскребы.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остальных городских частях преобладает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малоэтажная (3-5 этажей) застройка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дальше от центра - индивидуальная застройка (это способствовало гигантскому расползанию городов и формированию городских агломераций).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ДЕЛОВОЙ ЦЕНТР БОСТОНА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boston-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47860" cy="45720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86808" cy="102521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США-ТИПИЧНАЯ СТРАНА ГОРОДСКИХ АГЛОМЕРАЦИЙ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86808" cy="528641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1950 г. В США насчитывалось 170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городских агломераций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сейчас около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Городов- «миллионеров»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всего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10, а агломераций – «миллионеров»-50.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них проживает более половины городского населения США.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50-х годах американские географы отметили формирование в США  мегалополисов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0001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ГОСУДАРСТВЕННЫЙ ФЛАГ США.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16156" cy="53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МЕГАЛОПОЛИСЫ США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        Сейчас</a:t>
            </a:r>
            <a:r>
              <a:rPr lang="ru-RU" sz="2000" dirty="0" smtClean="0"/>
              <a:t> </a:t>
            </a:r>
            <a:r>
              <a:rPr lang="ru-RU" sz="2000" dirty="0"/>
              <a:t>в стране </a:t>
            </a:r>
            <a:r>
              <a:rPr lang="ru-RU" sz="2000" b="1" dirty="0"/>
              <a:t>три мегалополиса</a:t>
            </a:r>
            <a:r>
              <a:rPr lang="ru-RU" sz="2000" dirty="0"/>
              <a:t>:</a:t>
            </a:r>
          </a:p>
          <a:p>
            <a:r>
              <a:rPr lang="ru-RU" sz="2000" b="1" dirty="0"/>
              <a:t>Северо-Восточный</a:t>
            </a:r>
            <a:r>
              <a:rPr lang="ru-RU" sz="2000" dirty="0"/>
              <a:t>, сокращенно «</a:t>
            </a:r>
            <a:r>
              <a:rPr lang="ru-RU" sz="2000" b="1" dirty="0"/>
              <a:t>Босваш»</a:t>
            </a:r>
            <a:r>
              <a:rPr lang="ru-RU" sz="2000" dirty="0"/>
              <a:t> (протянулся от Бостона до Вашингтона)</a:t>
            </a:r>
          </a:p>
          <a:p>
            <a:r>
              <a:rPr lang="ru-RU" sz="2000" b="1" dirty="0"/>
              <a:t>Приозерный, «Чипитс» </a:t>
            </a:r>
            <a:r>
              <a:rPr lang="ru-RU" sz="2000" dirty="0"/>
              <a:t>(от Чикаго до Питсбурга)</a:t>
            </a:r>
          </a:p>
          <a:p>
            <a:r>
              <a:rPr lang="ru-RU" sz="2000" b="1" dirty="0"/>
              <a:t>Калифорнийский, «Сансан» </a:t>
            </a:r>
            <a:r>
              <a:rPr lang="ru-RU" sz="2000" dirty="0"/>
              <a:t>(от Сан-Франциско до Сан-Диего)</a:t>
            </a:r>
          </a:p>
          <a:p>
            <a:r>
              <a:rPr lang="ru-RU" sz="2000" dirty="0"/>
              <a:t>Иногда в США выделяют еще два мегалополиса, находящиеся на более ранней стадии формирования: это мегалополис побережья Мексиканского залива (от Хьюстона до Нового Орлеана) и Флоридский (на территории штата Флорида)</a:t>
            </a:r>
          </a:p>
          <a:p>
            <a:endParaRPr lang="ru-RU" dirty="0"/>
          </a:p>
        </p:txBody>
      </p:sp>
      <p:pic>
        <p:nvPicPr>
          <p:cNvPr id="4" name="Picture 40" descr="мегалополисы сша"/>
          <p:cNvPicPr>
            <a:picLocks noChangeAspect="1" noChangeArrowheads="1"/>
          </p:cNvPicPr>
          <p:nvPr/>
        </p:nvPicPr>
        <p:blipFill>
          <a:blip r:embed="rId2"/>
          <a:srcRect r="-69" b="42606"/>
          <a:stretch>
            <a:fillRect/>
          </a:stretch>
        </p:blipFill>
        <p:spPr bwMode="auto">
          <a:xfrm>
            <a:off x="500034" y="4071942"/>
            <a:ext cx="5616575" cy="257176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5" descr="мегалополисы сша"/>
          <p:cNvPicPr>
            <a:picLocks noChangeAspect="1" noChangeArrowheads="1"/>
          </p:cNvPicPr>
          <p:nvPr/>
        </p:nvPicPr>
        <p:blipFill>
          <a:blip r:embed="rId2"/>
          <a:srcRect t="59547" r="-69" b="78"/>
          <a:stretch>
            <a:fillRect/>
          </a:stretch>
        </p:blipFill>
        <p:spPr bwMode="auto">
          <a:xfrm>
            <a:off x="6372200" y="4596619"/>
            <a:ext cx="238759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971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СУБУРБАНИЗАЦИЯ В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Гигантское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разрастание пригородных 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крупные города США как бы расползаются вширь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в такой «одноэтажной Америке» живет 2/3 всех американских семей,  тогда как в центральных частях городов население убывало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Вызвана: растущей ценой на землю, ухудшением экологической ситуации в ядрах агломераций , широкое развитие индивидуального автотранспорта, стремлением каждого американца жить в собственном доме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Ведет к широкому распространению «маятниковых» поездок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МАЛОЭТАЖНАЯ АМЕРИКА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15479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3"/>
            <a:ext cx="4357686" cy="348614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bf9bc416376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582" y="1424745"/>
            <a:ext cx="4604188" cy="300039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СЕЛЬСКОЕ РАССЕЛЕНИЕ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Сельское население США живет преимущественно на отдельно расположенных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фермах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(рассеянная форма расселения)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Компактные сельские поселения более многочисленны на юго-востоке страны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быта сельских жителей не очень сильно отличаются от городских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городской образ жизни господствует во всей стране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ФЕРМА В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ph093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214842" cy="342902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428868"/>
            <a:ext cx="5038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92211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ИТОГОВАЯ РАБОТА НА КОНТУРНОЙ КАРТЕ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28800"/>
            <a:ext cx="8358246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границы США, подписать соседние государства.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Подписать океаны и моря, омывающие территорию США.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 контурной карте: обозначить крупнейшие мегалополисы США, подписать города-миллионеры.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572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Стр.295-300 учебника, задание 2 на стр.323.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Проанализируйте половозрастную пирамиду на стр.298 учебника. Дайте характеристику полового и возрастного состава населения США.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Подготовить сообщения в виде презентаций по одному из штатов США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 группах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 контурной карте.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772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Максаковский В.П. Экономическая и социальная география мира. – М.: Просвещение,2006.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ЖижинаЕ.А., НикитинаН.А. Поурочные разработки по географии.- М.: «ВАКО», 2006.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Гладкий Ю,Н., Лавров С.Б. Экономическая и социальная география мира.-М.: Просвещение, 2006.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Современные Соединенные Штаты Америки. Энциклопедический справочник.-М.,1998.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Яковлева Н.В. География 10-11классы. Уроки с использованием информационных технологий.-Волгоград,2009.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http://900igr.net/kartinki/geografija/SSHA/037-Detrojt.html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http://900igr.net/kartinki/geografija/SSHA-urok-geografija/002-Znakomtes-SSHA.html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http://prousa.ru/states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Индейцы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http://ru.wikipedia.org/wiki/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Эскимосы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http://dic.academic.ru/pictures/enc_colier/ph09319.jpg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http://svit.ukrinform.ua/USA/img/fer.jpg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47290" cy="714380"/>
          </a:xfrm>
          <a:gradFill flip="none" rotWithShape="1">
            <a:gsLst>
              <a:gs pos="0">
                <a:srgbClr val="DFDB93">
                  <a:tint val="66000"/>
                  <a:satMod val="160000"/>
                </a:srgbClr>
              </a:gs>
              <a:gs pos="50000">
                <a:srgbClr val="DFDB93">
                  <a:tint val="44500"/>
                  <a:satMod val="160000"/>
                </a:srgbClr>
              </a:gs>
              <a:gs pos="100000">
                <a:srgbClr val="DFDB9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82913" cy="5026029"/>
          </a:xfrm>
          <a:gradFill flip="none" rotWithShape="1">
            <a:gsLst>
              <a:gs pos="0">
                <a:srgbClr val="DFDB93">
                  <a:tint val="66000"/>
                  <a:satMod val="160000"/>
                </a:srgbClr>
              </a:gs>
              <a:gs pos="50000">
                <a:srgbClr val="DFDB93">
                  <a:tint val="44500"/>
                  <a:satMod val="160000"/>
                </a:srgbClr>
              </a:gs>
              <a:gs pos="100000">
                <a:srgbClr val="DFDB9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ru-RU" sz="2000" dirty="0" smtClean="0"/>
              <a:t>Территория современных США была открыта английским мореплавателем Джоном Каботом в </a:t>
            </a:r>
            <a:r>
              <a:rPr lang="ru-RU" sz="2000" b="1" dirty="0" smtClean="0"/>
              <a:t>1497г. </a:t>
            </a:r>
          </a:p>
          <a:p>
            <a:r>
              <a:rPr lang="ru-RU" sz="2000" dirty="0" smtClean="0"/>
              <a:t>Первые европейские поселения на территории нынешнего государства основали испанцы во Флориде (Сент-Огюстин в 1565г.) и англичане в Виргинии (Джеймстаун в 1607г.)</a:t>
            </a:r>
          </a:p>
          <a:p>
            <a:r>
              <a:rPr lang="ru-RU" sz="2000" dirty="0" smtClean="0"/>
              <a:t>К 70-м годам здесь было основано </a:t>
            </a:r>
            <a:r>
              <a:rPr lang="ru-RU" sz="2000" b="1" dirty="0" smtClean="0"/>
              <a:t>13 английских колоний.</a:t>
            </a:r>
          </a:p>
          <a:p>
            <a:r>
              <a:rPr lang="ru-RU" sz="2000" b="1" dirty="0" smtClean="0"/>
              <a:t>4 июля 17776г</a:t>
            </a:r>
            <a:r>
              <a:rPr lang="ru-RU" sz="2000" dirty="0" smtClean="0"/>
              <a:t>. восставшие против власти метрополии колонии провозгласили свою независимость и стали называться Соединенными Штатами Америки.</a:t>
            </a:r>
            <a:endParaRPr lang="ru-RU" sz="2000" dirty="0"/>
          </a:p>
        </p:txBody>
      </p:sp>
      <p:pic>
        <p:nvPicPr>
          <p:cNvPr id="4" name="Picture 9" descr="D:\mygeography\Презентации\США\st-svobody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Картинка 49 из 125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429132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mygeography\Презентации\США\ger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429132"/>
            <a:ext cx="23678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АМЕРИКАНСКАЯ КОНСТИТУЦИЯ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260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Американская Конституция была разработана и принята Конституционным конвентом в Филадельфии (май-сентябрь 1787г.).  Однако в текст Конституции не были включены положения, гарантирующие политические, личные и процессуальные права граждан.</a:t>
            </a:r>
          </a:p>
          <a:p>
            <a:r>
              <a:rPr lang="ru-RU" sz="2000" dirty="0" smtClean="0"/>
              <a:t>В 1789 г. принят проект </a:t>
            </a:r>
            <a:r>
              <a:rPr lang="ru-RU" sz="2000" b="1" dirty="0" smtClean="0"/>
              <a:t>Билля о правах </a:t>
            </a:r>
            <a:r>
              <a:rPr lang="ru-RU" sz="2000" dirty="0" smtClean="0"/>
              <a:t>- первые 10 поправок к конституции, провозглашавших ряд политических, личных и процессуальных прав граждан (под давлением общественного мнения и демократически настроенных законодателей).</a:t>
            </a:r>
          </a:p>
          <a:p>
            <a:r>
              <a:rPr lang="ru-RU" sz="2000" b="1" dirty="0" smtClean="0"/>
              <a:t>4 марта 1789 г</a:t>
            </a:r>
            <a:r>
              <a:rPr lang="ru-RU" sz="2000" dirty="0" smtClean="0"/>
              <a:t>.  </a:t>
            </a:r>
            <a:r>
              <a:rPr lang="ru-RU" sz="2000" b="1" dirty="0" smtClean="0"/>
              <a:t>Конституция США </a:t>
            </a:r>
            <a:r>
              <a:rPr lang="ru-RU" sz="2000" dirty="0" smtClean="0"/>
              <a:t>вступила в силу.</a:t>
            </a:r>
          </a:p>
          <a:p>
            <a:endParaRPr lang="ru-RU" sz="1400" dirty="0"/>
          </a:p>
        </p:txBody>
      </p:sp>
      <p:pic>
        <p:nvPicPr>
          <p:cNvPr id="2050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0"/>
            <a:ext cx="2000264" cy="240031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1285360286_2810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714884"/>
            <a:ext cx="2661194" cy="171451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ПОДПИСАНИЕ КОНСТИТУЦИИ США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WeThePeopl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358246" cy="543427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9443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ПОЛИТИЧЕСКОЕ УСТРОЙСТВО СТРАНЫ.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80728"/>
            <a:ext cx="8229600" cy="56166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государственному строю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США - федеративная республика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состоящая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 штатов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Кроме того, отдельно выделяется Федеральный округ Колумбия, на территории которого расположена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столица страны - Вашингтон.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государства-президент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избираемый на четыре года.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конгресс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(палата представителей и сенат).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штат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свою Конституцию, свои законодательные и исполнительные органы власти, выборного губернатора, а также символику.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D:\mygeography\Презентации\США\vashingto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30321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80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6540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СТОЛИЦА США-ВАШИНГТОН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h09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88640"/>
            <a:ext cx="8677597" cy="64294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ТЕРРИТОРИЯ И ГРАНИЦЫ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071546"/>
            <a:ext cx="8677596" cy="521554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размерам территории США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место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стран мира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9.4 млн. кв. км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состав США входят три части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основная территория (или собственно США- 48 штатов), она имеет форму массивного четырехугольника, протягивается с востока на запад почти на 4,7 тыс. км, а с севера на юг на 3 тыс. км.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Аляска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Гавайские острова в Тихом океане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Сухопутные границы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Канадой и Мексикой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mygeography\Презентации\США\m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1008"/>
            <a:ext cx="44291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728"/>
            <a:ext cx="8654890" cy="50006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ВЫГОДНОСТЬ ЭГП США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32"/>
            <a:ext cx="4177604" cy="5408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 с востока омывается водами Атлантического, с запада-водами Тихого, на севере-водами Северного Ледовитого океанов. Это издавна облегчало торговые связи с заокеанскими странами и гарантировало безопасность.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Сухопутные границы с Канадой и Мексикой проходят по условным линиям, рекам и озерам, способствуя развитию торгово-экономических связей.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Мексика и страны Латинской Америки экономически менее развиты, за счет этого монополии США с большой прибылью для себя эксплуатируют их природные и трудовые ресурсы.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357298"/>
            <a:ext cx="3857652" cy="4619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NorthAmerica.jpg"/>
          <p:cNvPicPr>
            <a:picLocks noChangeAspect="1" noChangeArrowheads="1"/>
          </p:cNvPicPr>
          <p:nvPr/>
        </p:nvPicPr>
        <p:blipFill>
          <a:blip r:embed="rId3"/>
          <a:srcRect l="5660" t="4286" r="5660" b="2622"/>
          <a:stretch>
            <a:fillRect/>
          </a:stretch>
        </p:blipFill>
        <p:spPr bwMode="auto">
          <a:xfrm>
            <a:off x="4548692" y="836712"/>
            <a:ext cx="4357718" cy="542928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658</TotalTime>
  <Words>1419</Words>
  <Application>Microsoft Office PowerPoint</Application>
  <PresentationFormat>Экран (4:3)</PresentationFormat>
  <Paragraphs>189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США.  ЭГП  И  ХАРАКТЕРИСТИКА НАСЕЛЕНИЯ СТРАНЫ.  </vt:lpstr>
      <vt:lpstr>ГОСУДАРСТВЕННЫЙ ФЛАГ США.</vt:lpstr>
      <vt:lpstr>ВВЕДЕНИЕ</vt:lpstr>
      <vt:lpstr>АМЕРИКАНСКАЯ КОНСТИТУЦИЯ</vt:lpstr>
      <vt:lpstr> ПОДПИСАНИЕ КОНСТИТУЦИИ США</vt:lpstr>
      <vt:lpstr>ПОЛИТИЧЕСКОЕ УСТРОЙСТВО СТРАНЫ.</vt:lpstr>
      <vt:lpstr>СТОЛИЦА США-ВАШИНГТОН</vt:lpstr>
      <vt:lpstr>ТЕРРИТОРИЯ И ГРАНИЦЫ</vt:lpstr>
      <vt:lpstr>ВЫГОДНОСТЬ ЭГП США</vt:lpstr>
      <vt:lpstr>НАСЕЛЕНИЕ, ЕГО ЧИСЛЕННОСТЬ</vt:lpstr>
      <vt:lpstr>НАЦИОНАЛЬНЫЙ СОСТАВ НАСЕЛЕНИЯ</vt:lpstr>
      <vt:lpstr>ИНДЕЙЦЫ-КОРЕННЫЕ ЖИТЕЛИ США</vt:lpstr>
      <vt:lpstr>АЛЕУТЫ-КОРЕННЫЕ ЖИТЕЛИ  АЛЕУТСКИХ ОСТРОВОВ И АЛЯСКИ США</vt:lpstr>
      <vt:lpstr>ЭСКИМОСЫ-КОРЕННЫЕ ЖИТЕЛИ СЕВЕРА США</vt:lpstr>
      <vt:lpstr>РЕЛИГИОЗНЫЙ СОСТАВ НАСЕЛЕНИЯ</vt:lpstr>
      <vt:lpstr>ПЛОТНОСТЬ И РАЗМЕЩЕНИЕ НАСЕЛЕНИЯ</vt:lpstr>
      <vt:lpstr>США-СТРАНА ГОРОДОВ</vt:lpstr>
      <vt:lpstr>ДЕЛОВОЙ ЦЕНТР БОСТОНА</vt:lpstr>
      <vt:lpstr>США-ТИПИЧНАЯ СТРАНА ГОРОДСКИХ АГЛОМЕРАЦИЙ</vt:lpstr>
      <vt:lpstr>МЕГАЛОПОЛИСЫ США</vt:lpstr>
      <vt:lpstr>СУБУРБАНИЗАЦИЯ В США</vt:lpstr>
      <vt:lpstr>МАЛОЭТАЖНАЯ АМЕРИКА</vt:lpstr>
      <vt:lpstr>СЕЛЬСКОЕ РАССЕЛЕНИЕ</vt:lpstr>
      <vt:lpstr>ФЕРМА В США</vt:lpstr>
      <vt:lpstr>ИТОГОВАЯ РАБОТА НА КОНТУРНОЙ КАРТЕ</vt:lpstr>
      <vt:lpstr>ДОМАШНЕЕ ЗАДАНИЕ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ВЫПОЛНИЛА КУДРЯШОВА Н.В. УЧИТЕЛЬ МОУ ВСОШ № 2 г. ТВЕРЬ</dc:title>
  <dc:creator>Admin</dc:creator>
  <cp:lastModifiedBy>Admin</cp:lastModifiedBy>
  <cp:revision>145</cp:revision>
  <dcterms:created xsi:type="dcterms:W3CDTF">2012-03-20T08:54:50Z</dcterms:created>
  <dcterms:modified xsi:type="dcterms:W3CDTF">2012-03-26T15:28:02Z</dcterms:modified>
</cp:coreProperties>
</file>