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74" r:id="rId4"/>
    <p:sldId id="257" r:id="rId5"/>
    <p:sldId id="258" r:id="rId6"/>
    <p:sldId id="259" r:id="rId7"/>
    <p:sldId id="266" r:id="rId8"/>
    <p:sldId id="260" r:id="rId9"/>
    <p:sldId id="267" r:id="rId10"/>
    <p:sldId id="261" r:id="rId11"/>
    <p:sldId id="262" r:id="rId12"/>
    <p:sldId id="265" r:id="rId13"/>
    <p:sldId id="263" r:id="rId14"/>
    <p:sldId id="264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6" r:id="rId23"/>
    <p:sldId id="281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7985-BB7F-4784-AE53-D2CFB5B96109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7F4E-33DF-4BF3-BFC5-01F5F5B22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7985-BB7F-4784-AE53-D2CFB5B96109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7F4E-33DF-4BF3-BFC5-01F5F5B22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7985-BB7F-4784-AE53-D2CFB5B96109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7F4E-33DF-4BF3-BFC5-01F5F5B22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81000" y="0"/>
            <a:ext cx="8458200" cy="6553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0" y="6610350"/>
            <a:ext cx="1166813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166813" y="6610350"/>
            <a:ext cx="7345362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48700" y="6610350"/>
            <a:ext cx="495300" cy="247650"/>
          </a:xfrm>
        </p:spPr>
        <p:txBody>
          <a:bodyPr/>
          <a:lstStyle>
            <a:lvl1pPr>
              <a:defRPr/>
            </a:lvl1pPr>
          </a:lstStyle>
          <a:p>
            <a:fld id="{91AE6B00-27F5-47C9-A72E-9963538693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7985-BB7F-4784-AE53-D2CFB5B96109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7F4E-33DF-4BF3-BFC5-01F5F5B22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7985-BB7F-4784-AE53-D2CFB5B96109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7F4E-33DF-4BF3-BFC5-01F5F5B22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7985-BB7F-4784-AE53-D2CFB5B96109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7F4E-33DF-4BF3-BFC5-01F5F5B22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7985-BB7F-4784-AE53-D2CFB5B96109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7F4E-33DF-4BF3-BFC5-01F5F5B22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7985-BB7F-4784-AE53-D2CFB5B96109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7F4E-33DF-4BF3-BFC5-01F5F5B22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7985-BB7F-4784-AE53-D2CFB5B96109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7F4E-33DF-4BF3-BFC5-01F5F5B22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7985-BB7F-4784-AE53-D2CFB5B96109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7F4E-33DF-4BF3-BFC5-01F5F5B22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7985-BB7F-4784-AE53-D2CFB5B96109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7F4E-33DF-4BF3-BFC5-01F5F5B22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87985-BB7F-4784-AE53-D2CFB5B96109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97F4E-33DF-4BF3-BFC5-01F5F5B22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rmAutofit fontScale="92500" lnSpcReduction="20000"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Написание сочинения-рассуждения в 11 классе</a:t>
            </a:r>
          </a:p>
          <a:p>
            <a:r>
              <a:rPr lang="ru-RU" sz="5400" dirty="0" smtClean="0">
                <a:solidFill>
                  <a:srgbClr val="FF0000"/>
                </a:solidFill>
              </a:rPr>
              <a:t>( ЕГЭ, часть С)</a:t>
            </a:r>
          </a:p>
          <a:p>
            <a:r>
              <a:rPr lang="ru-RU" sz="5400" dirty="0" smtClean="0">
                <a:solidFill>
                  <a:srgbClr val="FF0000"/>
                </a:solidFill>
              </a:rPr>
              <a:t>     </a:t>
            </a:r>
            <a:r>
              <a:rPr lang="ru-RU" sz="4000" dirty="0" smtClean="0">
                <a:solidFill>
                  <a:srgbClr val="0070C0"/>
                </a:solidFill>
              </a:rPr>
              <a:t>Презентацию подготовила учитель русского языка и литературы МОУ СОШ № 34 г.Твери Калинина Лариса Вячеславовна</a:t>
            </a:r>
          </a:p>
          <a:p>
            <a:r>
              <a:rPr lang="ru-RU" sz="4000" smtClean="0">
                <a:solidFill>
                  <a:srgbClr val="0070C0"/>
                </a:solidFill>
              </a:rPr>
              <a:t>                             2013 г.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4" name="Picture 7" descr="s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85728"/>
            <a:ext cx="7620000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 fontScale="90000"/>
          </a:bodyPr>
          <a:lstStyle/>
          <a:p>
            <a:r>
              <a:rPr lang="ru-RU" sz="4000" dirty="0" err="1" smtClean="0">
                <a:solidFill>
                  <a:srgbClr val="FF0000"/>
                </a:solidFill>
              </a:rPr>
              <a:t>Концепционный</a:t>
            </a:r>
            <a:r>
              <a:rPr lang="ru-RU" sz="4000" dirty="0" smtClean="0">
                <a:solidFill>
                  <a:srgbClr val="FF0000"/>
                </a:solidFill>
              </a:rPr>
              <a:t> комментарий ( фразы-клише)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Эта проблема актуальна сегодня ,как никогда, и известный писатель не обошёл её вниманием…</a:t>
            </a:r>
          </a:p>
          <a:p>
            <a:r>
              <a:rPr lang="ru-RU" dirty="0" smtClean="0"/>
              <a:t>Действительно, проблема…очень серьёзна и затрагивает каждого из нас. Этот вопрос довольно часто поднимается в средствах массовой информации.</a:t>
            </a:r>
          </a:p>
          <a:p>
            <a:r>
              <a:rPr lang="ru-RU" dirty="0" smtClean="0"/>
              <a:t>Актуальность этого вопроса не подлежит сомнению. Вот почему обозначенная выше проблема так часто обсуждается в средствах массовой информации.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Позиция автора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/>
          </a:bodyPr>
          <a:lstStyle/>
          <a:p>
            <a:r>
              <a:rPr lang="ru-RU" u="sng" dirty="0" smtClean="0"/>
              <a:t>Позиция автора</a:t>
            </a:r>
            <a:r>
              <a:rPr lang="ru-RU" dirty="0" smtClean="0"/>
              <a:t>-это отношение автора текста к проблеме, о которой он размышляет.</a:t>
            </a:r>
          </a:p>
          <a:p>
            <a:r>
              <a:rPr lang="ru-RU" dirty="0" smtClean="0"/>
              <a:t>Чтобы выявить позицию автора, надо </a:t>
            </a:r>
            <a:r>
              <a:rPr lang="ru-RU" u="sng" dirty="0" smtClean="0"/>
              <a:t>ответить на вопросы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1.Что хотел сказать автор своим читателям, создавая данный текст?</a:t>
            </a:r>
          </a:p>
          <a:p>
            <a:r>
              <a:rPr lang="ru-RU" dirty="0" smtClean="0"/>
              <a:t>2.Как сам автор оценивает описываемую в тексте ситуацию и поступки героев?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Позиция автора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6412"/>
          </a:xfrm>
        </p:spPr>
        <p:txBody>
          <a:bodyPr/>
          <a:lstStyle/>
          <a:p>
            <a:r>
              <a:rPr lang="ru-RU" dirty="0" smtClean="0"/>
              <a:t>Позицию автора следует формулировать кратко ( 1-2 фразы!)</a:t>
            </a:r>
          </a:p>
          <a:p>
            <a:r>
              <a:rPr lang="ru-RU" dirty="0" smtClean="0"/>
              <a:t>Можно привести цитату из текста, но не пересказывать или переписывать его.</a:t>
            </a:r>
          </a:p>
          <a:p>
            <a:r>
              <a:rPr lang="ru-RU" dirty="0" smtClean="0"/>
              <a:t>Нельзя ставить знак равенства между автором и героем-рассказчиком!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Позиция автора (прямое выражение).Фразы-клише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43536"/>
          </a:xfrm>
        </p:spPr>
        <p:txBody>
          <a:bodyPr/>
          <a:lstStyle/>
          <a:p>
            <a:r>
              <a:rPr lang="ru-RU" dirty="0" smtClean="0"/>
              <a:t>Позиция автора текста выражена ясно и раскрывается в следующем предложении:</a:t>
            </a:r>
          </a:p>
          <a:p>
            <a:r>
              <a:rPr lang="ru-RU" dirty="0" smtClean="0"/>
              <a:t>«цитата из текста». НН уверен, что…(далее идёт разъяснение цитаты).</a:t>
            </a:r>
          </a:p>
          <a:p>
            <a:r>
              <a:rPr lang="ru-RU" dirty="0" smtClean="0"/>
              <a:t>Точка зрения автора на рассматриваемую им проблему … обозначена прямо : «цитата». По мнению НН,…(далее идёт разъяснение цитаты).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Позиция автора (косвенное выражение).Фразы-клише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/>
          <a:lstStyle/>
          <a:p>
            <a:r>
              <a:rPr lang="ru-RU" dirty="0" smtClean="0"/>
              <a:t>Позиция автора текста довольно ясна. Публициста НН волнует(беспокоит, тревожит, радует, возмущает) то, что…</a:t>
            </a:r>
          </a:p>
          <a:p>
            <a:r>
              <a:rPr lang="ru-RU" dirty="0" smtClean="0"/>
              <a:t>Автор встревожен (озабочен, обеспокоен) тем, что…</a:t>
            </a:r>
          </a:p>
          <a:p>
            <a:endParaRPr lang="ru-RU" dirty="0"/>
          </a:p>
        </p:txBody>
      </p:sp>
      <p:pic>
        <p:nvPicPr>
          <p:cNvPr id="4" name="Picture 4" descr="252319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571876"/>
            <a:ext cx="1876425" cy="295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Формулирование собственного мнения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/>
          <a:lstStyle/>
          <a:p>
            <a:r>
              <a:rPr lang="ru-RU" dirty="0" smtClean="0"/>
              <a:t>Выражая согласие или несогласие с позицией автора исходного текста по данной проблеме, помните о том, что оно должно быть представлено </a:t>
            </a:r>
            <a:r>
              <a:rPr lang="ru-RU" dirty="0" smtClean="0">
                <a:solidFill>
                  <a:srgbClr val="FF0000"/>
                </a:solidFill>
              </a:rPr>
              <a:t>корректно</a:t>
            </a:r>
            <a:r>
              <a:rPr lang="ru-RU" dirty="0" smtClean="0"/>
              <a:t> и </a:t>
            </a:r>
            <a:r>
              <a:rPr lang="ru-RU" dirty="0" smtClean="0">
                <a:solidFill>
                  <a:srgbClr val="FF0000"/>
                </a:solidFill>
              </a:rPr>
              <a:t>развёрнуто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Важно не просто констатировать своё согласие или несогласие, но и подробно объяснить , в чём оно состоит.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14446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Формулирование собственного мнения (речевые клише)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r>
              <a:rPr lang="ru-RU" dirty="0" smtClean="0"/>
              <a:t>Нельзя не согласиться с автором текста в том, что…( далее формулировка важного тезиса)</a:t>
            </a:r>
          </a:p>
          <a:p>
            <a:r>
              <a:rPr lang="ru-RU" dirty="0" smtClean="0"/>
              <a:t>Я полностью согласен с автором данного текста и тоже считаю, что…</a:t>
            </a:r>
          </a:p>
          <a:p>
            <a:r>
              <a:rPr lang="ru-RU" dirty="0" smtClean="0"/>
              <a:t>Я разделяю точку зрения автора текста и также убеждён, что…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Доказательство собственной точки зрения (аргументы)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 smtClean="0"/>
              <a:t>Аргумент</a:t>
            </a:r>
            <a:r>
              <a:rPr lang="ru-RU" dirty="0" smtClean="0"/>
              <a:t>- это суждение, довод, приводимый </a:t>
            </a:r>
            <a:r>
              <a:rPr lang="ru-RU" dirty="0" err="1" smtClean="0"/>
              <a:t>пищущим</a:t>
            </a:r>
            <a:r>
              <a:rPr lang="ru-RU" dirty="0" smtClean="0"/>
              <a:t> в доказательство своей точки зрения.</a:t>
            </a:r>
          </a:p>
          <a:p>
            <a:r>
              <a:rPr lang="ru-RU" dirty="0" smtClean="0"/>
              <a:t>Аргументы должны быть достаточно </a:t>
            </a:r>
            <a:r>
              <a:rPr lang="ru-RU" dirty="0" smtClean="0">
                <a:solidFill>
                  <a:srgbClr val="FF0000"/>
                </a:solidFill>
              </a:rPr>
              <a:t>развёрнутыми</a:t>
            </a:r>
            <a:r>
              <a:rPr lang="ru-RU" dirty="0" smtClean="0"/>
              <a:t> и </a:t>
            </a:r>
            <a:r>
              <a:rPr lang="ru-RU" dirty="0" smtClean="0">
                <a:solidFill>
                  <a:srgbClr val="FF0000"/>
                </a:solidFill>
              </a:rPr>
              <a:t>убедительными.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Указание лишь на название художественного произведения без его автора не даёт основания считать ваш аргумент литературным!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Доказательство собственной точки зрения (аргументы)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Можно использовать следующие </a:t>
            </a:r>
            <a:r>
              <a:rPr lang="ru-RU" dirty="0" smtClean="0">
                <a:solidFill>
                  <a:srgbClr val="FF0000"/>
                </a:solidFill>
              </a:rPr>
              <a:t>типы  аргументов:</a:t>
            </a:r>
          </a:p>
          <a:p>
            <a:r>
              <a:rPr lang="ru-RU" dirty="0" smtClean="0"/>
              <a:t>-примеры из  художественной литературы</a:t>
            </a:r>
          </a:p>
          <a:p>
            <a:r>
              <a:rPr lang="ru-RU" dirty="0" smtClean="0"/>
              <a:t>-примеры из собственного жизненного опыта и жизни окружающих людей</a:t>
            </a:r>
          </a:p>
          <a:p>
            <a:r>
              <a:rPr lang="ru-RU" dirty="0" smtClean="0"/>
              <a:t>-события из жизни страны</a:t>
            </a:r>
          </a:p>
          <a:p>
            <a:r>
              <a:rPr lang="ru-RU" dirty="0" smtClean="0"/>
              <a:t>-поучительные события из жизни выдающихся личностей</a:t>
            </a:r>
          </a:p>
          <a:p>
            <a:r>
              <a:rPr lang="ru-RU" dirty="0" smtClean="0"/>
              <a:t>-цитату из авторитетного источника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Доказательство собственной точки зрения (аргументы)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 1 литературный аргумент + 1 пример из жизни = 3 балла</a:t>
            </a:r>
          </a:p>
          <a:p>
            <a:r>
              <a:rPr lang="ru-RU" dirty="0" smtClean="0"/>
              <a:t>За 1 литературный аргумент = 2 балла</a:t>
            </a:r>
          </a:p>
          <a:p>
            <a:r>
              <a:rPr lang="ru-RU" dirty="0" smtClean="0"/>
              <a:t>За 1 пример из жизненного опыта = 1 балл</a:t>
            </a:r>
          </a:p>
          <a:p>
            <a:r>
              <a:rPr lang="ru-RU" dirty="0" smtClean="0"/>
              <a:t>В аргументах не должно быть грубых выражений, оскорблений в чей-либо адрес.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План к части С (сочинение-рассуждение)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142984"/>
            <a:ext cx="8072494" cy="528641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Сформулировать проблему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Прокомментировать проблему (строго с опорой на данный текст!)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Определить позицию автора по данной проблеме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Высказать собственное мнение (согласившись или не согласившись с автором)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Доказать свою точку зрения (привести не менее 2 аргументов)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Итоговый вывод (заключение)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Доказательство собственной точки зрения (речевые клише)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доказательство всего вышесказанного приведу следующий литературный пример. Вспомним произведение (указываем автора и название произведения). В нём…</a:t>
            </a:r>
          </a:p>
          <a:p>
            <a:r>
              <a:rPr lang="ru-RU" dirty="0" smtClean="0"/>
              <a:t>Хочу рассказать об одном случае из моей жизни…</a:t>
            </a:r>
          </a:p>
          <a:p>
            <a:r>
              <a:rPr lang="ru-RU" dirty="0" smtClean="0"/>
              <a:t>Об этом неоднократно говорили в своих произведениях русские писатели-классики. Вспомним рассказ/роман/пьесу НН ( называем автора и название произведения). В нём…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Заключение (вывод)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Цели заключения:</a:t>
            </a:r>
          </a:p>
          <a:p>
            <a:r>
              <a:rPr lang="ru-RU" dirty="0" smtClean="0"/>
              <a:t>-обобщить информацию, содержащуюся в сочинении</a:t>
            </a:r>
          </a:p>
          <a:p>
            <a:r>
              <a:rPr lang="ru-RU" dirty="0" smtClean="0"/>
              <a:t>-дать оценку сказанному, чётко высказать своё мнение</a:t>
            </a:r>
          </a:p>
          <a:p>
            <a:r>
              <a:rPr lang="ru-RU" dirty="0" smtClean="0"/>
              <a:t>-призвать читателя к выполнению тех или иных задач, закончить сочинение призывом к действию, пожеланием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Заключение (вывод). Фразы-клише.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6412"/>
          </a:xfrm>
        </p:spPr>
        <p:txBody>
          <a:bodyPr/>
          <a:lstStyle/>
          <a:p>
            <a:r>
              <a:rPr lang="ru-RU" dirty="0" smtClean="0"/>
              <a:t>В заключение всего вышесказанного ещё раз подчеркну :…</a:t>
            </a:r>
          </a:p>
          <a:p>
            <a:r>
              <a:rPr lang="ru-RU" dirty="0" smtClean="0"/>
              <a:t>Всё вышесказанное позволяет сделать вывод : …</a:t>
            </a:r>
          </a:p>
          <a:p>
            <a:r>
              <a:rPr lang="ru-RU" dirty="0" smtClean="0"/>
              <a:t>Хочется верить, что читатели задумаются над проблемой, затронутой в тексте НН, и поймут, что…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Желаю написать сочинение на 23 балла! Успехов!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5" name="Picture 5" descr="10283179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</p:spPr>
      </p:pic>
      <p:sp>
        <p:nvSpPr>
          <p:cNvPr id="51208" name="WordArt 8"/>
          <p:cNvSpPr>
            <a:spLocks noChangeArrowheads="1" noChangeShapeType="1" noTextEdit="1"/>
          </p:cNvSpPr>
          <p:nvPr/>
        </p:nvSpPr>
        <p:spPr bwMode="auto">
          <a:xfrm>
            <a:off x="1331913" y="1916113"/>
            <a:ext cx="7058025" cy="295275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66FF33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Удачи на ЕГЭ !!!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Формулировка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43602"/>
          </a:xfrm>
        </p:spPr>
        <p:txBody>
          <a:bodyPr/>
          <a:lstStyle/>
          <a:p>
            <a:r>
              <a:rPr lang="ru-RU" u="sng" dirty="0" smtClean="0"/>
              <a:t>Проблема</a:t>
            </a:r>
            <a:r>
              <a:rPr lang="ru-RU" dirty="0" smtClean="0"/>
              <a:t>- это вопрос, который интересует автора исходного текста и вызывает его раздумья и размышления.</a:t>
            </a:r>
          </a:p>
          <a:p>
            <a:r>
              <a:rPr lang="ru-RU" dirty="0" smtClean="0"/>
              <a:t>В тексте затрагивается сразу несколько проблем. Рекомендуем остановиться на проблеме, которая</a:t>
            </a:r>
          </a:p>
          <a:p>
            <a:r>
              <a:rPr lang="ru-RU" dirty="0" smtClean="0"/>
              <a:t>а) находится в центре внимания автора (т.е. является одной из главных)</a:t>
            </a:r>
          </a:p>
          <a:p>
            <a:r>
              <a:rPr lang="ru-RU" dirty="0" smtClean="0"/>
              <a:t>б)  даёт вам большой простор для выражения собственных мыслей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14300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Формулировка проблемы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8647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1.В виде риторического вопроса</a:t>
            </a:r>
          </a:p>
          <a:p>
            <a:r>
              <a:rPr lang="ru-RU" dirty="0" smtClean="0"/>
              <a:t>Что такое счастье? Как каждый из нас может быть счастлив? Этой сложной проблеме посвящён текст писателя НН</a:t>
            </a:r>
          </a:p>
          <a:p>
            <a:r>
              <a:rPr lang="ru-RU" dirty="0" smtClean="0"/>
              <a:t>2.Сочетанием слова «проблема» с сущ. В родит. Падеже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Фразы-клише:</a:t>
            </a:r>
          </a:p>
          <a:p>
            <a:r>
              <a:rPr lang="ru-RU" dirty="0" smtClean="0"/>
              <a:t>Автор данного текста поднимает проблему…</a:t>
            </a:r>
          </a:p>
          <a:p>
            <a:r>
              <a:rPr lang="ru-RU" dirty="0" smtClean="0"/>
              <a:t>Автор данного текста привлекает внимание читателей к проблеме…</a:t>
            </a:r>
          </a:p>
          <a:p>
            <a:r>
              <a:rPr lang="ru-RU" dirty="0" smtClean="0"/>
              <a:t>В тексте писателя НН поднимается проблема…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Формулировка проблемы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Текст публициста НН заставил меня задуматься над проблемой…</a:t>
            </a:r>
          </a:p>
          <a:p>
            <a:r>
              <a:rPr lang="ru-RU" dirty="0" smtClean="0"/>
              <a:t>Эта проблема является </a:t>
            </a:r>
            <a:r>
              <a:rPr lang="ru-RU" dirty="0" err="1" smtClean="0"/>
              <a:t>важной,актуальной,злободневной,острой</a:t>
            </a:r>
            <a:r>
              <a:rPr lang="ru-RU" dirty="0" smtClean="0"/>
              <a:t>,</a:t>
            </a:r>
          </a:p>
          <a:p>
            <a:r>
              <a:rPr lang="ru-RU" dirty="0"/>
              <a:t>ф</a:t>
            </a:r>
            <a:r>
              <a:rPr lang="ru-RU" dirty="0" smtClean="0"/>
              <a:t>илософской.</a:t>
            </a:r>
          </a:p>
          <a:p>
            <a:r>
              <a:rPr lang="ru-RU" dirty="0" smtClean="0"/>
              <a:t>Необходимо выявить </a:t>
            </a:r>
            <a:r>
              <a:rPr lang="ru-RU" dirty="0" smtClean="0">
                <a:solidFill>
                  <a:srgbClr val="FF0000"/>
                </a:solidFill>
              </a:rPr>
              <a:t>только одну </a:t>
            </a:r>
            <a:r>
              <a:rPr lang="ru-RU" dirty="0" smtClean="0"/>
              <a:t>проблему и работать с ней!</a:t>
            </a:r>
          </a:p>
          <a:p>
            <a:r>
              <a:rPr lang="ru-RU" dirty="0" smtClean="0"/>
              <a:t>Слова </a:t>
            </a:r>
            <a:r>
              <a:rPr lang="ru-RU" dirty="0" smtClean="0">
                <a:solidFill>
                  <a:srgbClr val="FF0000"/>
                </a:solidFill>
              </a:rPr>
              <a:t>«проблема» и «тема» </a:t>
            </a:r>
            <a:r>
              <a:rPr lang="ru-RU" dirty="0" smtClean="0"/>
              <a:t>не синонимы, нельзя их заменять друг другом!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Комментарий проблемы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/>
          <a:lstStyle/>
          <a:p>
            <a:r>
              <a:rPr lang="ru-RU" u="sng" dirty="0" smtClean="0"/>
              <a:t>Комментарий</a:t>
            </a:r>
            <a:r>
              <a:rPr lang="ru-RU" dirty="0" smtClean="0"/>
              <a:t>-это рассуждение пишущего по поводу выделенной проблемы.</a:t>
            </a:r>
          </a:p>
          <a:p>
            <a:r>
              <a:rPr lang="ru-RU" dirty="0" smtClean="0"/>
              <a:t>Комментарий должен быть только с опорой на </a:t>
            </a:r>
            <a:r>
              <a:rPr lang="ru-RU" dirty="0" smtClean="0">
                <a:solidFill>
                  <a:srgbClr val="FF0000"/>
                </a:solidFill>
              </a:rPr>
              <a:t>данный</a:t>
            </a:r>
            <a:r>
              <a:rPr lang="ru-RU" dirty="0" smtClean="0"/>
              <a:t> текст!</a:t>
            </a:r>
          </a:p>
          <a:p>
            <a:r>
              <a:rPr lang="ru-RU" dirty="0" smtClean="0"/>
              <a:t>Помните : вы комментируете не проблему вообще, а </a:t>
            </a:r>
            <a:r>
              <a:rPr lang="ru-RU" dirty="0" smtClean="0">
                <a:solidFill>
                  <a:srgbClr val="FF0000"/>
                </a:solidFill>
              </a:rPr>
              <a:t>как автор понимает эту проблему!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Это не пересказ, не цитирование, а анализ постижения авторской логики в раскрытии проблемы данного текста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Текстуальный комментарий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/>
          <a:lstStyle/>
          <a:p>
            <a:r>
              <a:rPr lang="ru-RU" dirty="0" smtClean="0"/>
              <a:t>Это следование за автором в раскрытии проблемы, которое включает в себя ответы на вопросы:</a:t>
            </a:r>
          </a:p>
          <a:p>
            <a:r>
              <a:rPr lang="ru-RU" dirty="0" smtClean="0"/>
              <a:t>-Как автору удаётся привлечь внимание читателей к данной проблеме?</a:t>
            </a:r>
          </a:p>
          <a:p>
            <a:r>
              <a:rPr lang="ru-RU" dirty="0" smtClean="0"/>
              <a:t>-Какой случай из жизни описывает автор?</a:t>
            </a:r>
          </a:p>
          <a:p>
            <a:r>
              <a:rPr lang="ru-RU" dirty="0" smtClean="0"/>
              <a:t>-Какие поступки совершает герой и как это его характеризует?</a:t>
            </a:r>
          </a:p>
          <a:p>
            <a:r>
              <a:rPr lang="ru-RU" dirty="0" smtClean="0"/>
              <a:t>-Какие эмоции вызывают у автора описанные им события и почему?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Текстуальный комментарий (фразы-клише)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ru-RU" dirty="0" smtClean="0"/>
              <a:t>Чтобы привлечь внимание читателей к данному вопросу, НН рассказывает о…</a:t>
            </a:r>
          </a:p>
          <a:p>
            <a:r>
              <a:rPr lang="ru-RU" dirty="0"/>
              <a:t>п</a:t>
            </a:r>
            <a:r>
              <a:rPr lang="ru-RU" dirty="0" smtClean="0"/>
              <a:t>овествует о…</a:t>
            </a:r>
          </a:p>
          <a:p>
            <a:r>
              <a:rPr lang="ru-RU" dirty="0" smtClean="0"/>
              <a:t>Чтобы лучше разобраться в этом злободневном вопросе, НН повествует о….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3" descr="252314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929066"/>
            <a:ext cx="1728788" cy="2708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Концепционный</a:t>
            </a:r>
            <a:r>
              <a:rPr lang="ru-RU" dirty="0" smtClean="0">
                <a:solidFill>
                  <a:srgbClr val="FF0000"/>
                </a:solidFill>
              </a:rPr>
              <a:t> комментарий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Это рассмотрение актуальности проблемы и сопоставление разных точек зрения по данному вопросу :</a:t>
            </a:r>
          </a:p>
          <a:p>
            <a:r>
              <a:rPr lang="ru-RU" dirty="0" smtClean="0"/>
              <a:t>-Как автору удаётся привлечь внимание читателей к данной проблеме?</a:t>
            </a:r>
          </a:p>
          <a:p>
            <a:r>
              <a:rPr lang="ru-RU" dirty="0" smtClean="0"/>
              <a:t>-К какой категории относится данная проблема? (нравственная, философская, экологическая, социальная, психологическая)</a:t>
            </a:r>
          </a:p>
          <a:p>
            <a:r>
              <a:rPr lang="ru-RU" dirty="0" smtClean="0"/>
              <a:t>-Насколько актуальна в наши дни эта проблема?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1068</Words>
  <Application>Microsoft Office PowerPoint</Application>
  <PresentationFormat>Экран (4:3)</PresentationFormat>
  <Paragraphs>108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План к части С (сочинение-рассуждение)</vt:lpstr>
      <vt:lpstr>Формулировка проблемы</vt:lpstr>
      <vt:lpstr>Формулировка проблемы</vt:lpstr>
      <vt:lpstr>Формулировка проблемы</vt:lpstr>
      <vt:lpstr>Комментарий проблемы</vt:lpstr>
      <vt:lpstr>Текстуальный комментарий</vt:lpstr>
      <vt:lpstr>Текстуальный комментарий (фразы-клише)</vt:lpstr>
      <vt:lpstr>Концепционный комментарий</vt:lpstr>
      <vt:lpstr>Концепционный комментарий ( фразы-клише)</vt:lpstr>
      <vt:lpstr>Позиция автора</vt:lpstr>
      <vt:lpstr>Позиция автора</vt:lpstr>
      <vt:lpstr>Позиция автора (прямое выражение).Фразы-клише</vt:lpstr>
      <vt:lpstr>Позиция автора (косвенное выражение).Фразы-клише</vt:lpstr>
      <vt:lpstr>Формулирование собственного мнения</vt:lpstr>
      <vt:lpstr>Формулирование собственного мнения (речевые клише)</vt:lpstr>
      <vt:lpstr>Доказательство собственной точки зрения (аргументы)</vt:lpstr>
      <vt:lpstr>Доказательство собственной точки зрения (аргументы)</vt:lpstr>
      <vt:lpstr>Доказательство собственной точки зрения (аргументы)</vt:lpstr>
      <vt:lpstr>Доказательство собственной точки зрения (речевые клише)</vt:lpstr>
      <vt:lpstr>Заключение (вывод)</vt:lpstr>
      <vt:lpstr>Заключение (вывод). Фразы-клише.</vt:lpstr>
      <vt:lpstr>Слайд 23</vt:lpstr>
      <vt:lpstr>Слайд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к части С (сочинение)</dc:title>
  <dc:creator>User</dc:creator>
  <cp:lastModifiedBy>maus</cp:lastModifiedBy>
  <cp:revision>17</cp:revision>
  <dcterms:created xsi:type="dcterms:W3CDTF">2013-11-08T10:56:58Z</dcterms:created>
  <dcterms:modified xsi:type="dcterms:W3CDTF">2013-11-09T09:30:05Z</dcterms:modified>
</cp:coreProperties>
</file>