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3" r:id="rId4"/>
    <p:sldId id="279" r:id="rId5"/>
    <p:sldId id="276" r:id="rId6"/>
    <p:sldId id="278" r:id="rId7"/>
    <p:sldId id="258" r:id="rId8"/>
    <p:sldId id="260" r:id="rId9"/>
    <p:sldId id="259" r:id="rId10"/>
    <p:sldId id="261" r:id="rId11"/>
    <p:sldId id="262" r:id="rId12"/>
    <p:sldId id="264" r:id="rId13"/>
    <p:sldId id="267" r:id="rId14"/>
    <p:sldId id="265" r:id="rId15"/>
    <p:sldId id="268" r:id="rId16"/>
    <p:sldId id="269" r:id="rId17"/>
    <p:sldId id="280" r:id="rId18"/>
    <p:sldId id="281" r:id="rId19"/>
    <p:sldId id="282" r:id="rId20"/>
    <p:sldId id="284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084C7-A629-416D-A991-51FC286064F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B7F-BE21-4D63-9539-6252319BB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A13F-A610-4761-A5CF-5F06988C96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9CFAE-03CB-41CD-A2C6-B08F031A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CFAE-03CB-41CD-A2C6-B08F031A7C3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3CC542-72B7-48CB-9041-779C325BEB47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03905-3F22-4BAF-82FE-BEBC4E7474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Урок физики в 7 классе «Выталкивающая сила»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Автор : </a:t>
            </a:r>
            <a:r>
              <a:rPr lang="ru-RU" dirty="0" err="1" smtClean="0"/>
              <a:t>Царькова</a:t>
            </a:r>
            <a:r>
              <a:rPr lang="ru-RU" dirty="0" smtClean="0"/>
              <a:t> Елена Ивановна, учитель МОУ СОШ № 34,</a:t>
            </a:r>
          </a:p>
          <a:p>
            <a:pPr algn="r"/>
            <a:r>
              <a:rPr lang="ru-RU" dirty="0" smtClean="0"/>
              <a:t>г</a:t>
            </a:r>
            <a:r>
              <a:rPr lang="ru-RU" dirty="0" smtClean="0"/>
              <a:t>. </a:t>
            </a:r>
            <a:r>
              <a:rPr lang="ru-RU" dirty="0" smtClean="0"/>
              <a:t>Тверь, </a:t>
            </a:r>
            <a:r>
              <a:rPr lang="ru-RU" dirty="0" smtClean="0"/>
              <a:t>2013 </a:t>
            </a:r>
            <a:r>
              <a:rPr lang="ru-RU" dirty="0" smtClean="0"/>
              <a:t>год.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038600" cy="5497513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Опыт №4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Проверка зависимости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Fвыт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от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плотности жидкости.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Два одинаковых тела погружаем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жидкости разной плотности.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038600" cy="30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34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3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50720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Вывод: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Архимедова    сила  зависит от плотности жидкости прямо   пропорционально.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44348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i="1" u="sng" dirty="0" smtClean="0">
                <a:solidFill>
                  <a:schemeClr val="tx2">
                    <a:lumMod val="75000"/>
                  </a:schemeClr>
                </a:solidFill>
              </a:rPr>
              <a:t>Вывод: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Сегодня мы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проверили, что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выталкивающая сила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зависит: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Vт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от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плотности жидкости, но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зависит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рода вещества, из которого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сделано тело, глубины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погружения, от формы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предмета при равном объёме. </a:t>
            </a:r>
          </a:p>
          <a:p>
            <a:endParaRPr lang="ru-RU" dirty="0"/>
          </a:p>
        </p:txBody>
      </p:sp>
      <p:pic>
        <p:nvPicPr>
          <p:cNvPr id="1026" name="Picture 2" descr="C:\Documents and Settings\Елена Ивановна\Мои документы\Мои рисунки\Green Sea Turt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285876"/>
          </a:xfrm>
        </p:spPr>
        <p:txBody>
          <a:bodyPr/>
          <a:lstStyle/>
          <a:p>
            <a:pPr algn="ctr"/>
            <a:r>
              <a:rPr lang="ru-RU" dirty="0" smtClean="0"/>
              <a:t>Закон Архимеда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038600" cy="44348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   На всякое тело, погруженное в покоящуюся жидкость ( или газ), действует со стороны этой жидкости выталкивающая сила, равная произведению плотности жидкости, ускорения свободного падения и объёма той части тела, которая погружена в жидкость (или газ).   </a:t>
            </a:r>
          </a:p>
          <a:p>
            <a:pPr>
              <a:buNone/>
            </a:pPr>
            <a:endParaRPr lang="ru-RU" sz="1800" b="1" i="1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b="1" i="1" dirty="0" smtClean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ru-RU" sz="2800" b="1" i="1" baseline="-250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b="1" i="1" dirty="0" smtClean="0">
                <a:solidFill>
                  <a:schemeClr val="bg2">
                    <a:lumMod val="25000"/>
                  </a:schemeClr>
                </a:solidFill>
              </a:rPr>
              <a:t>= </a:t>
            </a:r>
            <a:r>
              <a:rPr lang="el-GR" sz="4000" b="1" i="1" dirty="0" smtClean="0">
                <a:solidFill>
                  <a:schemeClr val="bg2">
                    <a:lumMod val="25000"/>
                  </a:schemeClr>
                </a:solidFill>
              </a:rPr>
              <a:t>ρ</a:t>
            </a:r>
            <a:r>
              <a:rPr lang="ru-RU" sz="4000" b="1" i="1" baseline="-25000" dirty="0" smtClean="0">
                <a:solidFill>
                  <a:schemeClr val="bg2">
                    <a:lumMod val="25000"/>
                  </a:schemeClr>
                </a:solidFill>
              </a:rPr>
              <a:t>ж</a:t>
            </a:r>
            <a:r>
              <a:rPr lang="en-US" sz="4000" b="1" i="1" dirty="0" smtClean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ru-RU" sz="4000" b="1" i="1" baseline="-25000" dirty="0" smtClean="0">
                <a:solidFill>
                  <a:schemeClr val="bg2">
                    <a:lumMod val="25000"/>
                  </a:schemeClr>
                </a:solidFill>
              </a:rPr>
              <a:t>т 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b="1" i="1" dirty="0" smtClean="0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ru-RU" sz="4000" b="1" i="1" dirty="0" smtClean="0"/>
              <a:t>         </a:t>
            </a:r>
            <a:r>
              <a:rPr lang="ru-RU" sz="1800" b="1" i="1" dirty="0" smtClean="0"/>
              <a:t>                                                                                                                                                            </a:t>
            </a:r>
            <a:endParaRPr lang="ru-RU" sz="18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2" y="1994694"/>
            <a:ext cx="30765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Блиц – опрос по архимедовой силе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Одинаковы ли силы давления, которые действуют снизу и сверху на тело, </a:t>
            </a:r>
          </a:p>
          <a:p>
            <a:pPr>
              <a:buNone/>
            </a:pPr>
            <a:r>
              <a:rPr lang="ru-RU" dirty="0" smtClean="0"/>
              <a:t>  погруженное в жидкость?</a:t>
            </a:r>
          </a:p>
          <a:p>
            <a:pPr>
              <a:buNone/>
            </a:pPr>
            <a:r>
              <a:rPr lang="ru-RU" dirty="0" smtClean="0"/>
              <a:t>- Почему тело в жидкости легче, чем в воздухе?</a:t>
            </a:r>
          </a:p>
          <a:p>
            <a:pPr>
              <a:buNone/>
            </a:pPr>
            <a:r>
              <a:rPr lang="ru-RU" dirty="0" smtClean="0"/>
              <a:t>- На все ли тела, помещенные в жидкость, действует выталкивающая сила?</a:t>
            </a:r>
          </a:p>
          <a:p>
            <a:pPr>
              <a:buNone/>
            </a:pPr>
            <a:r>
              <a:rPr lang="ru-RU" dirty="0" smtClean="0"/>
              <a:t>- Как можно определить выталкивающую силу?</a:t>
            </a:r>
          </a:p>
          <a:p>
            <a:pPr>
              <a:buNone/>
            </a:pPr>
            <a:r>
              <a:rPr lang="ru-RU" dirty="0" smtClean="0"/>
              <a:t>- Чему равна выталкивающая сила?</a:t>
            </a:r>
            <a:endParaRPr lang="ru-RU" dirty="0"/>
          </a:p>
        </p:txBody>
      </p:sp>
      <p:pic>
        <p:nvPicPr>
          <p:cNvPr id="2050" name="Picture 2" descr="C:\Documents and Settings\Елена Ивановна\Мои документы\Елена Ивановна\риснкииии\1174420596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41910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Веселые вопросы Григория </a:t>
            </a:r>
            <a:r>
              <a:rPr lang="ru-RU" dirty="0" err="1" smtClean="0"/>
              <a:t>Остера</a:t>
            </a:r>
            <a:r>
              <a:rPr lang="ru-RU" dirty="0" smtClean="0"/>
              <a:t> из его книги «Физика»: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44348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1) Генерал нырнул в жидкость солдатиком и подвергся действию выталкивающих сил. Можно ли утверждать, что жидкость вытолкала генерала в шею? </a:t>
            </a:r>
          </a:p>
          <a:p>
            <a:pPr>
              <a:buNone/>
            </a:pPr>
            <a:r>
              <a:rPr lang="ru-RU" dirty="0" smtClean="0"/>
              <a:t>2) Пожилые греки рассказывают, что Архимед обладал чудовищной силой. Даже стоя по пояс в воде, он легко поднимал одной левой рукой массу в 1000 кг. Правда, только до пояса, выше поднимать отказывался. Могут ли быть правдой эти россказни? </a:t>
            </a:r>
          </a:p>
          <a:p>
            <a:pPr>
              <a:buNone/>
            </a:pPr>
            <a:r>
              <a:rPr lang="ru-RU" dirty="0" smtClean="0"/>
              <a:t>3) Почему в недосоленном супе ощипанная курица тонет, а в пересоленном спасается вплавь? </a:t>
            </a:r>
          </a:p>
          <a:p>
            <a:pPr>
              <a:buNone/>
            </a:pPr>
            <a:r>
              <a:rPr lang="ru-RU" dirty="0" smtClean="0"/>
              <a:t>4) Где больший вес имеют солидные караси, в родном озере или на чужой сковородке?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Закон Архимеда помогает поднимать затонувшие суда. Один из самых больших ледоколов «Садко», по халатности капитана затонувший в Белом море в 1916 г., пролежал на морском дне 17 лет, его затем подняли понтонами, и он снова вступил в строй. </a:t>
            </a:r>
          </a:p>
          <a:p>
            <a:r>
              <a:rPr lang="ru-RU" dirty="0" smtClean="0"/>
              <a:t>   Оказывается, тонна дерева легче тонны железа на 2,5 кг из-за действия закона Архимеда в газах. Архимедова сила, действующая на тонну дерева, больше аналогичной силы, действующей на тонну железа, в силу разности их объемов. Следовательно, истинный вес дерева равен I тонне минус сила Архимеда ,действующая на дерево; истинный вес железа равен 1 тонне минус сила Архимеда , </a:t>
            </a:r>
            <a:r>
              <a:rPr lang="ru-RU" smtClean="0"/>
              <a:t>действующая на  железо.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Решение задач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Какую силу надо приложить, чтобы поднять под водой камень массой 30 кг, объем которого 0,012 м³?                                                    </a:t>
            </a: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en-US" dirty="0" smtClean="0"/>
              <a:t>V</a:t>
            </a:r>
            <a:r>
              <a:rPr lang="ru-RU" dirty="0" smtClean="0"/>
              <a:t>т = 0,012 м³              Решение:</a:t>
            </a:r>
          </a:p>
          <a:p>
            <a:pPr>
              <a:buNone/>
            </a:pPr>
            <a:r>
              <a:rPr lang="ru-RU" dirty="0" err="1" smtClean="0"/>
              <a:t>ρ</a:t>
            </a:r>
            <a:r>
              <a:rPr lang="ru-RU" sz="2000" dirty="0" err="1" smtClean="0"/>
              <a:t>в</a:t>
            </a:r>
            <a:r>
              <a:rPr lang="ru-RU" dirty="0" err="1" smtClean="0"/>
              <a:t> </a:t>
            </a:r>
            <a:r>
              <a:rPr lang="ru-RU" dirty="0" smtClean="0"/>
              <a:t>= 1000 кг/м³             </a:t>
            </a:r>
            <a:r>
              <a:rPr lang="en-US" dirty="0" smtClean="0"/>
              <a:t>F</a:t>
            </a:r>
            <a:r>
              <a:rPr lang="ru-RU" dirty="0" smtClean="0"/>
              <a:t> = </a:t>
            </a:r>
            <a:r>
              <a:rPr lang="en-US" dirty="0" smtClean="0"/>
              <a:t>P</a:t>
            </a:r>
            <a:r>
              <a:rPr lang="ru-RU" sz="2000" dirty="0" smtClean="0"/>
              <a:t>0</a:t>
            </a:r>
            <a:r>
              <a:rPr lang="ru-RU" dirty="0" smtClean="0"/>
              <a:t> – </a:t>
            </a:r>
            <a:r>
              <a:rPr lang="en-US" dirty="0" smtClean="0"/>
              <a:t>F</a:t>
            </a:r>
            <a:r>
              <a:rPr lang="en-US" sz="1300" dirty="0" smtClean="0"/>
              <a:t>A</a:t>
            </a:r>
            <a:endParaRPr lang="ru-RU" sz="1300" dirty="0" smtClean="0"/>
          </a:p>
          <a:p>
            <a:pPr>
              <a:buNone/>
            </a:pPr>
            <a:r>
              <a:rPr lang="en-US" dirty="0" smtClean="0"/>
              <a:t>m</a:t>
            </a:r>
            <a:r>
              <a:rPr lang="ru-RU" dirty="0" smtClean="0"/>
              <a:t> = 30 кг                       </a:t>
            </a:r>
            <a:r>
              <a:rPr lang="en-US" dirty="0" smtClean="0"/>
              <a:t>P</a:t>
            </a:r>
            <a:r>
              <a:rPr lang="ru-RU" sz="2800" dirty="0" smtClean="0"/>
              <a:t> </a:t>
            </a:r>
            <a:r>
              <a:rPr lang="ru-RU" sz="2000" dirty="0" smtClean="0"/>
              <a:t>0 </a:t>
            </a:r>
            <a:r>
              <a:rPr lang="ru-RU" dirty="0" smtClean="0"/>
              <a:t>= </a:t>
            </a:r>
            <a:r>
              <a:rPr lang="en-US" dirty="0" smtClean="0"/>
              <a:t>mg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en-US" dirty="0" smtClean="0"/>
              <a:t>F</a:t>
            </a:r>
            <a:r>
              <a:rPr lang="en-US" sz="1300" dirty="0" smtClean="0"/>
              <a:t>A</a:t>
            </a:r>
            <a:r>
              <a:rPr lang="ru-RU" dirty="0" smtClean="0"/>
              <a:t> = </a:t>
            </a:r>
            <a:r>
              <a:rPr lang="en-US" dirty="0" smtClean="0"/>
              <a:t>ρ</a:t>
            </a:r>
            <a:r>
              <a:rPr lang="ru-RU" sz="1900" dirty="0" smtClean="0"/>
              <a:t>в</a:t>
            </a:r>
            <a:r>
              <a:rPr lang="en-US" dirty="0" err="1" smtClean="0"/>
              <a:t>gV</a:t>
            </a:r>
            <a:r>
              <a:rPr lang="ru-RU" sz="1700" dirty="0" smtClean="0"/>
              <a:t>т </a:t>
            </a:r>
          </a:p>
          <a:p>
            <a:pPr>
              <a:buNone/>
            </a:pPr>
            <a:r>
              <a:rPr lang="ru-RU" dirty="0" smtClean="0"/>
              <a:t>Найти: </a:t>
            </a:r>
            <a:r>
              <a:rPr lang="en-US" dirty="0" smtClean="0"/>
              <a:t>F</a:t>
            </a:r>
            <a:r>
              <a:rPr lang="ru-RU" dirty="0" smtClean="0"/>
              <a:t> -?                   </a:t>
            </a:r>
            <a:r>
              <a:rPr lang="en-US" u="sng" dirty="0" smtClean="0"/>
              <a:t>F</a:t>
            </a:r>
            <a:r>
              <a:rPr lang="ru-RU" u="sng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mg</a:t>
            </a:r>
            <a:r>
              <a:rPr lang="ru-RU" dirty="0" smtClean="0"/>
              <a:t> – </a:t>
            </a:r>
            <a:r>
              <a:rPr lang="en-US" dirty="0" smtClean="0"/>
              <a:t>ρ</a:t>
            </a:r>
            <a:r>
              <a:rPr lang="ru-RU" sz="2000" dirty="0" smtClean="0"/>
              <a:t>в</a:t>
            </a:r>
            <a:r>
              <a:rPr lang="en-US" dirty="0" err="1" smtClean="0"/>
              <a:t>gV</a:t>
            </a:r>
            <a:r>
              <a:rPr lang="ru-RU" sz="1900" dirty="0" smtClean="0"/>
              <a:t>т</a:t>
            </a:r>
            <a:r>
              <a:rPr lang="ru-RU" dirty="0" smtClean="0"/>
              <a:t> = </a:t>
            </a:r>
            <a:r>
              <a:rPr lang="en-US" u="sng" dirty="0" smtClean="0"/>
              <a:t>g</a:t>
            </a:r>
            <a:r>
              <a:rPr lang="ru-RU" u="sng" dirty="0" smtClean="0"/>
              <a:t> (</a:t>
            </a:r>
            <a:r>
              <a:rPr lang="en-US" u="sng" dirty="0" smtClean="0"/>
              <a:t>m</a:t>
            </a:r>
            <a:r>
              <a:rPr lang="ru-RU" u="sng" dirty="0" smtClean="0"/>
              <a:t> – </a:t>
            </a:r>
            <a:r>
              <a:rPr lang="en-US" u="sng" dirty="0" smtClean="0"/>
              <a:t>ρ</a:t>
            </a:r>
            <a:r>
              <a:rPr lang="ru-RU" sz="1900" u="sng" dirty="0" smtClean="0"/>
              <a:t>в</a:t>
            </a:r>
            <a:r>
              <a:rPr lang="en-US" u="sng" dirty="0" smtClean="0"/>
              <a:t>V</a:t>
            </a:r>
            <a:r>
              <a:rPr lang="ru-RU" sz="1700" u="sng" dirty="0" smtClean="0"/>
              <a:t>т</a:t>
            </a:r>
            <a:r>
              <a:rPr lang="ru-RU" u="sng" dirty="0" smtClean="0"/>
              <a:t>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F</a:t>
            </a:r>
            <a:r>
              <a:rPr lang="ru-RU" dirty="0" smtClean="0"/>
              <a:t> = 10 Н/кг· (30 кг -  1000 кг/м³ · 0,012 м³) = 180 Н.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143108" y="4214818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4643446"/>
            <a:ext cx="271464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Было установлено, что при полном погружении куска меди в керосин вес его уменьшается на 160 Н. Каков объем этого куска меди?                             </a:t>
            </a:r>
          </a:p>
          <a:p>
            <a:pPr>
              <a:buNone/>
            </a:pPr>
            <a:r>
              <a:rPr lang="ru-RU" b="1" i="1" dirty="0" smtClean="0"/>
              <a:t> (плотность керосина 800 кг/м³ 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F</a:t>
            </a:r>
            <a:r>
              <a:rPr lang="en-US" sz="1800" dirty="0" smtClean="0"/>
              <a:t>A</a:t>
            </a:r>
            <a:r>
              <a:rPr lang="ru-RU" dirty="0" smtClean="0"/>
              <a:t> = 160 Н                   Решение</a:t>
            </a:r>
            <a:r>
              <a:rPr lang="en-US" dirty="0" smtClean="0"/>
              <a:t>		 	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ρ</a:t>
            </a:r>
            <a:r>
              <a:rPr lang="ru-RU" sz="1700" dirty="0" err="1" smtClean="0"/>
              <a:t>к </a:t>
            </a:r>
            <a:r>
              <a:rPr lang="ru-RU" dirty="0" smtClean="0"/>
              <a:t>= 800 кг/м³        </a:t>
            </a:r>
            <a:r>
              <a:rPr lang="en-US" dirty="0" smtClean="0"/>
              <a:t>F</a:t>
            </a:r>
            <a:r>
              <a:rPr lang="en-US" sz="1700" dirty="0" smtClean="0"/>
              <a:t>A</a:t>
            </a:r>
            <a:r>
              <a:rPr lang="ru-RU" sz="1700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ρ</a:t>
            </a:r>
            <a:r>
              <a:rPr lang="ru-RU" sz="1900" dirty="0" smtClean="0"/>
              <a:t>к</a:t>
            </a:r>
            <a:r>
              <a:rPr lang="en-US" dirty="0" err="1" smtClean="0"/>
              <a:t>gV</a:t>
            </a:r>
            <a:r>
              <a:rPr lang="ru-RU" dirty="0" smtClean="0"/>
              <a:t>т    ; </a:t>
            </a:r>
            <a:r>
              <a:rPr lang="en-US" dirty="0" smtClean="0"/>
              <a:t>V</a:t>
            </a:r>
            <a:r>
              <a:rPr lang="ru-RU" dirty="0" smtClean="0"/>
              <a:t>т </a:t>
            </a:r>
            <a:r>
              <a:rPr lang="en-US" dirty="0" smtClean="0"/>
              <a:t>= F</a:t>
            </a:r>
            <a:r>
              <a:rPr lang="en-US" sz="1700" dirty="0" smtClean="0"/>
              <a:t>A </a:t>
            </a:r>
            <a:r>
              <a:rPr lang="en-US" sz="2400" dirty="0" smtClean="0"/>
              <a:t>/</a:t>
            </a:r>
            <a:r>
              <a:rPr lang="en-US" dirty="0" smtClean="0"/>
              <a:t>ρ</a:t>
            </a:r>
            <a:r>
              <a:rPr lang="ru-RU" sz="1900" dirty="0" smtClean="0"/>
              <a:t>к</a:t>
            </a:r>
            <a:r>
              <a:rPr lang="en-US" dirty="0" smtClean="0"/>
              <a:t>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Найти:   </a:t>
            </a:r>
            <a:r>
              <a:rPr lang="en-US" dirty="0" smtClean="0"/>
              <a:t>V</a:t>
            </a:r>
            <a:r>
              <a:rPr lang="ru-RU" dirty="0" smtClean="0"/>
              <a:t>т -?        </a:t>
            </a:r>
            <a:r>
              <a:rPr lang="en-US" dirty="0" smtClean="0"/>
              <a:t>V</a:t>
            </a:r>
            <a:r>
              <a:rPr lang="ru-RU" dirty="0" smtClean="0"/>
              <a:t>т =  160 Н / 800  кг/м³ · 10 Н/кг = 							0,02 м³.                          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995468" y="43155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0136" y="4492400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37382" y="4286256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Плавание   тел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4000" b="1" i="1" dirty="0" smtClean="0"/>
              <a:t>F</a:t>
            </a:r>
            <a:r>
              <a:rPr lang="ru-RU" sz="1800" b="1" i="1" dirty="0" smtClean="0"/>
              <a:t>А</a:t>
            </a:r>
            <a:r>
              <a:rPr lang="en-US" sz="4000" b="1" i="1" dirty="0" smtClean="0"/>
              <a:t>  =   F</a:t>
            </a:r>
            <a:r>
              <a:rPr lang="ru-RU" sz="1800" b="1" i="1" dirty="0" smtClean="0"/>
              <a:t>Т</a:t>
            </a:r>
            <a:r>
              <a:rPr lang="el-GR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i="1" dirty="0" smtClean="0"/>
              <a:t> </a:t>
            </a:r>
          </a:p>
          <a:p>
            <a:pPr algn="ctr">
              <a:lnSpc>
                <a:spcPct val="310000"/>
              </a:lnSpc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60000"/>
              </a:lnSpc>
              <a:buNone/>
            </a:pPr>
            <a:endParaRPr lang="ru-RU" sz="32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buNone/>
            </a:pPr>
            <a:r>
              <a:rPr lang="el-GR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ru-RU" sz="3200" b="1" i="1" baseline="-2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el-GR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ρ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baseline="-2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</a:p>
          <a:p>
            <a:pPr algn="ctr"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000372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l-GR" sz="3200" b="1" i="1" dirty="0" smtClean="0"/>
              <a:t>ρ</a:t>
            </a:r>
            <a:r>
              <a:rPr lang="ru-RU" sz="3200" b="1" i="1" baseline="-25000" dirty="0" smtClean="0"/>
              <a:t>ж</a:t>
            </a:r>
            <a:r>
              <a:rPr lang="en-US" sz="3200" b="1" i="1" dirty="0" smtClean="0"/>
              <a:t>V</a:t>
            </a:r>
            <a:r>
              <a:rPr lang="ru-RU" sz="3200" b="1" i="1" baseline="-25000" dirty="0" smtClean="0"/>
              <a:t>т </a:t>
            </a:r>
            <a:r>
              <a:rPr lang="ru-RU" sz="3200" b="1" i="1" dirty="0" smtClean="0"/>
              <a:t> </a:t>
            </a:r>
            <a:r>
              <a:rPr lang="en-US" sz="3200" b="1" i="1" dirty="0" smtClean="0"/>
              <a:t>g</a:t>
            </a:r>
            <a:r>
              <a:rPr lang="ru-RU" sz="3200" b="1" i="1" dirty="0" smtClean="0"/>
              <a:t> =</a:t>
            </a:r>
            <a:r>
              <a:rPr lang="el-GR" sz="3200" b="1" i="1" dirty="0" smtClean="0"/>
              <a:t> ρ</a:t>
            </a:r>
            <a:r>
              <a:rPr lang="en-US" sz="3200" b="1" i="1" dirty="0" smtClean="0"/>
              <a:t> </a:t>
            </a:r>
            <a:r>
              <a:rPr lang="ru-RU" sz="3200" b="1" i="1" baseline="-25000" dirty="0" smtClean="0"/>
              <a:t>т </a:t>
            </a:r>
            <a:r>
              <a:rPr lang="en-US" sz="3200" b="1" i="1" dirty="0" smtClean="0"/>
              <a:t>V</a:t>
            </a:r>
            <a:r>
              <a:rPr lang="ru-RU" sz="3200" b="1" i="1" baseline="-25000" dirty="0" smtClean="0"/>
              <a:t> т</a:t>
            </a:r>
            <a:r>
              <a:rPr lang="en-US" sz="3200" b="1" i="1" dirty="0" smtClean="0"/>
              <a:t> g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429024" cy="45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Блиц – опрос по плаванию тел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ym typeface="Wingdings 2"/>
              </a:rPr>
              <a:t></a:t>
            </a:r>
            <a:r>
              <a:rPr lang="ru-RU" sz="3600" dirty="0" smtClean="0"/>
              <a:t> При каком условии тело, находящееся в жидкости, тонет?</a:t>
            </a:r>
          </a:p>
          <a:p>
            <a:pPr>
              <a:buNone/>
            </a:pPr>
            <a:r>
              <a:rPr lang="ru-RU" sz="3600" dirty="0" smtClean="0"/>
              <a:t> Плавает? Всплывает?</a:t>
            </a:r>
          </a:p>
          <a:p>
            <a:pPr>
              <a:buNone/>
            </a:pPr>
            <a:r>
              <a:rPr lang="ru-RU" sz="3600" dirty="0" smtClean="0">
                <a:sym typeface="Wingdings 2"/>
              </a:rPr>
              <a:t></a:t>
            </a:r>
            <a:r>
              <a:rPr lang="ru-RU" sz="3600" dirty="0" smtClean="0"/>
              <a:t> Почему водные животные не нуждаются в прочных скелетах?</a:t>
            </a:r>
          </a:p>
          <a:p>
            <a:pPr>
              <a:buNone/>
            </a:pPr>
            <a:r>
              <a:rPr lang="ru-RU" sz="3600" dirty="0" smtClean="0">
                <a:sym typeface="Wingdings 2"/>
              </a:rPr>
              <a:t></a:t>
            </a:r>
            <a:r>
              <a:rPr lang="ru-RU" sz="3600" dirty="0" smtClean="0"/>
              <a:t>Какую роль играет плавательный пузырь у рыб?</a:t>
            </a:r>
          </a:p>
          <a:p>
            <a:pPr>
              <a:buFont typeface="Wingdings" pitchFamily="2" charset="2"/>
              <a:buChar char="ü"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«Подводные мастера»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1. Вес стальной детали в воздухе равен 3 Н, а в воде 2,7 Н. Чему равна</a:t>
            </a:r>
          </a:p>
          <a:p>
            <a:pPr>
              <a:buNone/>
            </a:pPr>
            <a:r>
              <a:rPr lang="ru-RU" b="1" i="1" dirty="0" smtClean="0"/>
              <a:t> выталкивающая сила?</a:t>
            </a:r>
          </a:p>
          <a:p>
            <a:pPr>
              <a:buNone/>
            </a:pPr>
            <a:r>
              <a:rPr lang="ru-RU" dirty="0" smtClean="0"/>
              <a:t>А) 5,7 Н;   Б) 0,3 Н;    В) 3 Н;    Г) 2,7 Н.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2. Железный и деревянный шары равных объемов бросили в воду. </a:t>
            </a:r>
          </a:p>
          <a:p>
            <a:pPr>
              <a:buNone/>
            </a:pPr>
            <a:r>
              <a:rPr lang="ru-RU" b="1" i="1" dirty="0" smtClean="0"/>
              <a:t>Равны ли выталкивающие силы, действующие на эти шары?</a:t>
            </a:r>
          </a:p>
          <a:p>
            <a:pPr>
              <a:buNone/>
            </a:pPr>
            <a:r>
              <a:rPr lang="ru-RU" dirty="0" smtClean="0"/>
              <a:t>А) На железный шар действует большая выталкивающая сила;</a:t>
            </a:r>
          </a:p>
          <a:p>
            <a:pPr>
              <a:buNone/>
            </a:pPr>
            <a:r>
              <a:rPr lang="ru-RU" dirty="0" smtClean="0"/>
              <a:t>Б) Большая выталкивающая сила действует на деревянный шар;</a:t>
            </a:r>
          </a:p>
          <a:p>
            <a:pPr>
              <a:buNone/>
            </a:pPr>
            <a:r>
              <a:rPr lang="ru-RU" dirty="0" smtClean="0"/>
              <a:t>В) На оба шара действуют одинаковые выталкивающие силы.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3. Железное и деревянное тела равных масс бросили в воду. Равны ли </a:t>
            </a:r>
          </a:p>
          <a:p>
            <a:pPr>
              <a:buNone/>
            </a:pPr>
            <a:r>
              <a:rPr lang="ru-RU" b="1" i="1" dirty="0" smtClean="0"/>
              <a:t>выталкивающие силы, действующие на каждое тело?</a:t>
            </a:r>
          </a:p>
          <a:p>
            <a:pPr>
              <a:buNone/>
            </a:pPr>
            <a:r>
              <a:rPr lang="ru-RU" dirty="0" smtClean="0"/>
              <a:t>А) На железное тело действует большая выталкивающая сила;</a:t>
            </a:r>
          </a:p>
          <a:p>
            <a:pPr>
              <a:buNone/>
            </a:pPr>
            <a:r>
              <a:rPr lang="ru-RU" dirty="0" smtClean="0"/>
              <a:t>Б) Большая выталкивающая сила действует на деревянное тело;</a:t>
            </a:r>
          </a:p>
          <a:p>
            <a:pPr>
              <a:buNone/>
            </a:pPr>
            <a:r>
              <a:rPr lang="ru-RU" dirty="0" smtClean="0"/>
              <a:t>В) На оба тела действуют одинаковые выталкивающие силы.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Исследователем действия жидкости на погруженное тело был древнегреческий математик и физик </a:t>
            </a:r>
            <a:r>
              <a:rPr lang="ru-RU" sz="2400" b="1" i="1" dirty="0" smtClean="0"/>
              <a:t>Архимед</a:t>
            </a:r>
            <a:r>
              <a:rPr lang="ru-RU" sz="2400" dirty="0" smtClean="0"/>
              <a:t>, живший в 287 г, до нашей эры. </a:t>
            </a:r>
            <a:endParaRPr lang="ru-RU" sz="2400" dirty="0"/>
          </a:p>
        </p:txBody>
      </p:sp>
      <p:pic>
        <p:nvPicPr>
          <p:cNvPr id="5" name="Содержимое 4" descr="Archimedes_%28Graphiлk%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3599" y="1000108"/>
            <a:ext cx="4100069" cy="4595829"/>
          </a:xfrm>
        </p:spPr>
      </p:pic>
      <p:pic>
        <p:nvPicPr>
          <p:cNvPr id="4" name="Содержимое 4" descr="Archimedes_%28Graphiлk%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071546"/>
            <a:ext cx="4100069" cy="4595829"/>
          </a:xfrm>
          <a:prstGeom prst="rect">
            <a:avLst/>
          </a:prstGeom>
        </p:spPr>
      </p:pic>
      <p:pic>
        <p:nvPicPr>
          <p:cNvPr id="7" name="Содержимое 4" descr="Archimedes_%28Graphiлk%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142984"/>
            <a:ext cx="4100069" cy="4595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 К пружинному динамометру подвешено металлическое тело. </a:t>
            </a:r>
          </a:p>
          <a:p>
            <a:r>
              <a:rPr lang="ru-RU" b="1" i="1" dirty="0" smtClean="0"/>
              <a:t>В каком случае показания динамометра будут больше: если тело опустить </a:t>
            </a:r>
          </a:p>
          <a:p>
            <a:r>
              <a:rPr lang="ru-RU" b="1" i="1" dirty="0" smtClean="0"/>
              <a:t>в воду или в керосин?</a:t>
            </a:r>
          </a:p>
          <a:p>
            <a:r>
              <a:rPr lang="ru-RU" dirty="0" smtClean="0"/>
              <a:t>А) Больше в воде;       Б) Больше в керосине;      В) Одинаковые. 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5. Архимедова сила определяется формулой:</a:t>
            </a:r>
          </a:p>
          <a:p>
            <a:r>
              <a:rPr lang="ru-RU" dirty="0" smtClean="0"/>
              <a:t>А) F=</a:t>
            </a:r>
            <a:r>
              <a:rPr lang="ru-RU" dirty="0" err="1" smtClean="0"/>
              <a:t>ρgh</a:t>
            </a:r>
            <a:r>
              <a:rPr lang="ru-RU" dirty="0" smtClean="0"/>
              <a:t>;       Б) </a:t>
            </a:r>
            <a:r>
              <a:rPr lang="ru-RU" dirty="0" err="1" smtClean="0"/>
              <a:t>F=mg</a:t>
            </a:r>
            <a:r>
              <a:rPr lang="ru-RU" dirty="0" smtClean="0"/>
              <a:t>;          Г) F=</a:t>
            </a:r>
            <a:r>
              <a:rPr lang="ru-RU" dirty="0" err="1" smtClean="0"/>
              <a:t>gρтVж</a:t>
            </a:r>
            <a:r>
              <a:rPr lang="ru-RU" dirty="0" smtClean="0"/>
              <a:t>;         Д) F=</a:t>
            </a:r>
            <a:r>
              <a:rPr lang="ru-RU" dirty="0" err="1" smtClean="0"/>
              <a:t>gρжVт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6. Если сила тяжести, действующая на погруженное в жидкость тело, больше архимедовой силы, то тело:</a:t>
            </a:r>
          </a:p>
          <a:p>
            <a:r>
              <a:rPr lang="ru-RU" dirty="0" smtClean="0"/>
              <a:t>А) Всплывает;    Б) Тонет;      В) Находится в равновесии. </a:t>
            </a:r>
          </a:p>
          <a:p>
            <a:endParaRPr lang="ru-RU" dirty="0" smtClean="0"/>
          </a:p>
          <a:p>
            <a:r>
              <a:rPr lang="ru-RU" b="1" i="1" dirty="0" smtClean="0"/>
              <a:t>7. Плотность тела равна плотности жидкости, в которой оно находится. Что будет с телом?</a:t>
            </a:r>
          </a:p>
          <a:p>
            <a:r>
              <a:rPr lang="ru-RU" dirty="0" smtClean="0"/>
              <a:t>А) Всплывет на поверхность;   Б) Утонет;    В) Не изменится. 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8. Тело плавает в пресной воде, полностью погрузившись в нее. Как будет вести себя тело в спирте?</a:t>
            </a:r>
          </a:p>
          <a:p>
            <a:r>
              <a:rPr lang="ru-RU" dirty="0" smtClean="0"/>
              <a:t>А) Утонет;   Б) Всплывет;    В) Останется в равновесии.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Жидкости на тело давят, </a:t>
            </a:r>
          </a:p>
          <a:p>
            <a:pPr>
              <a:buNone/>
            </a:pPr>
            <a:r>
              <a:rPr lang="ru-RU" dirty="0" smtClean="0"/>
              <a:t>Вверх его все поднимают, </a:t>
            </a:r>
          </a:p>
          <a:p>
            <a:pPr>
              <a:buNone/>
            </a:pPr>
            <a:r>
              <a:rPr lang="ru-RU" dirty="0" smtClean="0"/>
              <a:t>При этом силу создают, </a:t>
            </a:r>
          </a:p>
          <a:p>
            <a:pPr>
              <a:buNone/>
            </a:pPr>
            <a:r>
              <a:rPr lang="ru-RU" dirty="0" smtClean="0"/>
              <a:t>Что Архимедовой зовут! </a:t>
            </a:r>
          </a:p>
          <a:p>
            <a:pPr>
              <a:buNone/>
            </a:pPr>
            <a:r>
              <a:rPr lang="ru-RU" dirty="0" smtClean="0"/>
              <a:t>Ее считать умеем мы: </a:t>
            </a:r>
          </a:p>
          <a:p>
            <a:pPr>
              <a:buNone/>
            </a:pPr>
            <a:r>
              <a:rPr lang="ru-RU" dirty="0" smtClean="0"/>
              <a:t>Надо знать лишь вес воды, </a:t>
            </a:r>
          </a:p>
          <a:p>
            <a:pPr>
              <a:buNone/>
            </a:pPr>
            <a:r>
              <a:rPr lang="ru-RU" dirty="0" smtClean="0"/>
              <a:t>Что-то тело вытесняет - </a:t>
            </a:r>
          </a:p>
          <a:p>
            <a:pPr>
              <a:buNone/>
            </a:pPr>
            <a:r>
              <a:rPr lang="ru-RU" dirty="0" smtClean="0"/>
              <a:t>Все закон нам объясняет -</a:t>
            </a:r>
          </a:p>
          <a:p>
            <a:pPr>
              <a:buNone/>
            </a:pPr>
            <a:r>
              <a:rPr lang="ru-RU" dirty="0" smtClean="0"/>
              <a:t>Открыл его великий грек </a:t>
            </a:r>
          </a:p>
          <a:p>
            <a:pPr>
              <a:buNone/>
            </a:pPr>
            <a:r>
              <a:rPr lang="ru-RU" dirty="0" smtClean="0"/>
              <a:t>Ему имя - Архимед!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Archimedes_%28Graphiлk%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857364"/>
            <a:ext cx="4100069" cy="4595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Причина возникновения </a:t>
            </a:r>
            <a:r>
              <a:rPr lang="en-US" dirty="0" smtClean="0"/>
              <a:t>F</a:t>
            </a:r>
            <a:r>
              <a:rPr lang="ru-RU" baseline="-25000" dirty="0" smtClean="0"/>
              <a:t>А</a:t>
            </a:r>
            <a:r>
              <a:rPr lang="ru-RU" dirty="0" smtClean="0"/>
              <a:t> </a:t>
            </a:r>
            <a:endParaRPr lang="ru-RU" baseline="-25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погруженное в жидкость тело со всех сторон действуют силы давления воды. В каждой точке тела они направлены перпендикулярно его поверхности. Но гидростатическое давление возрастает с увеличением глубины. Поэтому силы давления, приложенные к нижним участкам тела, оказываются больше сил давления, действующих на тело сверху. Преобладающие силы давления действуют в направлении снизу вверх. А равнодействующая этих сил направлена вверх и называется</a:t>
            </a:r>
          </a:p>
          <a:p>
            <a:r>
              <a:rPr lang="ru-RU" b="1" i="1" dirty="0" smtClean="0"/>
              <a:t> в </a:t>
            </a:r>
            <a:r>
              <a:rPr lang="ru-RU" b="1" i="1" dirty="0" err="1" smtClean="0"/>
              <a:t>ы</a:t>
            </a:r>
            <a:r>
              <a:rPr lang="ru-RU" b="1" i="1" dirty="0" smtClean="0"/>
              <a:t> т а л к и в а </a:t>
            </a:r>
            <a:r>
              <a:rPr lang="ru-RU" b="1" i="1" dirty="0" err="1" smtClean="0"/>
              <a:t>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щ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( а </a:t>
            </a:r>
            <a:r>
              <a:rPr lang="ru-RU" b="1" i="1" dirty="0" err="1" smtClean="0"/>
              <a:t>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х</a:t>
            </a:r>
            <a:r>
              <a:rPr lang="ru-RU" b="1" i="1" dirty="0" smtClean="0"/>
              <a:t> и м е </a:t>
            </a:r>
            <a:r>
              <a:rPr lang="ru-RU" b="1" i="1" dirty="0" err="1" smtClean="0"/>
              <a:t>д</a:t>
            </a:r>
            <a:r>
              <a:rPr lang="ru-RU" b="1" i="1" dirty="0" smtClean="0"/>
              <a:t> о в о 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) силой.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2357454" cy="19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43446"/>
            <a:ext cx="2149468" cy="180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в одних случаях тела всплывают, а в других тонут?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0296" y="-142899"/>
            <a:ext cx="3929092" cy="83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 помощью опыта узнать выталкивающую силу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ЖИДК  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lvl="1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–Р 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ЖИДК  </a:t>
            </a: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50083" y="2186762"/>
            <a:ext cx="3736179" cy="42203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 Архимеда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Выталкивающая сила, действующая на погруженное в жидкость тело, равна весу жидкости, вытесненной  этим телом.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62"/>
            <a:ext cx="5429288" cy="33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571612"/>
            <a:ext cx="442915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Опыт №1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Проверка зависимости </a:t>
            </a:r>
            <a:br>
              <a:rPr lang="ru-RU" sz="2200" b="1" dirty="0" smtClean="0"/>
            </a:br>
            <a:r>
              <a:rPr lang="ru-RU" sz="2200" b="1" dirty="0" smtClean="0"/>
              <a:t>F выт  от </a:t>
            </a:r>
            <a:r>
              <a:rPr lang="ru-RU" sz="2200" b="1" dirty="0" err="1" smtClean="0"/>
              <a:t>Vт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14348" y="214290"/>
            <a:ext cx="8001056" cy="1151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«Один опыт я ставлю выше, чем тысячу мнений, рожденных только воображением».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М. В. Ломоносов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643314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3143248"/>
            <a:ext cx="48577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тела равной массы, но разного объёма.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572008"/>
            <a:ext cx="72898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Вывод: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чем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больше объем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тела(или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его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погруженной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части), тем больше  архимедова  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сила.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28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3"/>
            <a:ext cx="3857652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Опыт № 2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 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Проверка зависимости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Fвыт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от глубины погружения.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Два тела одинакового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объёма и погружают на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разную глубину.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2"/>
          </p:nvPr>
        </p:nvSpPr>
        <p:spPr>
          <a:xfrm>
            <a:off x="1285852" y="4929198"/>
            <a:ext cx="6286544" cy="1580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				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Вывод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Архимедова   сила   не   зависит   от   глубины   погружения.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658" y="1571612"/>
            <a:ext cx="39243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1"/>
            <a:ext cx="4543428" cy="3071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Опыт №  3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Проверка зависимости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Fвыт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от формы тела.</a:t>
            </a: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Два тела одинакового объёма, но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разной формы погружают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одновременно.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6433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4429132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Вывод: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Архимедова    сила не зависит от формы тела   и   для   тел  одинакового объема   имеет   одно  и   то   же   значение.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1567</TotalTime>
  <Words>916</Words>
  <Application>Microsoft Office PowerPoint</Application>
  <PresentationFormat>Экран (4:3)</PresentationFormat>
  <Paragraphs>168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Урок физики в 7 классе «Выталкивающая сила» </vt:lpstr>
      <vt:lpstr>Слайд 2</vt:lpstr>
      <vt:lpstr>Причина возникновения FА </vt:lpstr>
      <vt:lpstr>Почему в одних случаях тела всплывают, а в других тонут?</vt:lpstr>
      <vt:lpstr>Как с помощью опыта узнать выталкивающую силу ?</vt:lpstr>
      <vt:lpstr>Закон Архимеда</vt:lpstr>
      <vt:lpstr>  Опыт №1 Проверка зависимости  F выт  от Vт</vt:lpstr>
      <vt:lpstr> </vt:lpstr>
      <vt:lpstr>Слайд 9</vt:lpstr>
      <vt:lpstr>Слайд 10</vt:lpstr>
      <vt:lpstr>Слайд 11</vt:lpstr>
      <vt:lpstr>Закон Архимеда</vt:lpstr>
      <vt:lpstr>Блиц – опрос по архимедовой силе </vt:lpstr>
      <vt:lpstr>    Веселые вопросы Григория Остера из его книги «Физика»:</vt:lpstr>
      <vt:lpstr>Решение задач </vt:lpstr>
      <vt:lpstr>Слайд 16</vt:lpstr>
      <vt:lpstr>Плавание   тел</vt:lpstr>
      <vt:lpstr>Блиц – опрос по плаванию тел </vt:lpstr>
      <vt:lpstr>«Подводные мастера»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физики в 7 классе «Выталкивающая сила»</dc:title>
  <dc:creator>Елена Ивановна</dc:creator>
  <cp:lastModifiedBy>бальтазар</cp:lastModifiedBy>
  <cp:revision>136</cp:revision>
  <dcterms:created xsi:type="dcterms:W3CDTF">2008-04-22T10:13:33Z</dcterms:created>
  <dcterms:modified xsi:type="dcterms:W3CDTF">2013-12-19T04:34:04Z</dcterms:modified>
</cp:coreProperties>
</file>