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69" r:id="rId3"/>
    <p:sldId id="261" r:id="rId4"/>
    <p:sldId id="260" r:id="rId5"/>
    <p:sldId id="262" r:id="rId6"/>
    <p:sldId id="264" r:id="rId7"/>
    <p:sldId id="263" r:id="rId8"/>
    <p:sldId id="273" r:id="rId9"/>
    <p:sldId id="271" r:id="rId10"/>
    <p:sldId id="272" r:id="rId11"/>
    <p:sldId id="266" r:id="rId12"/>
    <p:sldId id="265" r:id="rId13"/>
    <p:sldId id="267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0" autoAdjust="0"/>
  </p:normalViewPr>
  <p:slideViewPr>
    <p:cSldViewPr>
      <p:cViewPr varScale="1">
        <p:scale>
          <a:sx n="101" d="100"/>
          <a:sy n="101" d="100"/>
        </p:scale>
        <p:origin x="-2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4065-4028-4C0F-9DBF-F04C282E167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8E0A0-E4DF-42AE-B364-B4B3FD084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E0A0-E4DF-42AE-B364-B4B3FD084E0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7187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 в изучении химии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32861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Иванова Ирина Викторовна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Учитель химии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МОУ СОШ № 16 г.Твери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309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Используя основные принципы развивающего обучения, нужно по-другому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выстраивать урок.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уроке выделяют следующие этапы: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1 Вызов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собственно вызов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актуализация знаний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2"/>
              <a:defRPr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Осмысление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постановка учебной задачи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открытие нового знания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составление алгоритма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первичное закрепление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Рефлексия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самостоятельная работа- самоконтроль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собственно рефлексия</a:t>
            </a:r>
            <a:endParaRPr lang="ru-RU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67403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Основной из главных задач учителя является организация учебной </a:t>
            </a:r>
            <a:r>
              <a:rPr lang="ru-RU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деятель-ности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таким образом, чтобы у учащихся сформировались потребности в </a:t>
            </a:r>
            <a:r>
              <a:rPr lang="ru-RU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осущест-влении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творческого преобразования учебного материала с целью овладения новыми знаниями.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того, чтобы знания учащихся были результатом их собственных поисков, необходимо организовать эти поиски, управлять учащимися, развивать их познавательную деятельность.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Чему должен научиться ребенок?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0755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90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Овладеть универсальными учебными действиями </a:t>
            </a:r>
            <a:b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УУД</a:t>
            </a: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действии порождается знание!</a:t>
            </a:r>
            <a:r>
              <a:rPr lang="ru-RU" sz="3600" i="1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endParaRPr lang="ru-RU" sz="3600" b="1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6561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Позиция учителя: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 классу не с ответом (готовые знания, умения, навыки), а с вопросом.</a:t>
            </a:r>
          </a:p>
          <a:p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Позиция ученика:</a:t>
            </a:r>
            <a:r>
              <a:rPr 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за познание мира, (в специально организованных для этого условиях).</a:t>
            </a:r>
          </a:p>
          <a:p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555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методике данного подхода предполагается, что тему урока учитель не сообщает, а используя различные методы и приемы, добивается от учащихся формулировки темы и проблемы.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основная задача этапа урока «Вызов».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Какими же методами и приемами можно воспользоваться?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 здесь нам помогут компьютерные технологии.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Вставьте в текст пропущенные слова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432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Даны уравнения реакций: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1) CuSO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+2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Cu(OH)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↓ + Na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2) 4Al + 3O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2Al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Задание № 1.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 степени окисления элементов в химических реакциях.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Сравните степени окисления элементов в исходных веществах и продуктах реакции.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Сделайте вывод и запишите его.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 первой реакции степени окисления элементов ……………………………………, а во второй -…………………………………..у …………………………….и………………………..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 какой классификации химических реакций пойдет речь на уроке. Сформулируйте тему урока?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Тема: Классификация химических реакций по изменению степени окисления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1643042" y="3786190"/>
            <a:ext cx="214314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480" y="3643314"/>
            <a:ext cx="3500462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7662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Рассмотрите планетарную модель 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Допишите предложения.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Ответьте на вопрос: Почему модель называется планетарной?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О какой модели идет речь?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4.Сформулируйте тему урока.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центре модели находится положительно заряженное ………….., которое состоит из элементарных частиц …………………… и ………………………..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Заряд ядра равен числу ………………..в нем.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Вокруг ядра с большой скоростью движутся отрицательно заряженные …………….. по …………………………………………………….</a:t>
            </a:r>
          </a:p>
          <a:p>
            <a:r>
              <a:rPr lang="ru-RU" dirty="0" smtClean="0"/>
              <a:t>Модель …………..называется планетарной, потому  что………………………………...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Тема урока: Состав и строение атома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4357694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86314" y="46434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Ядро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+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071934" y="5500702"/>
            <a:ext cx="121444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249040" y="5538045"/>
            <a:ext cx="1217690" cy="714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1802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Протон ( </a:t>
            </a:r>
            <a:r>
              <a:rPr lang="ru-RU" dirty="0" err="1" smtClean="0"/>
              <a:t>р</a:t>
            </a:r>
            <a:r>
              <a:rPr lang="ru-RU" baseline="30000" dirty="0" err="1" smtClean="0"/>
              <a:t>+</a:t>
            </a:r>
            <a:r>
              <a:rPr lang="ru-RU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3570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Нейтрон (</a:t>
            </a:r>
            <a:r>
              <a:rPr lang="en-US" dirty="0" smtClean="0"/>
              <a:t>n</a:t>
            </a:r>
            <a:r>
              <a:rPr lang="ru-RU" baseline="30000" dirty="0" smtClean="0"/>
              <a:t>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637166" y="4094892"/>
            <a:ext cx="3354913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58016" y="4857760"/>
            <a:ext cx="285752" cy="28575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27" idx="6"/>
          </p:cNvCxnSpPr>
          <p:nvPr/>
        </p:nvCxnSpPr>
        <p:spPr>
          <a:xfrm>
            <a:off x="7143768" y="5000636"/>
            <a:ext cx="71438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5174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 (</a:t>
            </a:r>
            <a:r>
              <a:rPr lang="ru-RU" dirty="0" err="1" smtClean="0"/>
              <a:t>ē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85720" y="621166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Энергетический уровень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23" idx="2"/>
          </p:cNvCxnSpPr>
          <p:nvPr/>
        </p:nvCxnSpPr>
        <p:spPr>
          <a:xfrm rot="10800000" flipV="1">
            <a:off x="2357426" y="5023586"/>
            <a:ext cx="1279741" cy="1160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370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Можно поставить проблему с помощью эксперимента: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Опыт №1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Соляная кислота + индикатор =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Действие:                                     Наблюдение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Опыт №2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Соляная кислота +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Цинк=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Действие:                                      Наблюдение: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Опыт №3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Соляная кислота + индикатор +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гидроксид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натрия  =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Действие:                                     Наблюдение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Опыт № 4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Соляная кислота + нитрат серебра =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Действие:                                      Наблюдение: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объединяет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эти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опыты?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Тема урока: «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Химические свойства соляной кислоты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 smtClean="0"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587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Попробуйте назвать тему нашего сегодняшнего урока.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6955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297658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928670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35769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714620"/>
            <a:ext cx="2085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271462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20" y="542926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Тема: Жиры. Классификация жиров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247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  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Вторая стадия урока –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«Осмысление»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связанная с решением учебных задач. Отличительная особенность таких задач – ориентация не на содержание, а на универсальные способы (приемы) учебной деятельности. Текст задачи содержит указание на способ учебной деятельности,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классифицируйте и укажите основание для классификации;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сравните;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обобщите объекты;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продолжите ряд, фразу;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дополните ряд, определение;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определите лишний элемент в данном ряду, объясните причину выбора;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установите соответствие между процессами, явлениями;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- установите последовательность этапов, процессов, явлений.</a:t>
            </a:r>
            <a:r>
              <a:rPr lang="ru-RU" sz="2000" b="1" dirty="0" smtClean="0"/>
              <a:t>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86238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“Надо учиться в школе, но ещё гораздо больше надо учиться по выходе из школы, и это второе учение по своим последствиям, по своему влиянию на человека и на общество неизмеримо важнее первого”. </a:t>
            </a:r>
          </a:p>
          <a:p>
            <a:pPr>
              <a:buFont typeface="Wingdings" pitchFamily="2" charset="2"/>
              <a:buNone/>
            </a:pPr>
            <a:r>
              <a:rPr lang="ru-RU" sz="3600" i="1" dirty="0" smtClean="0">
                <a:solidFill>
                  <a:srgbClr val="000000"/>
                </a:solidFill>
              </a:rPr>
              <a:t>                                        </a:t>
            </a:r>
            <a:r>
              <a:rPr lang="ru-RU" sz="3600" dirty="0" smtClean="0">
                <a:solidFill>
                  <a:srgbClr val="000000"/>
                </a:solidFill>
              </a:rPr>
              <a:t>Д.Писарев</a:t>
            </a: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247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 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Прочитайте и заполните таблицу.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Характеристика элементарных частиц. 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Протон 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u="sng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это  положительная элементарная частица с массой, равной единице и зарядом +1. Число протонов определяется по порядковому номеру элемента.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(Р) = 15, т.к. порядковый номер фосфора 15.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Нейтроны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b="1" u="sng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это элементарные частицы с массой, равной единице, незаряженные. Число нейтронов определяется вычитанием протонов из относительной атомной массы.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(К) =39 – 19=20, где 39 –это атомная масса калия, а 19 – это его порядковый номер.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Электроны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 это отрицательные элементарные частицы, с ничтожно малой массой 1/1837 и зарядом -1. Число электронов определяется по числу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(О) = 8, т.к.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(0) = 8,а  порядковый номер кислорода 8.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Атом 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электронейтрален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т.к. число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= числу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5000637"/>
          <a:ext cx="8644000" cy="175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4745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Частица и ее обозначение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Масса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Заряд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Правило определения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3311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311"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3311">
                <a:tc>
                  <a:txBody>
                    <a:bodyPr/>
                    <a:lstStyle/>
                    <a:p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370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 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Соотнесите и соедините: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Термины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Описание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ОВР                                                процесс присоединения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Окислитель                                    процесс отдачи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Восстановитель                     атом, ион или молекула, которые принимают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Окисление                                   реакции с изменением степеней окисления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Восстановление                     реакции без изменения степеней окисления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неОВР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атом, ион или молекула, которые отдают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/>
              <a:t>Термины                                         Описание:</a:t>
            </a:r>
            <a:endParaRPr lang="ru-RU" sz="2000" dirty="0" smtClean="0"/>
          </a:p>
          <a:p>
            <a:r>
              <a:rPr lang="ru-RU" sz="2000" dirty="0" smtClean="0"/>
              <a:t>Протон                                   Заряд равен -1</a:t>
            </a:r>
          </a:p>
          <a:p>
            <a:r>
              <a:rPr lang="ru-RU" sz="2000" dirty="0" smtClean="0"/>
              <a:t>Электрон                                Заряд равен +1</a:t>
            </a:r>
          </a:p>
          <a:p>
            <a:r>
              <a:rPr lang="ru-RU" sz="2000" dirty="0" smtClean="0"/>
              <a:t>Нейтрон                                  Сумма </a:t>
            </a:r>
            <a:r>
              <a:rPr lang="ru-RU" sz="2000" dirty="0" err="1" smtClean="0"/>
              <a:t>р</a:t>
            </a:r>
            <a:r>
              <a:rPr lang="ru-RU" sz="2000" baseline="30000" dirty="0" err="1" smtClean="0"/>
              <a:t>+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 и </a:t>
            </a:r>
            <a:r>
              <a:rPr lang="en-US" sz="2000" dirty="0" smtClean="0"/>
              <a:t>n</a:t>
            </a:r>
            <a:r>
              <a:rPr lang="ru-RU" sz="2000" baseline="30000" dirty="0" smtClean="0"/>
              <a:t>о</a:t>
            </a:r>
            <a:endParaRPr lang="ru-RU" sz="2000" dirty="0" smtClean="0"/>
          </a:p>
          <a:p>
            <a:r>
              <a:rPr lang="ru-RU" sz="2000" dirty="0" smtClean="0"/>
              <a:t>Массовое число                       </a:t>
            </a:r>
            <a:r>
              <a:rPr lang="ru-RU" sz="2000" dirty="0" err="1" smtClean="0"/>
              <a:t>Электронейтральная</a:t>
            </a:r>
            <a:r>
              <a:rPr lang="ru-RU" sz="2000" dirty="0" smtClean="0"/>
              <a:t> частица</a:t>
            </a:r>
          </a:p>
          <a:p>
            <a:r>
              <a:rPr lang="ru-RU" sz="2000" dirty="0" smtClean="0"/>
              <a:t>Заряд ядра                              Масса 1/1837</a:t>
            </a:r>
          </a:p>
          <a:p>
            <a:r>
              <a:rPr lang="ru-RU" sz="2000" dirty="0" smtClean="0"/>
              <a:t>                                               Масса 1</a:t>
            </a:r>
          </a:p>
          <a:p>
            <a:r>
              <a:rPr lang="ru-RU" sz="2000" dirty="0" smtClean="0"/>
              <a:t>                                               Равен числу </a:t>
            </a:r>
            <a:r>
              <a:rPr lang="ru-RU" sz="2000" dirty="0" err="1" smtClean="0"/>
              <a:t>р</a:t>
            </a:r>
            <a:r>
              <a:rPr lang="ru-RU" sz="2000" baseline="30000" dirty="0" err="1" smtClean="0"/>
              <a:t>+</a:t>
            </a:r>
            <a:endParaRPr lang="ru-RU" sz="2000" baseline="30000" dirty="0" smtClean="0"/>
          </a:p>
          <a:p>
            <a:endParaRPr lang="ru-RU" sz="2000" dirty="0" smtClean="0"/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 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Рассмотрите рисунок и дополните определения: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Окислитель – это атом, ион или молекула, которые ………………………………………………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Восстановитель -  это атом, ион или молекула, которые …………………………………………</a:t>
            </a: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6096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7048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Изучите алгоритм определения окислителя, восстановителя, процессов окисления или восстановления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1. Определите и запишите степени окисления элементов: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4Al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+ 3O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 2Al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+3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-2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2. Подчеркните элементы, изменившие степень окисления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4Al</a:t>
            </a:r>
            <a:r>
              <a:rPr lang="ru-RU" b="1" u="sng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+ 3O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2Al</a:t>
            </a:r>
            <a:r>
              <a:rPr lang="en-US" b="1" u="sng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+3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-2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Определите функции элементов по изменению степеней окисления (↑ восстановитель или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окислитель)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…………→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+3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(↑ восстановитель)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…………..→ О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окислитель)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4. Определите процессы окисления или восстановления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…………→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+3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процесс окисление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…………..→ О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процесс восстановление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Определите окислитель, восстановитель, процессы окисления и восстановления по алгоритму</a:t>
            </a:r>
          </a:p>
          <a:p>
            <a:r>
              <a:rPr lang="en-US" dirty="0" smtClean="0"/>
              <a:t>2Al + 3CuSO</a:t>
            </a:r>
            <a:r>
              <a:rPr lang="en-US" baseline="-25000" dirty="0" smtClean="0"/>
              <a:t>4</a:t>
            </a:r>
            <a:r>
              <a:rPr lang="en-US" dirty="0" smtClean="0"/>
              <a:t> = 3 Cu + 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                  </a:t>
            </a:r>
            <a:r>
              <a:rPr lang="en-US" dirty="0" smtClean="0"/>
              <a:t>N</a:t>
            </a:r>
            <a:r>
              <a:rPr lang="ru-RU" baseline="-25000" dirty="0" smtClean="0"/>
              <a:t>2</a:t>
            </a:r>
            <a:r>
              <a:rPr lang="ru-RU" dirty="0" smtClean="0"/>
              <a:t> + 3 </a:t>
            </a:r>
            <a:r>
              <a:rPr lang="en-US" dirty="0" smtClean="0"/>
              <a:t>Mg</a:t>
            </a:r>
            <a:r>
              <a:rPr lang="ru-RU" dirty="0" smtClean="0"/>
              <a:t> = </a:t>
            </a:r>
            <a:r>
              <a:rPr lang="en-US" dirty="0" smtClean="0"/>
              <a:t>Mg</a:t>
            </a:r>
            <a:r>
              <a:rPr lang="ru-RU" baseline="-25000" dirty="0" smtClean="0"/>
              <a:t>3</a:t>
            </a:r>
            <a:r>
              <a:rPr lang="en-US" dirty="0" smtClean="0"/>
              <a:t>N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919"/>
            <a:ext cx="914400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986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Завершает урок рефлексия. Формы проведения рефлексии могут быть различными, например: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Вырази свое отношение к полученным знаниям.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Задай вопрос , который остался невыясненным в ходе изучения нового материала.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Тест. Я знаю ( умею), я не знаю ( не умею).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Составление кластера.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u="sng" dirty="0" smtClean="0">
                <a:latin typeface="Arial" pitchFamily="34" charset="0"/>
                <a:cs typeface="Arial" pitchFamily="34" charset="0"/>
              </a:rPr>
              <a:t>Сегодня на уроке я: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-Научился…………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-Мне показалось важным…….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-Я понял, что………..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-Я почувствовал, что…….</a:t>
            </a:r>
          </a:p>
          <a:p>
            <a:r>
              <a:rPr lang="ru-RU" sz="2400" i="1" u="sng" dirty="0" smtClean="0">
                <a:latin typeface="Arial" pitchFamily="34" charset="0"/>
                <a:cs typeface="Arial" pitchFamily="34" charset="0"/>
              </a:rPr>
              <a:t>Своей работой на уроке я…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-Доволен…..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-Не совсем доволен….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-Я не доволен потому, что…..</a:t>
            </a:r>
          </a:p>
          <a:p>
            <a:endParaRPr lang="ru-RU" b="1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919"/>
            <a:ext cx="914400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21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Тест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В состав ядра входят элементарные частицы: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электроны и протоны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 протоны, нейтроны и электроны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В) протоны и нейтроны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Г) протоны 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Число электронов в атоме натрия равно: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23     Б) 12     В) 11      Г) 34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Число нейтронов а атоме  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39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 равно: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 39  Б) 58   В) 26   Г) 20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4. У какого элемента содержится 14 электронов: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бор  Б) кремний  В) фтор  Г) азот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 какой частице идет речь: определяется по порядковому номеру, имеет  заряд -1  и массу 1/1837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А) протон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 нейтрон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В) электрон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В) ядро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919"/>
            <a:ext cx="914400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217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способ творческой рефлексии в виде «стихотворения», написанного по определенным правилам: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 строка – одно существительное;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строка – два прилагательных;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строка – три глагола;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 строка – крылатая фраза;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 строка – одно существительное, которое выражает суть.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1 – ядро;</a:t>
            </a:r>
          </a:p>
          <a:p>
            <a:r>
              <a:rPr lang="ru-RU" sz="2000" dirty="0" smtClean="0">
                <a:latin typeface="Georgia" pitchFamily="18" charset="0"/>
              </a:rPr>
              <a:t>2 – центральное, положительное.</a:t>
            </a:r>
          </a:p>
          <a:p>
            <a:r>
              <a:rPr lang="ru-RU" sz="2000" dirty="0" smtClean="0">
                <a:latin typeface="Georgia" pitchFamily="18" charset="0"/>
              </a:rPr>
              <a:t>3 – содержит, удерживает; </a:t>
            </a:r>
          </a:p>
          <a:p>
            <a:r>
              <a:rPr lang="ru-RU" sz="2000" dirty="0" smtClean="0">
                <a:latin typeface="Georgia" pitchFamily="18" charset="0"/>
              </a:rPr>
              <a:t>4 – сердце атома;</a:t>
            </a:r>
          </a:p>
          <a:p>
            <a:r>
              <a:rPr lang="ru-RU" sz="2000" dirty="0" smtClean="0">
                <a:latin typeface="Georgia" pitchFamily="18" charset="0"/>
              </a:rPr>
              <a:t>5 – центр.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919"/>
            <a:ext cx="914400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309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Изменения, вносимые в образовательный процесс оказывают огромное влияние на ученика: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повышается интерес к предмету;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растет успеваемость;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учащиеся могут проявить себя в новой роли;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вырабатывается устойчивый навык к самостоятельной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создается ситуация успеха;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урок работает на конкретного ученика, так как он работает в темпе, который оптимален для него.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919"/>
            <a:ext cx="914400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113815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en-US" sz="3600" dirty="0" smtClean="0"/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Синквейн</a:t>
            </a: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теме: "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подход" </a:t>
            </a:r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подход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системный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деятельностный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самообучаемся,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саморазвиваемся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самовоспитываемся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Образование становится эффективным.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Школа будущего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None/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Основные задачи образования</a:t>
            </a:r>
          </a:p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eaLnBrk="0" hangingPunct="0"/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5863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просто вооружить выпускника фиксированным набором знаний, а сформировать у него умение и желание учиться всю жизнь, работать в команде, способность к 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самоизменению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саморазвитию на основе рефлексивной самоорганизации.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Поэтому стандарты нового поколения должны решать задачу подготовки инициативных, творческих людей, готовых жить и трудиться в постоянно меняющемся мире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Основа Стандарта нового поколения</a:t>
            </a:r>
          </a:p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eaLnBrk="0" hangingPunct="0"/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6494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подход.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Системный подход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предполагает изучение объектов и явлений в их целостности, в их взаимосвязи с другими явлениями.</a:t>
            </a:r>
            <a:endParaRPr lang="ru-RU" sz="3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b="1" i="1" u="sng" dirty="0" err="1" smtClean="0"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3200" b="1" i="1" u="sng" dirty="0" smtClean="0">
                <a:latin typeface="Arial" pitchFamily="34" charset="0"/>
                <a:cs typeface="Arial" pitchFamily="34" charset="0"/>
              </a:rPr>
              <a:t> подход</a:t>
            </a: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предполагает способ преподавания, при котором учащийся осваивает культуру не путем простой передачи информации, а в процессе собственной учебной деятельности.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b="1" i="1" u="sng" dirty="0" err="1" smtClean="0"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200" b="1" i="1" u="sng" dirty="0" smtClean="0">
                <a:latin typeface="Arial" pitchFamily="34" charset="0"/>
                <a:cs typeface="Arial" pitchFamily="34" charset="0"/>
              </a:rPr>
              <a:t> подход</a:t>
            </a: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−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подход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основывающийся на общих законах теории деятельности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Базовые компетентности стандарта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9144000" cy="6986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Информационные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(умение искать, анализировать, преобразовывать, применять информацию для решения проблем);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Коммуникативные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(умение эффективно сотрудничать с другими людьми);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Самоорганизация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(умение ставить цели, планировать, ответственно относиться к здоровью, полноценно использовать личностные ресурсы);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Самообразование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(готовность конструировать и осуществлять собственную образовательную траекторию на протяжении всей жизни, обеспечивая успешность и конкурентоспособность).</a:t>
            </a:r>
            <a:endParaRPr lang="ru-RU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Система дидактических принципов, обеспечивающих системно – </a:t>
            </a:r>
            <a:r>
              <a:rPr lang="ru-RU" sz="36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3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подход.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8249"/>
            <a:ext cx="9144000" cy="602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ru-RU" sz="3600" dirty="0" smtClean="0">
                <a:cs typeface="Arial" pitchFamily="34" charset="0"/>
              </a:rPr>
              <a:t>Принцип деятельности.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3600" dirty="0" smtClean="0">
                <a:cs typeface="Arial" pitchFamily="34" charset="0"/>
              </a:rPr>
              <a:t>Принцип непрерывности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3600" dirty="0" smtClean="0">
                <a:cs typeface="Arial" pitchFamily="34" charset="0"/>
              </a:rPr>
              <a:t>Принцип целостного представления о мире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3600" dirty="0" smtClean="0">
                <a:cs typeface="Arial" pitchFamily="34" charset="0"/>
              </a:rPr>
              <a:t>Принцип вариативности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3600" dirty="0" smtClean="0">
                <a:cs typeface="Arial" pitchFamily="34" charset="0"/>
              </a:rPr>
              <a:t>Принцип психологической комфортности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ru-RU" sz="3600" dirty="0" smtClean="0">
                <a:cs typeface="Arial" pitchFamily="34" charset="0"/>
              </a:rPr>
              <a:t>Принцип творчества</a:t>
            </a:r>
            <a:endParaRPr lang="ru-RU" sz="3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Отличия </a:t>
            </a: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подхода от традиционного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32146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ТРАДИЦИОННЫЙ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 обучения: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Получение знаний, умений, навыков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Методы: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Репродуктивные (делай как я)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Способы усвоения материала: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Заучивание, запоминание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Позиция педагога: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Главная позиция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Позиция ученика: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Послушный исполнитель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Структура занятия: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Традиционное занятие: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1.Педагог объявляет тему занятия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2.Педагог объясняет тему занятия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3.Педагог организует закрепление полученных знаний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5755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СИСТЕМНО-ДЕЯТЕЛЬНОСТНЫЙ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 каждого ребёнка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Активное усвоение знаний (делайте, я с вами)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Самостоятельное добывание знаний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Консультант,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тьют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Активный деятель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Занятие с созданием проблемной ситуации: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1.Создание проблемной ситуации педагогом, формулирование проблемы учениками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2.Актулизация учениками своих знаний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3.Поиск решения проблемы учениками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4.Выражение решения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5.Применение знаний учениками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Занятие с элементом исследования: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1. Определение объекта исследования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2. Разработка плана исследования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3. Непосредственно исследование 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4. Оформление и представление конечного результата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144000" cy="6494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Позволяет учителю изучать с учащимися основную часть нового материала на уроке.</a:t>
            </a:r>
          </a:p>
          <a:p>
            <a:endParaRPr lang="ru-RU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подхода оптимально сочетается с информационно-коммуникационными технологиями, на уроке можно использовать компьютерные программы и учебные электронные пособия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уроке с применением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подхода  высока активность учащихся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подхода совместно с компьютерными технологиями способствует повышению интереса к изучению химии и помогает добиться лучших результатов.</a:t>
            </a:r>
          </a:p>
          <a:p>
            <a:endParaRPr lang="ru-RU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32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dirty="0" smtClean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9"/>
            <a:ext cx="9144000" cy="10433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Ломает многие привычные стереотипы подготовки и проведения уроков, меняет саму систему взаимодействия « учитель – ученик»</a:t>
            </a:r>
          </a:p>
          <a:p>
            <a:pPr lvl="0"/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Georgia" pitchFamily="18" charset="0"/>
              </a:rPr>
              <a:t>Какой должна быть структура урока?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Georgia" pitchFamily="18" charset="0"/>
              </a:rPr>
              <a:t>Как его подготовить?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Georgia" pitchFamily="18" charset="0"/>
              </a:rPr>
              <a:t>Как добиться того, чтобы дети включились в деятельность, а не ждали, пока учитель им все расскажет?</a:t>
            </a:r>
          </a:p>
          <a:p>
            <a:pPr lvl="0"/>
            <a:endParaRPr lang="en-US" sz="32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857364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142984"/>
            <a:ext cx="607219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960</TotalTime>
  <Words>1167</Words>
  <Application>Microsoft Office PowerPoint</Application>
  <PresentationFormat>Экран (4:3)</PresentationFormat>
  <Paragraphs>451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Системно-деятельностный  подход в изучении химии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в изучении химии</dc:title>
  <cp:lastModifiedBy>Admin</cp:lastModifiedBy>
  <cp:revision>111</cp:revision>
  <dcterms:modified xsi:type="dcterms:W3CDTF">2013-08-27T17:45:27Z</dcterms:modified>
</cp:coreProperties>
</file>