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0" r:id="rId2"/>
    <p:sldId id="258" r:id="rId3"/>
    <p:sldId id="274" r:id="rId4"/>
    <p:sldId id="264" r:id="rId5"/>
    <p:sldId id="257" r:id="rId6"/>
    <p:sldId id="279" r:id="rId7"/>
    <p:sldId id="281" r:id="rId8"/>
    <p:sldId id="267" r:id="rId9"/>
    <p:sldId id="268" r:id="rId10"/>
    <p:sldId id="270" r:id="rId11"/>
    <p:sldId id="278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3676" autoAdjust="0"/>
  </p:normalViewPr>
  <p:slideViewPr>
    <p:cSldViewPr>
      <p:cViewPr>
        <p:scale>
          <a:sx n="78" d="100"/>
          <a:sy n="78" d="100"/>
        </p:scale>
        <p:origin x="282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33BA8-5F4D-4D68-8C33-F523EBBEAC28}" type="datetimeFigureOut">
              <a:rPr lang="ru-RU" smtClean="0"/>
              <a:pPr/>
              <a:t>03.12.2013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A9268-8657-4377-94D0-5BBB0305D7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95249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734063-8459-4A4A-95FF-8CDB2BC440C4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734063-8459-4A4A-95FF-8CDB2BC440C4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3A3F-96B8-4EA1-8C64-9E7C0D9F311E}" type="datetimeFigureOut">
              <a:rPr lang="ru-RU"/>
              <a:pPr>
                <a:defRPr/>
              </a:pPr>
              <a:t>03.12.2013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3BF74-A604-44D1-96AB-8422DE933C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39795-2E21-4492-A69D-FBEA806214F2}" type="datetimeFigureOut">
              <a:rPr lang="ru-RU"/>
              <a:pPr>
                <a:defRPr/>
              </a:pPr>
              <a:t>03.12.2013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B65A0-7D98-4BED-9411-8F27BF96BC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B0924-9D77-44C7-A3BE-0DD045B19123}" type="datetimeFigureOut">
              <a:rPr lang="ru-RU"/>
              <a:pPr>
                <a:defRPr/>
              </a:pPr>
              <a:t>03.12.2013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D0F7B-73D7-46F7-B6D4-6A668FED6D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6D972-62F7-4409-A222-10001F5D74DF}" type="datetimeFigureOut">
              <a:rPr lang="ru-RU"/>
              <a:pPr>
                <a:defRPr/>
              </a:pPr>
              <a:t>03.12.2013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0D3DC-E90E-4153-ABDC-7F5E560715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814BA-4376-4574-B344-557059AE4AEF}" type="datetimeFigureOut">
              <a:rPr lang="ru-RU"/>
              <a:pPr>
                <a:defRPr/>
              </a:pPr>
              <a:t>03.12.2013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1944D-DE31-4E44-A690-21D999B617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8C407-9BF6-4B89-BF84-B410548E8C83}" type="datetimeFigureOut">
              <a:rPr lang="ru-RU"/>
              <a:pPr>
                <a:defRPr/>
              </a:pPr>
              <a:t>03.12.2013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9B3C4-5A05-4BCF-BB78-64C2EE1B9F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DA362-056D-4FAC-AB90-FD6CE05EF257}" type="datetimeFigureOut">
              <a:rPr lang="ru-RU"/>
              <a:pPr>
                <a:defRPr/>
              </a:pPr>
              <a:t>03.12.2013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F272C-220D-4F31-83FB-10580AB935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1B8CE-B378-46DC-B6B8-A88868285B8F}" type="datetimeFigureOut">
              <a:rPr lang="ru-RU"/>
              <a:pPr>
                <a:defRPr/>
              </a:pPr>
              <a:t>03.12.2013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997C9-2BFB-4FA7-8BC3-F3A2268E9F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C3D54-8E26-4248-BB01-31D47BA45BAC}" type="datetimeFigureOut">
              <a:rPr lang="ru-RU"/>
              <a:pPr>
                <a:defRPr/>
              </a:pPr>
              <a:t>03.12.2013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B71DB-12EA-4D6A-8E77-835C533737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FF74F-B3EC-4E8E-8007-F92FEE2D736D}" type="datetimeFigureOut">
              <a:rPr lang="ru-RU"/>
              <a:pPr>
                <a:defRPr/>
              </a:pPr>
              <a:t>03.12.2013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70656-1228-42CE-86D2-AC29AFA151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6C6FD-C93E-4888-808B-0F7441769B87}" type="datetimeFigureOut">
              <a:rPr lang="ru-RU"/>
              <a:pPr>
                <a:defRPr/>
              </a:pPr>
              <a:t>03.12.2013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6491F-66B5-46EB-A796-AF88E6EB89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20000"/>
                <a:lumOff val="80000"/>
              </a:schemeClr>
            </a:gs>
            <a:gs pos="39999">
              <a:schemeClr val="accent3">
                <a:lumMod val="40000"/>
                <a:lumOff val="60000"/>
              </a:schemeClr>
            </a:gs>
            <a:gs pos="70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644cea91371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7938" y="-1588"/>
            <a:ext cx="1508126" cy="1666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88" y="274638"/>
            <a:ext cx="71866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40D457-7E47-4359-AE6A-47E6E967528D}" type="datetimeFigureOut">
              <a:rPr lang="ru-RU"/>
              <a:pPr>
                <a:defRPr/>
              </a:pPr>
              <a:t>03.12.2013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61EC35-05D6-44B4-AD32-E5F3EF5941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 cap="all">
          <a:ln w="9000" cmpd="sng">
            <a:solidFill>
              <a:schemeClr val="accent4">
                <a:shade val="50000"/>
                <a:satMod val="120000"/>
              </a:schemeClr>
            </a:solidFill>
            <a:prstDash val="solid"/>
          </a:ln>
          <a:gradFill>
            <a:gsLst>
              <a:gs pos="0">
                <a:schemeClr val="accent4">
                  <a:shade val="20000"/>
                  <a:satMod val="245000"/>
                </a:schemeClr>
              </a:gs>
              <a:gs pos="43000">
                <a:schemeClr val="accent4">
                  <a:satMod val="255000"/>
                </a:schemeClr>
              </a:gs>
              <a:gs pos="48000">
                <a:schemeClr val="accent4">
                  <a:shade val="85000"/>
                  <a:satMod val="255000"/>
                </a:schemeClr>
              </a:gs>
              <a:gs pos="100000">
                <a:schemeClr val="accent4">
                  <a:shade val="20000"/>
                  <a:satMod val="245000"/>
                </a:schemeClr>
              </a:gs>
            </a:gsLst>
            <a:lin ang="5400000"/>
          </a:gradFill>
          <a:effectLst>
            <a:reflection blurRad="12700" stA="28000" endPos="45000" dist="1000" dir="5400000" sy="-100000" algn="bl" rotWithShape="0"/>
          </a:effectLst>
          <a:latin typeface="Constantia" pitchFamily="18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nstant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nstant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nstant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nstant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nstant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nstant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nstant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nstant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b="1" kern="1200">
          <a:solidFill>
            <a:srgbClr val="4E5D1F"/>
          </a:solidFill>
          <a:latin typeface="Constantia" pitchFamily="18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b="1" kern="1200">
          <a:solidFill>
            <a:srgbClr val="4E5D1F"/>
          </a:solidFill>
          <a:latin typeface="Constantia" pitchFamily="18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4E5D1F"/>
          </a:solidFill>
          <a:latin typeface="Constantia" pitchFamily="18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 kern="1200">
          <a:solidFill>
            <a:srgbClr val="4E5D1F"/>
          </a:solidFill>
          <a:latin typeface="Constantia" pitchFamily="18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 kern="1200">
          <a:solidFill>
            <a:srgbClr val="4E5D1F"/>
          </a:solidFill>
          <a:latin typeface="Constant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g.lenta.ru/photo/2011/07/06/seliger11/pic002.jpg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9512" y="2996952"/>
            <a:ext cx="8712968" cy="147002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9000" cmpd="sng">
                  <a:solidFill>
                    <a:schemeClr val="tx1"/>
                  </a:solidFill>
                  <a:prstDash val="solid"/>
                </a:ln>
              </a:rPr>
              <a:t>Экологическое воспитание </a:t>
            </a:r>
            <a:br>
              <a:rPr lang="ru-RU" dirty="0" smtClean="0">
                <a:ln w="9000" cmpd="sng">
                  <a:solidFill>
                    <a:schemeClr val="tx1"/>
                  </a:solidFill>
                  <a:prstDash val="solid"/>
                </a:ln>
              </a:rPr>
            </a:br>
            <a:r>
              <a:rPr lang="ru-RU" dirty="0" smtClean="0">
                <a:ln w="9000" cmpd="sng">
                  <a:solidFill>
                    <a:schemeClr val="tx1"/>
                  </a:solidFill>
                  <a:prstDash val="solid"/>
                </a:ln>
              </a:rPr>
              <a:t>школьников</a:t>
            </a:r>
            <a:endParaRPr lang="ru-RU" dirty="0">
              <a:ln w="9000" cmpd="sng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087000" y="5921896"/>
            <a:ext cx="5040560" cy="936104"/>
          </a:xfrm>
        </p:spPr>
        <p:txBody>
          <a:bodyPr/>
          <a:lstStyle/>
          <a:p>
            <a:r>
              <a:rPr lang="ru-RU" dirty="0" smtClean="0">
                <a:ln w="12700">
                  <a:solidFill>
                    <a:schemeClr val="tx1"/>
                  </a:solidFill>
                  <a:prstDash val="solid"/>
                </a:ln>
              </a:rPr>
              <a:t>МОУ СОШ № 50 </a:t>
            </a:r>
            <a:r>
              <a:rPr lang="ru-RU" dirty="0" err="1" smtClean="0">
                <a:ln w="12700">
                  <a:solidFill>
                    <a:schemeClr val="tx1"/>
                  </a:solidFill>
                  <a:prstDash val="solid"/>
                </a:ln>
              </a:rPr>
              <a:t>г.Твери</a:t>
            </a:r>
            <a:endParaRPr lang="ru-RU" dirty="0">
              <a:ln w="12700">
                <a:solidFill>
                  <a:schemeClr val="tx1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9921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:\кабинет здоровья\Изображение 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428750"/>
            <a:ext cx="4500562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Заголовок 2"/>
          <p:cNvSpPr>
            <a:spLocks noGrp="1"/>
          </p:cNvSpPr>
          <p:nvPr>
            <p:ph type="title"/>
          </p:nvPr>
        </p:nvSpPr>
        <p:spPr>
          <a:xfrm>
            <a:off x="1428750" y="285750"/>
            <a:ext cx="7000875" cy="914400"/>
          </a:xfrm>
        </p:spPr>
        <p:txBody>
          <a:bodyPr/>
          <a:lstStyle/>
          <a:p>
            <a:pPr algn="ctr"/>
            <a:r>
              <a:rPr lang="ru-RU" sz="3600" b="1" smtClean="0">
                <a:latin typeface="Times New Roman" pitchFamily="18" charset="0"/>
                <a:cs typeface="Times New Roman" pitchFamily="18" charset="0"/>
              </a:rPr>
              <a:t>Кабинет здоровья</a:t>
            </a:r>
          </a:p>
        </p:txBody>
      </p:sp>
      <p:sp>
        <p:nvSpPr>
          <p:cNvPr id="9" name="Заголовок 2"/>
          <p:cNvSpPr txBox="1">
            <a:spLocks/>
          </p:cNvSpPr>
          <p:nvPr/>
        </p:nvSpPr>
        <p:spPr bwMode="auto">
          <a:xfrm>
            <a:off x="357188" y="1785938"/>
            <a:ext cx="457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endParaRPr lang="ru-RU" b="1" kern="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9222" name="Picture 3" descr="J:\кабинет здоровья\Изображение 082.jpg"/>
          <p:cNvPicPr>
            <a:picLocks noChangeAspect="1" noChangeArrowheads="1"/>
          </p:cNvPicPr>
          <p:nvPr/>
        </p:nvPicPr>
        <p:blipFill>
          <a:blip r:embed="rId3" cstate="print"/>
          <a:srcRect r="2911"/>
          <a:stretch>
            <a:fillRect/>
          </a:stretch>
        </p:blipFill>
        <p:spPr bwMode="auto">
          <a:xfrm>
            <a:off x="4429125" y="3143250"/>
            <a:ext cx="4572000" cy="353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43608" y="548680"/>
            <a:ext cx="7296150" cy="50482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dirty="0" smtClean="0"/>
              <a:t>Научно-познавательное направление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4283968" y="4005064"/>
            <a:ext cx="500404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cs typeface="+mn-cs"/>
              </a:rPr>
              <a:t>научный клуб</a:t>
            </a:r>
          </a:p>
          <a:p>
            <a:pPr marL="342900" indent="-342900"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cs typeface="+mn-cs"/>
              </a:rPr>
              <a:t>«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cs typeface="+mn-cs"/>
              </a:rPr>
              <a:t>Мы и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cs typeface="+mn-cs"/>
              </a:rPr>
              <a:t>окружающий мир»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endParaRPr lang="ru-RU" sz="2400" dirty="0">
              <a:latin typeface="Times New Roman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endParaRPr lang="ru-RU" sz="2400" dirty="0"/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 sz="2400" dirty="0"/>
              <a:t> 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</a:pPr>
            <a:endParaRPr lang="ru-RU" sz="24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7181" name="Picture 9" descr="C:\Documents and Settings\учитель\Рабочий стол\фотоДляНедНШ\Изображение 2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9" y="1052735"/>
            <a:ext cx="4139952" cy="3105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82" name="Picture 7" descr="C:\Documents and Settings\учитель\Рабочий стол\фотоДляНедНШ\Изображение 054.jpg"/>
          <p:cNvPicPr>
            <a:picLocks noChangeAspect="1" noChangeArrowheads="1"/>
          </p:cNvPicPr>
          <p:nvPr/>
        </p:nvPicPr>
        <p:blipFill>
          <a:blip r:embed="rId4" cstate="print"/>
          <a:srcRect l="11719" r="8594"/>
          <a:stretch>
            <a:fillRect/>
          </a:stretch>
        </p:blipFill>
        <p:spPr bwMode="auto">
          <a:xfrm>
            <a:off x="6845665" y="4694395"/>
            <a:ext cx="2298335" cy="2163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4750278"/>
            <a:ext cx="2808312" cy="2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23528" y="3356992"/>
            <a:ext cx="32518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</a:rPr>
              <a:t>Музейные уроки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onstantia" pitchFamily="18" charset="0"/>
            </a:endParaRPr>
          </a:p>
        </p:txBody>
      </p:sp>
      <p:pic>
        <p:nvPicPr>
          <p:cNvPr id="11" name="Picture 4" descr="IMGP02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833664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2" descr="Рисунок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4" y="1124744"/>
            <a:ext cx="3131840" cy="2350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0" descr="сканирование00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635151">
            <a:off x="327013" y="1784551"/>
            <a:ext cx="1831502" cy="1323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43608" y="548680"/>
            <a:ext cx="7296150" cy="50482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dirty="0" smtClean="0"/>
              <a:t>Научно-познавательное направление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107504" y="1700808"/>
            <a:ext cx="500404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cs typeface="+mn-cs"/>
              </a:rPr>
              <a:t>научный клуб</a:t>
            </a:r>
          </a:p>
          <a:p>
            <a:pPr marL="342900" indent="-342900"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cs typeface="+mn-cs"/>
              </a:rPr>
              <a:t>«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cs typeface="+mn-cs"/>
              </a:rPr>
              <a:t>Мы и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cs typeface="+mn-cs"/>
              </a:rPr>
              <a:t>окружающий мир»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endParaRPr lang="ru-RU" sz="2400" dirty="0">
              <a:latin typeface="Times New Roman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endParaRPr lang="ru-RU" sz="2400" dirty="0"/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 sz="2400" dirty="0"/>
              <a:t> 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</a:pPr>
            <a:endParaRPr lang="ru-RU" sz="24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7181" name="Picture 9" descr="C:\Documents and Settings\учитель\Рабочий стол\фотоДляНедНШ\Изображение 2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3071813"/>
            <a:ext cx="4643438" cy="3482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82" name="Picture 7" descr="C:\Documents and Settings\учитель\Рабочий стол\фотоДляНедНШ\Изображение 054.jpg"/>
          <p:cNvPicPr>
            <a:picLocks noChangeAspect="1" noChangeArrowheads="1"/>
          </p:cNvPicPr>
          <p:nvPr/>
        </p:nvPicPr>
        <p:blipFill>
          <a:blip r:embed="rId4" cstate="print"/>
          <a:srcRect l="11719" r="8594"/>
          <a:stretch>
            <a:fillRect/>
          </a:stretch>
        </p:blipFill>
        <p:spPr bwMode="auto">
          <a:xfrm>
            <a:off x="5292080" y="1196752"/>
            <a:ext cx="3063255" cy="2883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121696"/>
            <a:ext cx="3645829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6" descr="IMGP02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7723" y="836712"/>
            <a:ext cx="2496277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7" name="Picture 4" descr="IMGP02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833664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2" descr="Рисунок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6792"/>
            <a:ext cx="3131840" cy="2350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0" descr="Рисунок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75517">
            <a:off x="4157257" y="3142528"/>
            <a:ext cx="5126288" cy="4223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5" name="Picture 8" descr="сканирование00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551325">
            <a:off x="7012563" y="2236809"/>
            <a:ext cx="1820754" cy="2442566"/>
          </a:xfrm>
          <a:prstGeom prst="foldedCorner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10" descr="сканирование00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836712"/>
            <a:ext cx="3528392" cy="2550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195736" y="260648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</a:rPr>
              <a:t>Музейные уроки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onstantia" pitchFamily="18" charset="0"/>
            </a:endParaRPr>
          </a:p>
        </p:txBody>
      </p:sp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Imgp1552"/>
          <p:cNvPicPr>
            <a:picLocks noChangeAspect="1" noChangeArrowheads="1"/>
          </p:cNvPicPr>
          <p:nvPr/>
        </p:nvPicPr>
        <p:blipFill>
          <a:blip r:embed="rId2" cstate="print"/>
          <a:srcRect l="8936" t="6320" r="22845" b="8392"/>
          <a:stretch>
            <a:fillRect/>
          </a:stretch>
        </p:blipFill>
        <p:spPr bwMode="auto">
          <a:xfrm>
            <a:off x="2915816" y="3645024"/>
            <a:ext cx="2813167" cy="2635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5" descr="IMGP2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7618" y="1268760"/>
            <a:ext cx="2816382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11" descr="P1010042"/>
          <p:cNvPicPr>
            <a:picLocks noChangeAspect="1" noChangeArrowheads="1"/>
          </p:cNvPicPr>
          <p:nvPr/>
        </p:nvPicPr>
        <p:blipFill>
          <a:blip r:embed="rId4" cstate="print"/>
          <a:srcRect t="4808" b="6248"/>
          <a:stretch>
            <a:fillRect/>
          </a:stretch>
        </p:blipFill>
        <p:spPr bwMode="auto">
          <a:xfrm>
            <a:off x="5796136" y="3905672"/>
            <a:ext cx="216024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915495" y="188640"/>
            <a:ext cx="52285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algn="ctr">
              <a:buClr>
                <a:srgbClr val="996666"/>
              </a:buClr>
              <a:buSzPct val="80000"/>
              <a:defRPr/>
            </a:pP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cs typeface="+mn-cs"/>
              </a:rPr>
              <a:t>Международный общественный культурный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cs typeface="+mn-cs"/>
              </a:rPr>
              <a:t>проект</a:t>
            </a:r>
          </a:p>
          <a:p>
            <a:pPr marL="342900" lvl="1" indent="-342900" algn="ctr">
              <a:buClr>
                <a:srgbClr val="996666"/>
              </a:buClr>
              <a:buSzPct val="80000"/>
              <a:defRPr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cs typeface="+mn-cs"/>
              </a:rPr>
              <a:t> 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cs typeface="+mn-cs"/>
              </a:rPr>
              <a:t>«Колокол Мира в День Земли»</a:t>
            </a:r>
          </a:p>
        </p:txBody>
      </p:sp>
      <p:grpSp>
        <p:nvGrpSpPr>
          <p:cNvPr id="7" name="Группа 12"/>
          <p:cNvGrpSpPr>
            <a:grpSpLocks/>
          </p:cNvGrpSpPr>
          <p:nvPr/>
        </p:nvGrpSpPr>
        <p:grpSpPr bwMode="auto">
          <a:xfrm>
            <a:off x="1619672" y="764704"/>
            <a:ext cx="2592288" cy="2016224"/>
            <a:chOff x="714348" y="4000504"/>
            <a:chExt cx="3459752" cy="2662255"/>
          </a:xfrm>
        </p:grpSpPr>
        <p:pic>
          <p:nvPicPr>
            <p:cNvPr id="8" name="Picture 8" descr="G:\Селигер 24.07.2011\P1110193.JPG"/>
            <p:cNvPicPr>
              <a:picLocks noChangeAspect="1" noChangeArrowheads="1"/>
            </p:cNvPicPr>
            <p:nvPr/>
          </p:nvPicPr>
          <p:blipFill>
            <a:blip r:embed="rId5" cstate="print"/>
            <a:srcRect l="6036"/>
            <a:stretch>
              <a:fillRect/>
            </a:stretch>
          </p:blipFill>
          <p:spPr bwMode="auto">
            <a:xfrm>
              <a:off x="714348" y="4000504"/>
              <a:ext cx="3335562" cy="2662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7" descr="Картинка 74 из 965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 l="30701" t="13370" r="28842" b="74756"/>
            <a:stretch>
              <a:fillRect/>
            </a:stretch>
          </p:blipFill>
          <p:spPr bwMode="auto">
            <a:xfrm rot="1228158">
              <a:off x="812615" y="4505724"/>
              <a:ext cx="3361485" cy="351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6" descr="Imgp1717"/>
          <p:cNvPicPr>
            <a:picLocks noChangeAspect="1" noChangeArrowheads="1"/>
          </p:cNvPicPr>
          <p:nvPr/>
        </p:nvPicPr>
        <p:blipFill>
          <a:blip r:embed="rId8" cstate="print"/>
          <a:srcRect l="8470" r="8470"/>
          <a:stretch>
            <a:fillRect/>
          </a:stretch>
        </p:blipFill>
        <p:spPr bwMode="auto">
          <a:xfrm>
            <a:off x="179512" y="3645024"/>
            <a:ext cx="270962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0" y="6150114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algn="ctr">
              <a:buClr>
                <a:srgbClr val="996666"/>
              </a:buClr>
              <a:buSzPct val="80000"/>
              <a:defRPr/>
            </a:pP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cs typeface="+mn-cs"/>
              </a:rPr>
              <a:t>Победители Всероссийского</a:t>
            </a:r>
          </a:p>
          <a:p>
            <a:pPr marL="342900" lvl="1" indent="-342900" algn="ctr">
              <a:buClr>
                <a:srgbClr val="996666"/>
              </a:buClr>
              <a:buSzPct val="80000"/>
              <a:defRPr/>
            </a:pP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cs typeface="+mn-cs"/>
              </a:rPr>
              <a:t>   конкурса экологических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cs typeface="+mn-cs"/>
              </a:rPr>
              <a:t>проектов    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onstantia" pitchFamily="18" charset="0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2780928"/>
            <a:ext cx="5760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algn="ctr">
              <a:buClr>
                <a:srgbClr val="996666"/>
              </a:buClr>
              <a:buSzPct val="80000"/>
              <a:defRPr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</a:rPr>
              <a:t>Всероссийский образовательный Форум «Селигер - 2011»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4752528" cy="134076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Знания по экологии </a:t>
            </a:r>
            <a:br>
              <a:rPr lang="ru-RU" sz="2400" dirty="0" smtClean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</a:b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в урочной </a:t>
            </a:r>
            <a:br>
              <a:rPr lang="ru-RU" sz="2400" dirty="0" smtClean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</a:b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деятельности</a:t>
            </a:r>
            <a:endParaRPr lang="ru-RU" sz="2400" dirty="0">
              <a:solidFill>
                <a:schemeClr val="accent4">
                  <a:lumMod val="50000"/>
                </a:schemeClr>
              </a:solidFill>
              <a:ea typeface="+mn-ea"/>
              <a:cs typeface="+mn-cs"/>
            </a:endParaRPr>
          </a:p>
        </p:txBody>
      </p:sp>
      <p:pic>
        <p:nvPicPr>
          <p:cNvPr id="6" name="Picture 3" descr="H:\08.04.2013\IMG_0931.JPG"/>
          <p:cNvPicPr>
            <a:picLocks noChangeAspect="1" noChangeArrowheads="1"/>
          </p:cNvPicPr>
          <p:nvPr/>
        </p:nvPicPr>
        <p:blipFill>
          <a:blip r:embed="rId2" cstate="print"/>
          <a:srcRect r="12645"/>
          <a:stretch>
            <a:fillRect/>
          </a:stretch>
        </p:blipFill>
        <p:spPr bwMode="auto">
          <a:xfrm>
            <a:off x="0" y="4293096"/>
            <a:ext cx="2987824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F:\103___04\IMG_0858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0" y="1628800"/>
            <a:ext cx="3384376" cy="253767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Picture 2" descr="E:\Documents and Settings\Ирина Владимировна\Рабочий стол\ФОТО\P2020938.JPG"/>
          <p:cNvPicPr>
            <a:picLocks noChangeAspect="1" noChangeArrowheads="1"/>
          </p:cNvPicPr>
          <p:nvPr/>
        </p:nvPicPr>
        <p:blipFill>
          <a:blip r:embed="rId4" cstate="print"/>
          <a:srcRect t="25000"/>
          <a:stretch>
            <a:fillRect/>
          </a:stretch>
        </p:blipFill>
        <p:spPr bwMode="auto">
          <a:xfrm>
            <a:off x="4572000" y="764704"/>
            <a:ext cx="457200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5" descr="C:\Users\пользователь\Desktop\Без имени-1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2915816" y="3248888"/>
            <a:ext cx="3888432" cy="2918810"/>
          </a:xfrm>
          <a:prstGeom prst="round2Diag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Picture 5" descr="F:\IMG_8162.JPG"/>
          <p:cNvPicPr>
            <a:picLocks noChangeAspect="1" noChangeArrowheads="1"/>
          </p:cNvPicPr>
          <p:nvPr/>
        </p:nvPicPr>
        <p:blipFill>
          <a:blip r:embed="rId6" cstate="print"/>
          <a:srcRect l="9660"/>
          <a:stretch>
            <a:fillRect/>
          </a:stretch>
        </p:blipFill>
        <p:spPr bwMode="auto">
          <a:xfrm>
            <a:off x="6084168" y="4599998"/>
            <a:ext cx="3059832" cy="2258002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Прямоугольник 6"/>
          <p:cNvSpPr>
            <a:spLocks noChangeArrowheads="1"/>
          </p:cNvSpPr>
          <p:nvPr/>
        </p:nvSpPr>
        <p:spPr bwMode="auto">
          <a:xfrm>
            <a:off x="1115615" y="0"/>
            <a:ext cx="802838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ea typeface="+mj-ea"/>
                <a:cs typeface="+mj-cs"/>
              </a:rPr>
              <a:t>Трудовая 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ea typeface="+mj-ea"/>
                <a:cs typeface="+mj-cs"/>
              </a:rPr>
              <a:t>социально значимая внеурочная деятельность</a:t>
            </a:r>
          </a:p>
        </p:txBody>
      </p:sp>
      <p:pic>
        <p:nvPicPr>
          <p:cNvPr id="17411" name="Picture 3" descr="E:\экология фото\IMG_19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2788" y="4029719"/>
            <a:ext cx="3771212" cy="2828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115616" y="1340768"/>
            <a:ext cx="4508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</a:rPr>
              <a:t>Экологический  десант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onstantia" pitchFamily="18" charset="0"/>
            </a:endParaRPr>
          </a:p>
        </p:txBody>
      </p:sp>
      <p:pic>
        <p:nvPicPr>
          <p:cNvPr id="17413" name="Picture 5" descr="E:\экология фото\IMG_19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927" y="1124744"/>
            <a:ext cx="3708073" cy="2780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E:\экология фото\IMG_19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060848"/>
            <a:ext cx="2484164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 descr="E:\экология фото\Изображение 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67416"/>
            <a:ext cx="3454112" cy="2590584"/>
          </a:xfrm>
          <a:prstGeom prst="round2Same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4" name="Picture 6" descr="E:\экология фото\IMG_19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772816"/>
            <a:ext cx="3168496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88" y="274638"/>
            <a:ext cx="7500968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Школа – территория здоровья</a:t>
            </a:r>
            <a:endParaRPr lang="ru-RU" sz="3200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/>
          <a:srcRect t="21040"/>
          <a:stretch>
            <a:fillRect/>
          </a:stretch>
        </p:blipFill>
        <p:spPr bwMode="auto">
          <a:xfrm>
            <a:off x="4573897" y="4043362"/>
            <a:ext cx="4248150" cy="2814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5" descr="C:\Documents and Settings\УЧИТЕЛЬ\Рабочий стол\364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t="13956" b="-1"/>
          <a:stretch/>
        </p:blipFill>
        <p:spPr bwMode="auto">
          <a:xfrm>
            <a:off x="994699" y="1444008"/>
            <a:ext cx="4351100" cy="280831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6" name="Picture 2" descr="C:\Users\Светлана\Desktop\Новая папка (2)\IMG_23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210" t="4833" r="26328"/>
          <a:stretch/>
        </p:blipFill>
        <p:spPr bwMode="auto">
          <a:xfrm>
            <a:off x="1428728" y="3831667"/>
            <a:ext cx="3170249" cy="3026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J:\кабинет здоровья\Изображение 0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5175" y="1388537"/>
            <a:ext cx="3818825" cy="2863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6106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 descr="S83011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E:\Documents and Settings\Ирина Владимировна\Рабочий стол\ФОТО\P2020945.JPG"/>
          <p:cNvPicPr>
            <a:picLocks noChangeAspect="1" noChangeArrowheads="1"/>
          </p:cNvPicPr>
          <p:nvPr/>
        </p:nvPicPr>
        <p:blipFill>
          <a:blip r:embed="rId3" cstate="print"/>
          <a:srcRect t="14000"/>
          <a:stretch>
            <a:fillRect/>
          </a:stretch>
        </p:blipFill>
        <p:spPr bwMode="auto">
          <a:xfrm>
            <a:off x="4241748" y="1428751"/>
            <a:ext cx="4664127" cy="3008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F:\Documents and Settings\Учитель\Рабочий стол\география фото\IMG_4787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 l="8064"/>
          <a:stretch>
            <a:fillRect/>
          </a:stretch>
        </p:blipFill>
        <p:spPr bwMode="auto">
          <a:xfrm>
            <a:off x="539552" y="3546475"/>
            <a:ext cx="4059238" cy="331152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F:\IMG_79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142875"/>
            <a:ext cx="5465762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2" descr="F:\IMG_7941.JPG"/>
          <p:cNvPicPr>
            <a:picLocks noChangeAspect="1" noChangeArrowheads="1"/>
          </p:cNvPicPr>
          <p:nvPr/>
        </p:nvPicPr>
        <p:blipFill>
          <a:blip r:embed="rId3" cstate="print"/>
          <a:srcRect t="16096" r="43958" b="1628"/>
          <a:stretch>
            <a:fillRect/>
          </a:stretch>
        </p:blipFill>
        <p:spPr bwMode="auto">
          <a:xfrm>
            <a:off x="5286375" y="3143250"/>
            <a:ext cx="3649663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Прямоугольник 6"/>
          <p:cNvSpPr>
            <a:spLocks noChangeArrowheads="1"/>
          </p:cNvSpPr>
          <p:nvPr/>
        </p:nvSpPr>
        <p:spPr bwMode="auto">
          <a:xfrm>
            <a:off x="1428750" y="4286250"/>
            <a:ext cx="37147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chemeClr val="tx2"/>
                </a:solidFill>
                <a:cs typeface="Times New Roman" pitchFamily="18" charset="0"/>
              </a:rPr>
              <a:t>Познавательная внеурочная деятельность</a:t>
            </a:r>
            <a:endParaRPr lang="ru-RU" sz="320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neta">
  <a:themeElements>
    <a:clrScheme name="Welcome">
      <a:dk1>
        <a:sysClr val="windowText" lastClr="000000"/>
      </a:dk1>
      <a:lt1>
        <a:sysClr val="window" lastClr="FFFFFF"/>
      </a:lt1>
      <a:dk2>
        <a:srgbClr val="00272B"/>
      </a:dk2>
      <a:lt2>
        <a:srgbClr val="F7F7FF"/>
      </a:lt2>
      <a:accent1>
        <a:srgbClr val="006AED"/>
      </a:accent1>
      <a:accent2>
        <a:srgbClr val="0087BF"/>
      </a:accent2>
      <a:accent3>
        <a:srgbClr val="5D974B"/>
      </a:accent3>
      <a:accent4>
        <a:srgbClr val="9DBB3F"/>
      </a:accent4>
      <a:accent5>
        <a:srgbClr val="C77CC7"/>
      </a:accent5>
      <a:accent6>
        <a:srgbClr val="996699"/>
      </a:accent6>
      <a:hlink>
        <a:srgbClr val="E78707"/>
      </a:hlink>
      <a:folHlink>
        <a:srgbClr val="C618BA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</TotalTime>
  <Words>78</Words>
  <Application>Microsoft Office PowerPoint</Application>
  <PresentationFormat>Экран (4:3)</PresentationFormat>
  <Paragraphs>29</Paragraphs>
  <Slides>11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planeta</vt:lpstr>
      <vt:lpstr>Экологическое воспитание  школьников</vt:lpstr>
      <vt:lpstr>Научно-познавательное направление </vt:lpstr>
      <vt:lpstr>Слайд 3</vt:lpstr>
      <vt:lpstr>Слайд 4</vt:lpstr>
      <vt:lpstr>Знания по экологии  в урочной  деятельности</vt:lpstr>
      <vt:lpstr>Слайд 6</vt:lpstr>
      <vt:lpstr>Школа – территория здоровья</vt:lpstr>
      <vt:lpstr>Слайд 8</vt:lpstr>
      <vt:lpstr>Слайд 9</vt:lpstr>
      <vt:lpstr>Кабинет здоровья</vt:lpstr>
      <vt:lpstr>Научно-познавательное направление </vt:lpstr>
    </vt:vector>
  </TitlesOfParts>
  <Company>дом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SPecialiST</dc:creator>
  <cp:lastModifiedBy>Ирина Владимировна</cp:lastModifiedBy>
  <cp:revision>31</cp:revision>
  <dcterms:created xsi:type="dcterms:W3CDTF">2013-11-22T17:57:54Z</dcterms:created>
  <dcterms:modified xsi:type="dcterms:W3CDTF">2013-12-03T12:26:44Z</dcterms:modified>
</cp:coreProperties>
</file>