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9D321C-4631-4432-9B0C-444A08305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F12BB-832C-48D4-A23D-BC3AE5E23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F6030-CD7A-4764-8231-E8B1B80CB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5D887-BE41-438D-9BE8-E8BEF22FE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76B63-9EAF-4518-B87E-44402E157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7DD00-BFE5-4810-8441-FCAD5FC78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2D4ED-1805-4316-B846-502520A57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D3CCF-5101-48B7-B63E-C4FC9FD94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DA12B-20D5-4C1B-8382-C8B9F3B76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6FCB-C30C-4FD7-92E7-E06F2FAAB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61D36-5BED-46B5-8743-C523AA9B4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43DEFCE-452F-4DC3-91EE-A7149766F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ass39.ru/wp-content/uploads/2012/01/1315386362_rebenok-shkola-300x225.jpg" TargetMode="External"/><Relationship Id="rId7" Type="http://schemas.openxmlformats.org/officeDocument/2006/relationships/hyperlink" Target="http://pln-pskov.ru/pictures/121106102610.jpg" TargetMode="External"/><Relationship Id="rId2" Type="http://schemas.openxmlformats.org/officeDocument/2006/relationships/hyperlink" Target="http://img.nur.kz/n/07/6/russkaja_shkola_v_antalii_akademija_kolledzh_turizma.jpg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belmathematics.by/images/sampledata/q1.jpg" TargetMode="External"/><Relationship Id="rId5" Type="http://schemas.openxmlformats.org/officeDocument/2006/relationships/hyperlink" Target="http://s.citysites.com.ua/upload/images/news/icon/393y262/default_136629134246.jpeg" TargetMode="External"/><Relationship Id="rId4" Type="http://schemas.openxmlformats.org/officeDocument/2006/relationships/hyperlink" Target="http://www.smekalka.pp.ru/word_anagram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352" y="1554353"/>
            <a:ext cx="7772400" cy="2981071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ЛИНГВИСТИЧЕСКАЯ РАЗМИНКА КАК СРЕДСТВО ПОВЫШЕНИЯ МОТИВАЦИИ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УЧАЩИХСЯ НА УРОКАХ РУССКОГО ЯЗЫКА В 5–7 КЛАССАХ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32888" y="5440680"/>
            <a:ext cx="6400800" cy="1417320"/>
          </a:xfrm>
        </p:spPr>
        <p:txBody>
          <a:bodyPr/>
          <a:lstStyle/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41934"/>
          </a:xfrm>
        </p:spPr>
        <p:txBody>
          <a:bodyPr/>
          <a:lstStyle/>
          <a:p>
            <a:pPr algn="ctr"/>
            <a:r>
              <a:rPr lang="ru-RU" smtClean="0"/>
              <a:t>Электронные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Литература</a:t>
            </a:r>
            <a:endParaRPr lang="ru-RU" dirty="0" smtClean="0"/>
          </a:p>
          <a:p>
            <a:r>
              <a:rPr lang="ru-RU" dirty="0" smtClean="0"/>
              <a:t>1. </a:t>
            </a:r>
            <a:r>
              <a:rPr lang="ru-RU" i="1" dirty="0" smtClean="0"/>
              <a:t>Львова С. И. </a:t>
            </a:r>
            <a:r>
              <a:rPr lang="ru-RU" dirty="0" smtClean="0"/>
              <a:t>Русский язык. 5–11 классы: Лингвистические игры. М., 2008. 304 с.</a:t>
            </a:r>
          </a:p>
          <a:p>
            <a:r>
              <a:rPr lang="ru-RU" dirty="0" smtClean="0"/>
              <a:t>2. </a:t>
            </a:r>
            <a:r>
              <a:rPr lang="ru-RU" i="1" dirty="0" err="1" smtClean="0"/>
              <a:t>Петрановская</a:t>
            </a:r>
            <a:r>
              <a:rPr lang="ru-RU" i="1" dirty="0" smtClean="0"/>
              <a:t> Л. В. </a:t>
            </a:r>
            <a:r>
              <a:rPr lang="ru-RU" dirty="0" smtClean="0"/>
              <a:t>Игры на уроках русского языка. Ч. I–II. М., 2009. 32 с.</a:t>
            </a:r>
          </a:p>
          <a:p>
            <a:r>
              <a:rPr lang="ru-RU" dirty="0" smtClean="0"/>
              <a:t>3. </a:t>
            </a:r>
            <a:r>
              <a:rPr lang="ru-RU" i="1" dirty="0" err="1" smtClean="0"/>
              <a:t>РикТ</a:t>
            </a:r>
            <a:r>
              <a:rPr lang="ru-RU" i="1" dirty="0" smtClean="0"/>
              <a:t>. Г. </a:t>
            </a:r>
            <a:r>
              <a:rPr lang="ru-RU" dirty="0" smtClean="0"/>
              <a:t>Игры на уроках русского языка: 5 класс. М., 2011. 128 с.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http://img.nur.kz/n/07/6/russkaja_shkola_v_antalii_akademija_kolledzh_turizma.jpg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http://www.klass39.ru/wp-content/uploads/2012/01/1315386362_rebenok-shkola-300x225.jpg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http://www.smekalka.pp.ru/word_anagram.html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hlinkClick r:id="rId5"/>
              </a:rPr>
              <a:t>http://s.citysites.com.ua/upload/images/news/icon/393y262/default_136629134246.jpeg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hlinkClick r:id="rId6"/>
              </a:rPr>
              <a:t>http://belmathematics.by/images/sampledata/q1.jpg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hlinkClick r:id="rId7"/>
              </a:rPr>
              <a:t>http://pln-pskov.ru/pictures/121106102610.jpg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http://www.logozavr.ru/992/</a:t>
            </a:r>
            <a:endParaRPr lang="ru-RU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92543"/>
            <a:ext cx="8229600" cy="5641531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"Ум заключается не только в знании, но и в умении прилагать знания на деле." </a:t>
            </a:r>
          </a:p>
          <a:p>
            <a:pPr algn="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        Аристотель</a:t>
            </a:r>
            <a:endParaRPr lang="ru-RU" sz="4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7274"/>
            <a:ext cx="8229600" cy="779721"/>
          </a:xfrm>
        </p:spPr>
        <p:txBody>
          <a:bodyPr/>
          <a:lstStyle/>
          <a:p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Лингвистическая разминка</a:t>
            </a:r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951" y="603504"/>
            <a:ext cx="8793169" cy="6254496"/>
          </a:xfrm>
        </p:spPr>
        <p:txBody>
          <a:bodyPr/>
          <a:lstStyle/>
          <a:p>
            <a:pPr algn="ctr">
              <a:buNone/>
            </a:pP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представляет собой </a:t>
            </a:r>
            <a:r>
              <a:rPr lang="ru-RU" sz="4000" b="1" u="sng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определенный набор лингвистических игр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, которые занимают всего </a:t>
            </a:r>
            <a:r>
              <a:rPr lang="ru-RU" sz="4000" b="1" u="sng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3–5 минут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, но позволяют </a:t>
            </a:r>
            <a:r>
              <a:rPr lang="ru-RU" sz="4000" b="1" u="sng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активизировать внимание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учащихся. Она проводится </a:t>
            </a:r>
            <a:r>
              <a:rPr lang="ru-RU" sz="4000" b="1" u="sng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в начале урока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–до проверки домашнего задания и объяснения нового материала.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жарова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22114" y="886968"/>
            <a:ext cx="4400677" cy="4498848"/>
          </a:xfrm>
          <a:prstGeom prst="snip2Diag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6888" y="448056"/>
            <a:ext cx="3785616" cy="5632387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3">
                    <a:lumMod val="10000"/>
                  </a:schemeClr>
                </a:solidFill>
                <a:latin typeface="Consolas" pitchFamily="49" charset="0"/>
              </a:rPr>
              <a:t>Чередование различных видов и форм лингвистических разминок позволяет существенно повысить работоспособность класса.</a:t>
            </a:r>
          </a:p>
          <a:p>
            <a:r>
              <a:rPr lang="ru-RU" sz="2400" b="1" dirty="0" smtClean="0">
                <a:solidFill>
                  <a:schemeClr val="accent3">
                    <a:lumMod val="10000"/>
                  </a:schemeClr>
                </a:solidFill>
                <a:latin typeface="Consolas" pitchFamily="49" charset="0"/>
              </a:rPr>
              <a:t>Возможны различные варианты проведения лингвистических разминок, рассмотрим три приема, которые в результате практического применения доказали свою эффективность.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51078"/>
          </a:xfrm>
        </p:spPr>
        <p:txBody>
          <a:bodyPr/>
          <a:lstStyle/>
          <a:p>
            <a:r>
              <a:rPr lang="ru-RU" sz="3600" dirty="0" smtClean="0"/>
              <a:t>Анаграмма</a:t>
            </a:r>
            <a:endParaRPr lang="ru-RU" sz="3600" dirty="0"/>
          </a:p>
        </p:txBody>
      </p:sp>
      <p:pic>
        <p:nvPicPr>
          <p:cNvPr id="5" name="Содержимое 4" descr="1315386362_rebenok-shko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97908" y="1271016"/>
            <a:ext cx="4579748" cy="4151376"/>
          </a:xfrm>
          <a:prstGeom prst="round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u="sng" dirty="0" smtClean="0"/>
              <a:t>это слово или словосочетание, образованное перестановкой букв, составляющих другое</a:t>
            </a:r>
          </a:p>
          <a:p>
            <a:r>
              <a:rPr lang="ru-RU" b="1" u="sng" dirty="0" smtClean="0"/>
              <a:t>слово. </a:t>
            </a:r>
            <a:r>
              <a:rPr lang="ru-RU" b="1" dirty="0" smtClean="0"/>
              <a:t>Существует несколько разновидностей анаграмм. Самыми простыми являются те, в которых из данного</a:t>
            </a:r>
          </a:p>
          <a:p>
            <a:r>
              <a:rPr lang="ru-RU" b="1" dirty="0" smtClean="0"/>
              <a:t>слова нужно с помощью перестановки букв составить другое: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рифма – фирма, вредность – древность, волос –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слово, весна – навес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dirty="0" smtClean="0"/>
              <a:t> Более трудными являются те, в которых нужно из двух слов составить одно</a:t>
            </a:r>
            <a:r>
              <a:rPr lang="ru-RU" b="1" dirty="0" smtClean="0">
                <a:solidFill>
                  <a:srgbClr val="C00000"/>
                </a:solidFill>
              </a:rPr>
              <a:t>: </a:t>
            </a:r>
            <a:r>
              <a:rPr lang="ru-RU" b="1" i="1" dirty="0" smtClean="0">
                <a:solidFill>
                  <a:srgbClr val="C00000"/>
                </a:solidFill>
              </a:rPr>
              <a:t>ели + насыпь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= апельсины, грива + дно = виноград, рис + кепи = персики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9808" y="46700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</a:rPr>
              <a:t>Под тенью у меня</a:t>
            </a:r>
          </a:p>
          <a:p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</a:rPr>
              <a:t> Вы летом отдыхаете.</a:t>
            </a:r>
          </a:p>
          <a:p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</a:rPr>
              <a:t> Но коль согласные</a:t>
            </a:r>
          </a:p>
          <a:p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</a:rPr>
              <a:t> Местами поменяете,</a:t>
            </a:r>
          </a:p>
          <a:p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</a:rPr>
              <a:t> Превращусь в один момент</a:t>
            </a:r>
          </a:p>
          <a:p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</a:rPr>
              <a:t> Я в столярный инструмент</a:t>
            </a: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</a:rPr>
              <a:t>. (липа-пила)</a:t>
            </a:r>
            <a:endParaRPr lang="ru-RU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27483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Случайно, может быть, катались</a:t>
            </a:r>
          </a:p>
          <a:p>
            <a:r>
              <a:rPr lang="ru-RU" dirty="0" smtClean="0">
                <a:latin typeface="Comic Sans MS" pitchFamily="66" charset="0"/>
              </a:rPr>
              <a:t> Когда-нибудь во мне и вы.</a:t>
            </a:r>
          </a:p>
          <a:p>
            <a:r>
              <a:rPr lang="ru-RU" dirty="0" smtClean="0">
                <a:latin typeface="Comic Sans MS" pitchFamily="66" charset="0"/>
              </a:rPr>
              <a:t> Мои колеса быстро мчались</a:t>
            </a:r>
          </a:p>
          <a:p>
            <a:r>
              <a:rPr lang="ru-RU" dirty="0" smtClean="0">
                <a:latin typeface="Comic Sans MS" pitchFamily="66" charset="0"/>
              </a:rPr>
              <a:t> По улицам былой Москвы...</a:t>
            </a:r>
          </a:p>
          <a:p>
            <a:r>
              <a:rPr lang="ru-RU" dirty="0" smtClean="0">
                <a:latin typeface="Comic Sans MS" pitchFamily="66" charset="0"/>
              </a:rPr>
              <a:t> Но если бы двум буквам место</a:t>
            </a:r>
          </a:p>
          <a:p>
            <a:r>
              <a:rPr lang="ru-RU" dirty="0" smtClean="0">
                <a:latin typeface="Comic Sans MS" pitchFamily="66" charset="0"/>
              </a:rPr>
              <a:t> Переменили вы во мне,</a:t>
            </a:r>
          </a:p>
          <a:p>
            <a:r>
              <a:rPr lang="ru-RU" dirty="0" smtClean="0">
                <a:latin typeface="Comic Sans MS" pitchFamily="66" charset="0"/>
              </a:rPr>
              <a:t> То я бы полетела с треском</a:t>
            </a:r>
          </a:p>
          <a:p>
            <a:r>
              <a:rPr lang="ru-RU" dirty="0" smtClean="0">
                <a:latin typeface="Comic Sans MS" pitchFamily="66" charset="0"/>
              </a:rPr>
              <a:t> В ночной небесной тишине</a:t>
            </a:r>
            <a:r>
              <a:rPr lang="ru-RU" dirty="0" smtClean="0">
                <a:latin typeface="Comic Sans MS" pitchFamily="66" charset="0"/>
              </a:rPr>
              <a:t>! (ракета-карета)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8536" y="5702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  <a:cs typeface="Courier New" pitchFamily="49" charset="0"/>
              </a:rPr>
              <a:t>Под седоком я мчусь как птица.</a:t>
            </a:r>
          </a:p>
          <a:p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  <a:cs typeface="Courier New" pitchFamily="49" charset="0"/>
              </a:rPr>
              <a:t> Но справа буква лишь одна</a:t>
            </a:r>
          </a:p>
          <a:p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  <a:cs typeface="Courier New" pitchFamily="49" charset="0"/>
              </a:rPr>
              <a:t> На левый край переместится,</a:t>
            </a:r>
          </a:p>
          <a:p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  <a:cs typeface="Courier New" pitchFamily="49" charset="0"/>
              </a:rPr>
              <a:t> Вмиг превращусь я в грызуна</a:t>
            </a: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  <a:cs typeface="Courier New" pitchFamily="49" charset="0"/>
              </a:rPr>
              <a:t>.(рысак-крыса)</a:t>
            </a:r>
            <a:endParaRPr lang="ru-RU" b="1" dirty="0">
              <a:solidFill>
                <a:schemeClr val="accent5">
                  <a:lumMod val="25000"/>
                </a:schemeClr>
              </a:solidFill>
              <a:latin typeface="Arial Black" pitchFamily="34" charset="0"/>
              <a:cs typeface="Courier New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872" y="492549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Слева направо - на ногах стоит.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Справа налево - без ног бежит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(ток-кот)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476736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Я застываю на сосне,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Бываю и на ели.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Смените буквы так во мне.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Чтоб вы меня с картошкой съели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b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(смола-масло)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игра «Разведчик»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380744"/>
            <a:ext cx="4040188" cy="4745419"/>
          </a:xfrm>
        </p:spPr>
        <p:txBody>
          <a:bodyPr/>
          <a:lstStyle/>
          <a:p>
            <a:r>
              <a:rPr lang="ru-RU" sz="1400" b="1" dirty="0" smtClean="0">
                <a:latin typeface="Consolas" pitchFamily="49" charset="0"/>
              </a:rPr>
              <a:t>Учащимся предлагаются зашифрованные слова, записанные с помощью цифр. Нужно понять принцип и разгадать слова</a:t>
            </a:r>
            <a:r>
              <a:rPr lang="ru-RU" sz="1400" b="1" dirty="0" smtClean="0"/>
              <a:t>.</a:t>
            </a:r>
          </a:p>
          <a:p>
            <a:r>
              <a:rPr lang="ru-RU" sz="1400" dirty="0" smtClean="0"/>
              <a:t> </a:t>
            </a:r>
            <a:r>
              <a:rPr lang="ru-RU" sz="1400" dirty="0" smtClean="0">
                <a:solidFill>
                  <a:srgbClr val="C00000"/>
                </a:solidFill>
              </a:rPr>
              <a:t>Например: 9–1–33–24 = </a:t>
            </a:r>
            <a:r>
              <a:rPr lang="ru-RU" sz="1400" i="1" dirty="0" smtClean="0">
                <a:solidFill>
                  <a:srgbClr val="C00000"/>
                </a:solidFill>
              </a:rPr>
              <a:t>заяц; </a:t>
            </a:r>
            <a:r>
              <a:rPr lang="ru-RU" sz="1400" dirty="0" smtClean="0">
                <a:solidFill>
                  <a:srgbClr val="C00000"/>
                </a:solidFill>
              </a:rPr>
              <a:t>4–16–18–16–5 = </a:t>
            </a:r>
            <a:r>
              <a:rPr lang="ru-RU" sz="1400" i="1" dirty="0" smtClean="0">
                <a:solidFill>
                  <a:srgbClr val="C00000"/>
                </a:solidFill>
              </a:rPr>
              <a:t>город</a:t>
            </a:r>
            <a:r>
              <a:rPr lang="ru-RU" sz="1400" dirty="0" smtClean="0">
                <a:solidFill>
                  <a:srgbClr val="C00000"/>
                </a:solidFill>
              </a:rPr>
              <a:t>; 3–5–19–15–1 = </a:t>
            </a:r>
            <a:r>
              <a:rPr lang="ru-RU" sz="1400" i="1" dirty="0" smtClean="0">
                <a:solidFill>
                  <a:srgbClr val="C00000"/>
                </a:solidFill>
              </a:rPr>
              <a:t>весна</a:t>
            </a:r>
            <a:r>
              <a:rPr lang="ru-RU" sz="1400" dirty="0" smtClean="0">
                <a:solidFill>
                  <a:srgbClr val="C00000"/>
                </a:solidFill>
              </a:rPr>
              <a:t>; 17–18–10–18–16–5–1 = </a:t>
            </a:r>
            <a:r>
              <a:rPr lang="ru-RU" sz="1400" i="1" dirty="0" smtClean="0">
                <a:solidFill>
                  <a:srgbClr val="C00000"/>
                </a:solidFill>
              </a:rPr>
              <a:t>природа</a:t>
            </a:r>
            <a:r>
              <a:rPr lang="ru-RU" sz="1400" dirty="0" smtClean="0">
                <a:solidFill>
                  <a:srgbClr val="C00000"/>
                </a:solidFill>
              </a:rPr>
              <a:t>. </a:t>
            </a:r>
          </a:p>
          <a:p>
            <a:r>
              <a:rPr lang="ru-RU" sz="1400" b="1" dirty="0" smtClean="0">
                <a:latin typeface="Consolas" pitchFamily="49" charset="0"/>
              </a:rPr>
              <a:t>Внимательно проанализировав записанные цифры, ребята догадываются, что каждое число представляет собой порядковый номер буквы в алфавите. Соответственно, необходимо вспомнить последовательность букв и быстро догадаться, что за слово написано. Практическое применение игры на уроках показало, что, немного потренировавшись, ребята с удовольствием разгадывают целые предложения, зашифрованные таким образом.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default_136629134246.jpe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08576" y="1591056"/>
            <a:ext cx="4279392" cy="4105656"/>
          </a:xfrm>
          <a:prstGeom prst="round2Diag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13334"/>
          </a:xfrm>
        </p:spPr>
        <p:txBody>
          <a:bodyPr/>
          <a:lstStyle/>
          <a:p>
            <a:r>
              <a:rPr lang="ru-RU" dirty="0" smtClean="0"/>
              <a:t>«Кто быстрее»</a:t>
            </a:r>
            <a:endParaRPr lang="ru-RU" dirty="0"/>
          </a:p>
        </p:txBody>
      </p:sp>
      <p:pic>
        <p:nvPicPr>
          <p:cNvPr id="10" name="Содержимое 9" descr="q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22827" y="1088136"/>
            <a:ext cx="4762500" cy="3940651"/>
          </a:xfrm>
          <a:prstGeom prst="snip2DiagRect">
            <a:avLst/>
          </a:prstGeo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55448" y="877824"/>
            <a:ext cx="3310065" cy="5678424"/>
          </a:xfrm>
        </p:spPr>
        <p:txBody>
          <a:bodyPr/>
          <a:lstStyle/>
          <a:p>
            <a:r>
              <a:rPr lang="ru-RU" b="1" dirty="0" smtClean="0">
                <a:latin typeface="Consolas" pitchFamily="49" charset="0"/>
              </a:rPr>
              <a:t>Большой интерес вызывают лингвистические игры, построенные по принципу «кто быстрее».  Одним</a:t>
            </a:r>
          </a:p>
          <a:p>
            <a:r>
              <a:rPr lang="ru-RU" b="1" dirty="0" smtClean="0">
                <a:latin typeface="Consolas" pitchFamily="49" charset="0"/>
              </a:rPr>
              <a:t>из примеров для лингвистической разминки в 6 классе в рамках изучения неопределенной формы глагола может быть следующее задание: </a:t>
            </a:r>
            <a:r>
              <a:rPr lang="ru-RU" dirty="0" smtClean="0">
                <a:solidFill>
                  <a:srgbClr val="C00000"/>
                </a:solidFill>
                <a:latin typeface="Consolas" pitchFamily="49" charset="0"/>
              </a:rPr>
              <a:t>учащимся предлагается слово </a:t>
            </a:r>
            <a:r>
              <a:rPr lang="ru-RU" i="1" dirty="0" smtClean="0">
                <a:solidFill>
                  <a:srgbClr val="C00000"/>
                </a:solidFill>
                <a:latin typeface="Consolas" pitchFamily="49" charset="0"/>
              </a:rPr>
              <a:t>книга</a:t>
            </a:r>
            <a:r>
              <a:rPr lang="ru-RU" dirty="0" smtClean="0">
                <a:solidFill>
                  <a:srgbClr val="C00000"/>
                </a:solidFill>
                <a:latin typeface="Consolas" pitchFamily="49" charset="0"/>
              </a:rPr>
              <a:t>, за одну минуту нужно записать 5 глаголов в форме инфинитива, но так, чтобы каждый из них начинался с последующей буквы данного слова (</a:t>
            </a:r>
            <a:r>
              <a:rPr lang="ru-RU" i="1" dirty="0" smtClean="0">
                <a:solidFill>
                  <a:srgbClr val="C00000"/>
                </a:solidFill>
                <a:latin typeface="Consolas" pitchFamily="49" charset="0"/>
              </a:rPr>
              <a:t>книга </a:t>
            </a:r>
            <a:r>
              <a:rPr lang="ru-RU" dirty="0" smtClean="0">
                <a:solidFill>
                  <a:srgbClr val="C00000"/>
                </a:solidFill>
                <a:latin typeface="Consolas" pitchFamily="49" charset="0"/>
              </a:rPr>
              <a:t>– </a:t>
            </a:r>
            <a:r>
              <a:rPr lang="ru-RU" b="1" dirty="0" err="1" smtClean="0">
                <a:solidFill>
                  <a:srgbClr val="C00000"/>
                </a:solidFill>
                <a:latin typeface="Consolas" pitchFamily="49" charset="0"/>
              </a:rPr>
              <a:t>к</a:t>
            </a:r>
            <a:r>
              <a:rPr lang="ru-RU" dirty="0" err="1" smtClean="0">
                <a:solidFill>
                  <a:srgbClr val="C00000"/>
                </a:solidFill>
                <a:latin typeface="Consolas" pitchFamily="49" charset="0"/>
              </a:rPr>
              <a:t>и</a:t>
            </a:r>
            <a:r>
              <a:rPr lang="ru-RU" dirty="0" smtClean="0">
                <a:solidFill>
                  <a:srgbClr val="C00000"/>
                </a:solidFill>
                <a:latin typeface="Consolas" pitchFamily="49" charset="0"/>
              </a:rPr>
              <a:t>-</a:t>
            </a:r>
          </a:p>
          <a:p>
            <a:r>
              <a:rPr lang="ru-RU" dirty="0" smtClean="0">
                <a:solidFill>
                  <a:srgbClr val="C00000"/>
                </a:solidFill>
                <a:latin typeface="Consolas" pitchFamily="49" charset="0"/>
              </a:rPr>
              <a:t>дать, </a:t>
            </a:r>
            <a:r>
              <a:rPr lang="ru-RU" b="1" dirty="0" smtClean="0">
                <a:solidFill>
                  <a:srgbClr val="C00000"/>
                </a:solidFill>
                <a:latin typeface="Consolas" pitchFamily="49" charset="0"/>
              </a:rPr>
              <a:t>н</a:t>
            </a:r>
            <a:r>
              <a:rPr lang="ru-RU" dirty="0" smtClean="0">
                <a:solidFill>
                  <a:srgbClr val="C00000"/>
                </a:solidFill>
                <a:latin typeface="Consolas" pitchFamily="49" charset="0"/>
              </a:rPr>
              <a:t>ести, </a:t>
            </a:r>
            <a:r>
              <a:rPr lang="ru-RU" b="1" dirty="0" smtClean="0">
                <a:solidFill>
                  <a:srgbClr val="C00000"/>
                </a:solidFill>
                <a:latin typeface="Consolas" pitchFamily="49" charset="0"/>
              </a:rPr>
              <a:t>и</a:t>
            </a:r>
            <a:r>
              <a:rPr lang="ru-RU" dirty="0" smtClean="0">
                <a:solidFill>
                  <a:srgbClr val="C00000"/>
                </a:solidFill>
                <a:latin typeface="Consolas" pitchFamily="49" charset="0"/>
              </a:rPr>
              <a:t>грать, </a:t>
            </a:r>
            <a:r>
              <a:rPr lang="ru-RU" b="1" dirty="0" smtClean="0">
                <a:solidFill>
                  <a:srgbClr val="C00000"/>
                </a:solidFill>
                <a:latin typeface="Consolas" pitchFamily="49" charset="0"/>
              </a:rPr>
              <a:t>г</a:t>
            </a:r>
            <a:r>
              <a:rPr lang="ru-RU" dirty="0" smtClean="0">
                <a:solidFill>
                  <a:srgbClr val="C00000"/>
                </a:solidFill>
                <a:latin typeface="Consolas" pitchFamily="49" charset="0"/>
              </a:rPr>
              <a:t>оворить, </a:t>
            </a:r>
            <a:r>
              <a:rPr lang="ru-RU" b="1" dirty="0" smtClean="0">
                <a:solidFill>
                  <a:srgbClr val="C00000"/>
                </a:solidFill>
                <a:latin typeface="Consolas" pitchFamily="49" charset="0"/>
              </a:rPr>
              <a:t>а</a:t>
            </a:r>
            <a:r>
              <a:rPr lang="ru-RU" dirty="0" smtClean="0">
                <a:solidFill>
                  <a:srgbClr val="C00000"/>
                </a:solidFill>
                <a:latin typeface="Consolas" pitchFamily="49" charset="0"/>
              </a:rPr>
              <a:t>гитировать). </a:t>
            </a:r>
          </a:p>
          <a:p>
            <a:r>
              <a:rPr lang="ru-RU" b="1" dirty="0" smtClean="0">
                <a:latin typeface="Consolas" pitchFamily="49" charset="0"/>
              </a:rPr>
              <a:t>В результате подобной работы школьникам требуется быстро</a:t>
            </a:r>
          </a:p>
          <a:p>
            <a:r>
              <a:rPr lang="ru-RU" b="1" dirty="0" smtClean="0">
                <a:latin typeface="Consolas" pitchFamily="49" charset="0"/>
              </a:rPr>
              <a:t>вспомнить особенности данной формы и подобрать необходимые слова. </a:t>
            </a:r>
          </a:p>
          <a:p>
            <a:r>
              <a:rPr lang="ru-RU" b="1" dirty="0" smtClean="0">
                <a:latin typeface="Consolas" pitchFamily="49" charset="0"/>
              </a:rPr>
              <a:t>Этот прием может применяться и при изучении других частей речи.</a:t>
            </a:r>
          </a:p>
          <a:p>
            <a:endParaRPr lang="ru-RU" dirty="0">
              <a:latin typeface="Consolas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3504" y="951294"/>
            <a:ext cx="8229600" cy="1636458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</a:rPr>
              <a:t>Лингвистические игры развивают внимание, память, логическое мышление учащихся, позволяют существенно расширить рамки изучаемого материала и показать учащимся, насколько интересным и увлекательным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</a:rPr>
              <a:t>может быть познание русского языка.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2800" dirty="0"/>
          </a:p>
        </p:txBody>
      </p:sp>
      <p:pic>
        <p:nvPicPr>
          <p:cNvPr id="7" name="Содержимое 6" descr="1211061026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17979" y="2941542"/>
            <a:ext cx="4286250" cy="3562350"/>
          </a:xfrm>
          <a:prstGeom prst="round2Diag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d_0412_slide333">
  <a:themeElements>
    <a:clrScheme name="Тема Office 2">
      <a:dk1>
        <a:srgbClr val="000000"/>
      </a:dk1>
      <a:lt1>
        <a:srgbClr val="FFFAA9"/>
      </a:lt1>
      <a:dk2>
        <a:srgbClr val="000000"/>
      </a:dk2>
      <a:lt2>
        <a:srgbClr val="B2B2B2"/>
      </a:lt2>
      <a:accent1>
        <a:srgbClr val="FFC110"/>
      </a:accent1>
      <a:accent2>
        <a:srgbClr val="BDDD00"/>
      </a:accent2>
      <a:accent3>
        <a:srgbClr val="FFFCD1"/>
      </a:accent3>
      <a:accent4>
        <a:srgbClr val="000000"/>
      </a:accent4>
      <a:accent5>
        <a:srgbClr val="FFDDAA"/>
      </a:accent5>
      <a:accent6>
        <a:srgbClr val="ABC800"/>
      </a:accent6>
      <a:hlink>
        <a:srgbClr val="787000"/>
      </a:hlink>
      <a:folHlink>
        <a:srgbClr val="916A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CD1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CD1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CD1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CD1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FFF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FFF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FFF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FFF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ind_0412_slide333</Template>
  <TotalTime>66</TotalTime>
  <Words>656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ind_0412_slide333</vt:lpstr>
      <vt:lpstr> ЛИНГВИСТИЧЕСКАЯ РАЗМИНКА КАК СРЕДСТВО ПОВЫШЕНИЯ МОТИВАЦИИ УЧАЩИХСЯ НА УРОКАХ РУССКОГО ЯЗЫКА В 5–7 КЛАССАХ </vt:lpstr>
      <vt:lpstr>Слайд 2</vt:lpstr>
      <vt:lpstr>Лингвистическая разминка</vt:lpstr>
      <vt:lpstr>Слайд 4</vt:lpstr>
      <vt:lpstr>Анаграмма</vt:lpstr>
      <vt:lpstr>Слайд 6</vt:lpstr>
      <vt:lpstr>игра «Разведчик» </vt:lpstr>
      <vt:lpstr>«Кто быстрее»</vt:lpstr>
      <vt:lpstr>Лингвистические игры развивают внимание, память, логическое мышление учащихся, позволяют существенно расширить рамки изучаемого материала и показать учащимся, насколько интересным и увлекательным может быть познание русского языка. </vt:lpstr>
      <vt:lpstr>Электронные ресурсы</vt:lpstr>
    </vt:vector>
  </TitlesOfParts>
  <Company>Twoja nazwa firmy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ppsworld.ru</dc:creator>
  <cp:lastModifiedBy>25</cp:lastModifiedBy>
  <cp:revision>11</cp:revision>
  <dcterms:created xsi:type="dcterms:W3CDTF">2013-05-17T09:27:46Z</dcterms:created>
  <dcterms:modified xsi:type="dcterms:W3CDTF">2013-11-25T05:17:28Z</dcterms:modified>
</cp:coreProperties>
</file>