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259" r:id="rId4"/>
    <p:sldId id="264" r:id="rId5"/>
    <p:sldId id="294" r:id="rId6"/>
    <p:sldId id="266" r:id="rId7"/>
    <p:sldId id="263" r:id="rId8"/>
    <p:sldId id="267" r:id="rId9"/>
    <p:sldId id="268" r:id="rId10"/>
    <p:sldId id="270" r:id="rId11"/>
    <p:sldId id="272" r:id="rId12"/>
    <p:sldId id="273" r:id="rId13"/>
    <p:sldId id="271" r:id="rId14"/>
    <p:sldId id="274" r:id="rId15"/>
    <p:sldId id="275" r:id="rId16"/>
    <p:sldId id="281" r:id="rId17"/>
    <p:sldId id="285" r:id="rId18"/>
    <p:sldId id="286" r:id="rId19"/>
    <p:sldId id="299" r:id="rId20"/>
    <p:sldId id="277" r:id="rId21"/>
    <p:sldId id="287" r:id="rId22"/>
    <p:sldId id="284" r:id="rId23"/>
    <p:sldId id="298" r:id="rId24"/>
    <p:sldId id="300" r:id="rId25"/>
    <p:sldId id="289" r:id="rId26"/>
    <p:sldId id="290" r:id="rId27"/>
    <p:sldId id="291" r:id="rId28"/>
    <p:sldId id="292" r:id="rId29"/>
    <p:sldId id="293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3656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BCD74-8FE9-4F9B-8DF9-F112F2963D4D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5DF79-064C-433F-A10A-B09844740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DF79-064C-433F-A10A-B09844740A8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1476-3AE8-494D-9D73-F8471D8B7918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4174-70C9-4FB3-8111-4BCB571F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91;&#1079;&#1099;&#1082;&#1072;\&#1056;&#1072;&#1079;&#1085;&#1086;&#1077;\&#1047;&#1072;&#1082;&#1072;&#1083;&#1103;&#1081;&#1089;&#1103;,%20&#1077;&#1089;&#1083;&#1080;%20&#1093;&#1086;&#1095;&#1077;&#1096;&#1100;%20&#1073;&#1099;&#1090;&#1100;%20&#1079;&#1076;&#1086;&#1088;&#1086;&#1074;.mp3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2928958"/>
          </a:xfrm>
        </p:spPr>
        <p:txBody>
          <a:bodyPr>
            <a:prstTxWarp prst="textWave2">
              <a:avLst>
                <a:gd name="adj1" fmla="val 12500"/>
                <a:gd name="adj2" fmla="val 1991"/>
              </a:avLst>
            </a:prstTxWarp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«Это важно знать!»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(грипп: симптомы, профилактика, лечение).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5286388"/>
            <a:ext cx="3929090" cy="12715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биологии</a:t>
            </a:r>
          </a:p>
          <a:p>
            <a:pPr algn="ctr"/>
            <a:r>
              <a:rPr lang="ru-RU" dirty="0" smtClean="0"/>
              <a:t>МОУ СОШ №50 г.Твери</a:t>
            </a:r>
          </a:p>
          <a:p>
            <a:pPr algn="ctr"/>
            <a:r>
              <a:rPr lang="ru-RU" dirty="0" smtClean="0"/>
              <a:t> Кузьмина Елена Викторовна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357166"/>
            <a:ext cx="5857916" cy="13430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Классный час в 5-ых классах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60" y="-2857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>
                <a:solidFill>
                  <a:srgbClr val="FF0000"/>
                </a:solidFill>
              </a:rPr>
              <a:t>Как уберечься от гриппа».</a:t>
            </a:r>
            <a:endParaRPr lang="ru-RU" sz="4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Старайтесь </a:t>
            </a:r>
            <a:r>
              <a:rPr lang="ru-RU" dirty="0"/>
              <a:t>избегать контакта с людьми, у которых есть признаки простуды: кашель, чихание, повышенная температура тела и др. </a:t>
            </a:r>
          </a:p>
          <a:p>
            <a:endParaRPr lang="ru-RU" dirty="0"/>
          </a:p>
        </p:txBody>
      </p:sp>
      <p:pic>
        <p:nvPicPr>
          <p:cNvPr id="25603" name="Picture 3" descr="D: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14620"/>
            <a:ext cx="285752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644362" y="274638"/>
            <a:ext cx="21431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57958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Старайтесь во время эпидемии гриппа не посещать общественные места (магазины, аптеки, общественный транспорт). </a:t>
            </a:r>
          </a:p>
          <a:p>
            <a:endParaRPr lang="ru-RU" dirty="0"/>
          </a:p>
        </p:txBody>
      </p:sp>
      <p:pic>
        <p:nvPicPr>
          <p:cNvPr id="26627" name="Picture 3" descr="D:\apt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86974" y="274638"/>
            <a:ext cx="1428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3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Используйте защитную ватно-марлевую повязку.</a:t>
            </a:r>
            <a:endParaRPr lang="ru-RU" sz="3200" dirty="0"/>
          </a:p>
        </p:txBody>
      </p:sp>
      <p:pic>
        <p:nvPicPr>
          <p:cNvPr id="29698" name="Picture 2" descr="D:\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348706"/>
            <a:ext cx="4857784" cy="41521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285728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Чаще мойте руки (один из способов передачи вируса есть контактный и через предметы обихода). </a:t>
            </a:r>
          </a:p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7649" name="Picture 1" descr="D: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4"/>
            <a:ext cx="3000395" cy="357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/>
          <a:lstStyle/>
          <a:p>
            <a:r>
              <a:rPr lang="ru-RU" dirty="0" smtClean="0"/>
              <a:t>                                              Употребляйте больше овощей и фруктов.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Принимайте витамины.</a:t>
            </a:r>
          </a:p>
          <a:p>
            <a:r>
              <a:rPr lang="ru-RU" sz="3200" b="1" i="1" dirty="0" smtClean="0"/>
              <a:t> </a:t>
            </a:r>
            <a:endParaRPr lang="ru-RU" sz="3200" dirty="0" smtClean="0"/>
          </a:p>
        </p:txBody>
      </p:sp>
      <p:pic>
        <p:nvPicPr>
          <p:cNvPr id="30723" name="Picture 3" descr="D: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071942"/>
            <a:ext cx="2143140" cy="24288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24" name="Picture 4" descr="D:\i.jpeg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71942"/>
            <a:ext cx="2286016" cy="2500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25" name="Picture 5" descr="D: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357454" cy="2500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64305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6.Не пользоваться чужими ручками и «мышью».</a:t>
            </a:r>
          </a:p>
        </p:txBody>
      </p:sp>
      <p:pic>
        <p:nvPicPr>
          <p:cNvPr id="31747" name="Picture 3" descr="D:\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857496"/>
            <a:ext cx="3214710" cy="36433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1749" name="Picture 5" descr="http://www.new-file.info/_ld/186/70946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2928934"/>
            <a:ext cx="3357585" cy="3609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9144000" cy="35719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Для </a:t>
            </a:r>
            <a:r>
              <a:rPr lang="ru-RU" dirty="0"/>
              <a:t>профилактики в период эпидемий гриппа можно принимать по 2-3 зубчика чеснока ежедневно. Достаточно пожевать несколько минут зубчик чеснока, чтобы полностью очистить полость рта от бактерий. Положительным действием обладает и употребление репчатого лука.       	</a:t>
            </a:r>
          </a:p>
          <a:p>
            <a:endParaRPr lang="ru-RU" dirty="0"/>
          </a:p>
        </p:txBody>
      </p:sp>
      <p:pic>
        <p:nvPicPr>
          <p:cNvPr id="35842" name="Picture 2" descr="http://im2-tub-ru.yandex.net/i?id=216501849-06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4572032" cy="26431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8573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Дети </a:t>
            </a:r>
            <a:r>
              <a:rPr lang="ru-RU" dirty="0"/>
              <a:t>должны как можно больше гулять: на свежем воздухе заразиться гриппом практически невозможно.</a:t>
            </a:r>
          </a:p>
          <a:p>
            <a:endParaRPr lang="ru-RU" dirty="0"/>
          </a:p>
        </p:txBody>
      </p:sp>
      <p:pic>
        <p:nvPicPr>
          <p:cNvPr id="6" name="Picture 2" descr="D:\i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328614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«Как уберечься от гриппа»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85795"/>
            <a:ext cx="9429784" cy="45720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Очень </a:t>
            </a:r>
            <a:r>
              <a:rPr lang="ru-RU" dirty="0"/>
              <a:t>помогают теплые ножные ванны с </a:t>
            </a:r>
            <a:r>
              <a:rPr lang="ru-RU" dirty="0" smtClean="0"/>
              <a:t>горчицей(5-10 </a:t>
            </a:r>
            <a:r>
              <a:rPr lang="ru-RU" dirty="0"/>
              <a:t>мин.), после чего стопы растираются какой-либо разогревающей мазью. В дополнение к назначенным врачом лекарствам можно использовать вкусные </a:t>
            </a:r>
            <a:r>
              <a:rPr lang="ru-RU" dirty="0" err="1"/>
              <a:t>немедикаментозные</a:t>
            </a:r>
            <a:r>
              <a:rPr lang="ru-RU" dirty="0"/>
              <a:t> средства, такие как отвар шиповника, чай с малиной и медом, липовый чай. Сок малины с сахаром – хорошее освежающее питье при высокой температуре.	</a:t>
            </a:r>
          </a:p>
          <a:p>
            <a:pPr algn="just"/>
            <a:endParaRPr lang="ru-RU" dirty="0"/>
          </a:p>
        </p:txBody>
      </p:sp>
      <p:pic>
        <p:nvPicPr>
          <p:cNvPr id="41986" name="Picture 2" descr="D:\i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14884"/>
            <a:ext cx="2285984" cy="214311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i="1" dirty="0" smtClean="0">
                <a:solidFill>
                  <a:srgbClr val="FF0000"/>
                </a:solidFill>
              </a:rPr>
              <a:t>ПРИВИВКА</a:t>
            </a:r>
            <a:endParaRPr lang="ru-RU" sz="9600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прив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вакцинаци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225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dirty="0"/>
              <a:t>На всем протяжении своего существования человечество сталкивалось с угрозой глобальных эпидемий:  оспа, чума, дизентерия, туберкулез. Но не стоит забывать, что «королем» всех эпидемий  является ГРИПП</a:t>
            </a:r>
            <a:r>
              <a:rPr lang="ru-RU" sz="3200" dirty="0"/>
              <a:t>. </a:t>
            </a:r>
          </a:p>
        </p:txBody>
      </p:sp>
      <p:pic>
        <p:nvPicPr>
          <p:cNvPr id="2050" name="Picture 2" descr="D: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0281" y="3643314"/>
            <a:ext cx="464343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«Протекание заболевания»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85794"/>
            <a:ext cx="9358346" cy="478634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Обычно </a:t>
            </a:r>
            <a:r>
              <a:rPr lang="ru-RU" dirty="0"/>
              <a:t>грипп начинается остро. Инкубационный период, как правило, длится 2-5 дней. Затем начинается период острых клинических проявлений. Тяжесть болезни зависит от общего состояния здоровья, возраста, от того, контактировал ли больной с данным типом вируса ранее. В зависимости от этого у больного может развиться одна из четырех форм гриппа: легкая, среднетяжелая, тяжелая, </a:t>
            </a:r>
            <a:r>
              <a:rPr lang="ru-RU" dirty="0" err="1"/>
              <a:t>гипертоксическая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6" name="Picture 2" descr="D: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636"/>
            <a:ext cx="2143140" cy="18573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3796" name="Picture 4" descr="D: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071702" cy="18573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4362" y="274638"/>
            <a:ext cx="714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"/>
            <a:ext cx="9429784" cy="328612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При </a:t>
            </a:r>
            <a:r>
              <a:rPr lang="ru-RU" dirty="0"/>
              <a:t>развитии тяжелой формы гриппа температура тела поднимается до 40-40,5°С. В дополнение к симптомам, характерным для среднетяжелой формы гриппа, появляются судорожные припадки, галлюцинации, носовые кровотечения, рвота.</a:t>
            </a:r>
          </a:p>
          <a:p>
            <a:endParaRPr lang="ru-RU" dirty="0"/>
          </a:p>
        </p:txBody>
      </p:sp>
      <p:pic>
        <p:nvPicPr>
          <p:cNvPr id="34818" name="Picture 2" descr="D: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3571900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 descr="D: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786214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916" y="274638"/>
            <a:ext cx="714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57694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«</a:t>
            </a:r>
            <a:r>
              <a:rPr lang="ru-RU" sz="4000" b="1" i="1" dirty="0">
                <a:solidFill>
                  <a:srgbClr val="FF0000"/>
                </a:solidFill>
              </a:rPr>
              <a:t>Статистика».</a:t>
            </a:r>
            <a:endParaRPr lang="ru-RU" sz="4000" dirty="0">
              <a:solidFill>
                <a:srgbClr val="FF0000"/>
              </a:solidFill>
            </a:endParaRPr>
          </a:p>
          <a:p>
            <a:r>
              <a:rPr lang="ru-RU" dirty="0"/>
              <a:t>Ежегодно в мире заболевают гриппом 1,2 </a:t>
            </a:r>
            <a:r>
              <a:rPr lang="ru-RU" dirty="0" err="1"/>
              <a:t>млрд</a:t>
            </a:r>
            <a:r>
              <a:rPr lang="ru-RU" dirty="0"/>
              <a:t> человек, то есть 20% населения земного шара. Более 500 тыс. из них умирают. В самых крупных эпидемиях последних ста лет погибло: в 1955 году — 2 </a:t>
            </a:r>
            <a:r>
              <a:rPr lang="ru-RU" dirty="0" err="1"/>
              <a:t>млн</a:t>
            </a:r>
            <a:r>
              <a:rPr lang="ru-RU" dirty="0"/>
              <a:t> человек, в 1968−м — 1 </a:t>
            </a:r>
            <a:r>
              <a:rPr lang="ru-RU" dirty="0" err="1"/>
              <a:t>млн</a:t>
            </a:r>
            <a:r>
              <a:rPr lang="ru-RU" dirty="0"/>
              <a:t>, в 1918−1920 годах, при известном испанском гриппе, — более 40 млн.</a:t>
            </a:r>
          </a:p>
          <a:p>
            <a:endParaRPr lang="ru-RU" dirty="0"/>
          </a:p>
        </p:txBody>
      </p:sp>
      <p:pic>
        <p:nvPicPr>
          <p:cNvPr id="32771" name="Picture 3" descr="D:\i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143272" cy="2500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2772" name="Picture 4" descr="D:\i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3380"/>
            <a:ext cx="3286148" cy="2500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Symptoms of swine flu.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66800"/>
            <a:ext cx="7786742" cy="5791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9600" y="4572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i="1" dirty="0">
                <a:ln w="1905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Симптомы </a:t>
            </a:r>
            <a:r>
              <a:rPr lang="ru-RU" sz="4000" i="1" dirty="0" smtClean="0">
                <a:ln w="19050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гриппа</a:t>
            </a:r>
            <a:endParaRPr lang="ru-RU" sz="4000" i="1" dirty="0">
              <a:ln w="19050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6148" name="Picture 4" descr="симптом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9631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-228600" y="762000"/>
            <a:ext cx="3276600" cy="609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0" name="Picture 6" descr="ec1b3661b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17950"/>
            <a:ext cx="632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914400"/>
            <a:ext cx="3273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85750" y="0"/>
          <a:ext cx="9650413" cy="6858000"/>
        </p:xfrm>
        <a:graphic>
          <a:graphicData uri="http://schemas.openxmlformats.org/presentationml/2006/ole">
            <p:oleObj spid="_x0000_s1026" name="Document" r:id="rId3" imgW="9252332" imgH="5898571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 1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 « Помощники здоровья»</a:t>
            </a:r>
          </a:p>
        </p:txBody>
      </p:sp>
      <p:pic>
        <p:nvPicPr>
          <p:cNvPr id="4" name="Picture 4" descr="C:\Users\Администратор\Desktop\смайл\с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6975" y="1928813"/>
            <a:ext cx="1597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428875" y="2000250"/>
            <a:ext cx="857250" cy="357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3" y="3500438"/>
            <a:ext cx="3500437" cy="10715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Солнце, ...   и вода – </a:t>
            </a:r>
          </a:p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наши лучшие друзья.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357563"/>
            <a:ext cx="3929063" cy="2428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Просыпаясь утром рано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Вместе с солнышком румяным,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Заправляю сам кроватку,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Быстро делаю ... .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500188" y="2643188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00313" y="3143250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357563" y="3786188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071813" y="4286250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357563" y="4857750"/>
            <a:ext cx="785812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28813" y="5429250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357313" y="6000750"/>
            <a:ext cx="857250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313" y="4143375"/>
            <a:ext cx="4000500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Хочешь ты побить рекорд?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Так тебе поможет ... 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3214688"/>
            <a:ext cx="4000500" cy="1857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Он с тобою и со мною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Шел лесными стежками,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Друг походный за спиною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На ремнях с застежками.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3571875"/>
            <a:ext cx="4214813" cy="18573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На ледяной площадке крик,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 воротам рвётся ученик -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Кричат все: Шайба!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Клюшка! Бей!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Весёлая игра...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2928938"/>
            <a:ext cx="4357688" cy="27860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Ясным утром вдоль 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дороги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На траве блестит роса.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По дороге едут ноги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 бегут два колеса.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У загадки есть ответ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Это мой ... 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4313" y="4071938"/>
            <a:ext cx="4071937" cy="12858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Кто на льду меня догонит?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Мы бежим вперегонки.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А несут меня не кони,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А блестящие...</a:t>
            </a: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0" y="1785938"/>
            <a:ext cx="4000500" cy="5072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Силачом я стать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хочу.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Прихожу я к силачу: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- Расскажите вот о чем,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Как вы стали силачом?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Улыбнулся он в ответ: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Очень просто.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Много лет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Ежедневно ,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встав с постели, 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поднимаю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я …     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428875" y="5929313"/>
          <a:ext cx="35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2928938" y="5357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4429125" y="4786313"/>
          <a:ext cx="453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929063" y="4214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429125" y="36433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429000" y="3071813"/>
          <a:ext cx="2520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428875" y="2500313"/>
          <a:ext cx="35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429000" y="1928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429000" y="1928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2428875" y="2500313"/>
          <a:ext cx="35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3429000" y="3071813"/>
          <a:ext cx="2520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4429125" y="36433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3929063" y="4214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4429125" y="4786313"/>
          <a:ext cx="453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2928938" y="5357813"/>
          <a:ext cx="30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2428875" y="5929313"/>
          <a:ext cx="3528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3" grpId="0"/>
      <p:bldP spid="23" grpId="1"/>
      <p:bldP spid="25" grpId="0"/>
      <p:bldP spid="25" grpId="1"/>
      <p:bldP spid="29" grpId="0"/>
      <p:bldP spid="29" grpId="1"/>
      <p:bldP spid="31" grpId="0"/>
      <p:bldP spid="31" grpId="1"/>
      <p:bldP spid="36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47062" cy="1776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 2</a:t>
            </a:r>
            <a:r>
              <a:rPr lang="ru-RU" sz="4000" b="1" dirty="0" smtClean="0"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строчки из песни.</a:t>
            </a:r>
            <a:r>
              <a:rPr lang="ru-RU" sz="6000" b="1" dirty="0" smtClean="0"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Arial" charset="0"/>
                <a:ea typeface="Calibri" pitchFamily="34" charset="0"/>
                <a:cs typeface="Times New Roman" pitchFamily="18" charset="0"/>
              </a:rPr>
            </a:br>
            <a:endParaRPr lang="ru-RU" b="1" dirty="0" smtClean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220" name="Group 28"/>
          <p:cNvGraphicFramePr>
            <a:graphicFrameLocks noGrp="1"/>
          </p:cNvGraphicFramePr>
          <p:nvPr/>
        </p:nvGraphicFramePr>
        <p:xfrm>
          <a:off x="755650" y="2133600"/>
          <a:ext cx="7358063" cy="2199005"/>
        </p:xfrm>
        <a:graphic>
          <a:graphicData uri="http://schemas.openxmlformats.org/drawingml/2006/table">
            <a:tbl>
              <a:tblPr/>
              <a:tblGrid>
                <a:gridCol w="1839913"/>
                <a:gridCol w="1839912"/>
                <a:gridCol w="1838325"/>
                <a:gridCol w="1839913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  ешь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  есл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  ть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  йся,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  ов!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  зд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 хоч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аля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  бы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  и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 ор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C:\Users\Администратор\Desktop\смайл\с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9850" y="0"/>
            <a:ext cx="1454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313" y="4500563"/>
            <a:ext cx="85725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Закаляйся, 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хочешь быть здоров!</a:t>
            </a:r>
            <a:endParaRPr lang="ru-RU" sz="5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28"/>
          <p:cNvGraphicFramePr>
            <a:graphicFrameLocks noGrp="1"/>
          </p:cNvGraphicFramePr>
          <p:nvPr/>
        </p:nvGraphicFramePr>
        <p:xfrm>
          <a:off x="714375" y="3643313"/>
          <a:ext cx="1911351" cy="714380"/>
        </p:xfrm>
        <a:graphic>
          <a:graphicData uri="http://schemas.openxmlformats.org/drawingml/2006/table">
            <a:tbl>
              <a:tblPr/>
              <a:tblGrid>
                <a:gridCol w="1911351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аля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28"/>
          <p:cNvGraphicFramePr>
            <a:graphicFrameLocks noGrp="1"/>
          </p:cNvGraphicFramePr>
          <p:nvPr/>
        </p:nvGraphicFramePr>
        <p:xfrm>
          <a:off x="6286500" y="2857500"/>
          <a:ext cx="1857387" cy="785818"/>
        </p:xfrm>
        <a:graphic>
          <a:graphicData uri="http://schemas.openxmlformats.org/drawingml/2006/table">
            <a:tbl>
              <a:tblPr firstCol="1"/>
              <a:tblGrid>
                <a:gridCol w="1857387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хоч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28"/>
          <p:cNvGraphicFramePr>
            <a:graphicFrameLocks noGrp="1"/>
          </p:cNvGraphicFramePr>
          <p:nvPr/>
        </p:nvGraphicFramePr>
        <p:xfrm>
          <a:off x="2571750" y="3643313"/>
          <a:ext cx="1839912" cy="714380"/>
        </p:xfrm>
        <a:graphic>
          <a:graphicData uri="http://schemas.openxmlformats.org/drawingml/2006/table">
            <a:tbl>
              <a:tblPr/>
              <a:tblGrid>
                <a:gridCol w="1839912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бы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28"/>
          <p:cNvGraphicFramePr>
            <a:graphicFrameLocks noGrp="1"/>
          </p:cNvGraphicFramePr>
          <p:nvPr/>
        </p:nvGraphicFramePr>
        <p:xfrm>
          <a:off x="6286500" y="2143125"/>
          <a:ext cx="1839913" cy="714380"/>
        </p:xfrm>
        <a:graphic>
          <a:graphicData uri="http://schemas.openxmlformats.org/drawingml/2006/table">
            <a:tbl>
              <a:tblPr firstCol="1"/>
              <a:tblGrid>
                <a:gridCol w="1839913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йся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28"/>
          <p:cNvGraphicFramePr>
            <a:graphicFrameLocks noGrp="1"/>
          </p:cNvGraphicFramePr>
          <p:nvPr/>
        </p:nvGraphicFramePr>
        <p:xfrm>
          <a:off x="714375" y="2857500"/>
          <a:ext cx="1857388" cy="785818"/>
        </p:xfrm>
        <a:graphic>
          <a:graphicData uri="http://schemas.openxmlformats.org/drawingml/2006/table">
            <a:tbl>
              <a:tblPr firstCol="1"/>
              <a:tblGrid>
                <a:gridCol w="1857388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28"/>
          <p:cNvGraphicFramePr>
            <a:graphicFrameLocks noGrp="1"/>
          </p:cNvGraphicFramePr>
          <p:nvPr/>
        </p:nvGraphicFramePr>
        <p:xfrm>
          <a:off x="2571750" y="2857500"/>
          <a:ext cx="1839912" cy="785818"/>
        </p:xfrm>
        <a:graphic>
          <a:graphicData uri="http://schemas.openxmlformats.org/drawingml/2006/table">
            <a:tbl>
              <a:tblPr firstCol="1"/>
              <a:tblGrid>
                <a:gridCol w="1839912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28"/>
          <p:cNvGraphicFramePr>
            <a:graphicFrameLocks noGrp="1"/>
          </p:cNvGraphicFramePr>
          <p:nvPr/>
        </p:nvGraphicFramePr>
        <p:xfrm>
          <a:off x="4429125" y="2857500"/>
          <a:ext cx="1838325" cy="823493"/>
        </p:xfrm>
        <a:graphic>
          <a:graphicData uri="http://schemas.openxmlformats.org/drawingml/2006/table">
            <a:tbl>
              <a:tblPr firstCol="1"/>
              <a:tblGrid>
                <a:gridCol w="1838325"/>
              </a:tblGrid>
              <a:tr h="823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28"/>
          <p:cNvGraphicFramePr>
            <a:graphicFrameLocks noGrp="1"/>
          </p:cNvGraphicFramePr>
          <p:nvPr/>
        </p:nvGraphicFramePr>
        <p:xfrm>
          <a:off x="4429125" y="3643313"/>
          <a:ext cx="1838325" cy="714380"/>
        </p:xfrm>
        <a:graphic>
          <a:graphicData uri="http://schemas.openxmlformats.org/drawingml/2006/table">
            <a:tbl>
              <a:tblPr firstCol="1"/>
              <a:tblGrid>
                <a:gridCol w="1838325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28"/>
          <p:cNvGraphicFramePr>
            <a:graphicFrameLocks noGrp="1"/>
          </p:cNvGraphicFramePr>
          <p:nvPr/>
        </p:nvGraphicFramePr>
        <p:xfrm>
          <a:off x="6286500" y="3643313"/>
          <a:ext cx="1839913" cy="724412"/>
        </p:xfrm>
        <a:graphic>
          <a:graphicData uri="http://schemas.openxmlformats.org/drawingml/2006/table">
            <a:tbl>
              <a:tblPr firstCol="1"/>
              <a:tblGrid>
                <a:gridCol w="1839913"/>
              </a:tblGrid>
              <a:tr h="724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ор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28"/>
          <p:cNvGraphicFramePr>
            <a:graphicFrameLocks noGrp="1"/>
          </p:cNvGraphicFramePr>
          <p:nvPr/>
        </p:nvGraphicFramePr>
        <p:xfrm>
          <a:off x="4429125" y="2143125"/>
          <a:ext cx="1838325" cy="714380"/>
        </p:xfrm>
        <a:graphic>
          <a:graphicData uri="http://schemas.openxmlformats.org/drawingml/2006/table">
            <a:tbl>
              <a:tblPr firstCol="1"/>
              <a:tblGrid>
                <a:gridCol w="1838325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28"/>
          <p:cNvGraphicFramePr>
            <a:graphicFrameLocks noGrp="1"/>
          </p:cNvGraphicFramePr>
          <p:nvPr/>
        </p:nvGraphicFramePr>
        <p:xfrm>
          <a:off x="2571750" y="2143125"/>
          <a:ext cx="1839912" cy="714380"/>
        </p:xfrm>
        <a:graphic>
          <a:graphicData uri="http://schemas.openxmlformats.org/drawingml/2006/table">
            <a:tbl>
              <a:tblPr firstCol="1"/>
              <a:tblGrid>
                <a:gridCol w="1839912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28"/>
          <p:cNvGraphicFramePr>
            <a:graphicFrameLocks noGrp="1"/>
          </p:cNvGraphicFramePr>
          <p:nvPr/>
        </p:nvGraphicFramePr>
        <p:xfrm>
          <a:off x="714375" y="2143125"/>
          <a:ext cx="1857388" cy="714380"/>
        </p:xfrm>
        <a:graphic>
          <a:graphicData uri="http://schemas.openxmlformats.org/drawingml/2006/table">
            <a:tbl>
              <a:tblPr firstCol="1"/>
              <a:tblGrid>
                <a:gridCol w="1857388"/>
              </a:tblGrid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ешь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23" name="Закаляйся, если хочешь быть зд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6434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7424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443912" cy="2928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 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необходимо человеку, чтобы хорошо учиться, заниматься многими интересными и важными делами, отдыхать и расти здоровыми?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3" name="Рисунок 2" descr="j02341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714750"/>
            <a:ext cx="3071813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571875" y="2714625"/>
            <a:ext cx="53578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Соберите 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     рассыпавшееся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                  слово:  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Е Р И М Ж</a:t>
            </a:r>
          </a:p>
        </p:txBody>
      </p:sp>
      <p:pic>
        <p:nvPicPr>
          <p:cNvPr id="8197" name="Picture 4" descr="C:\Users\Администратор\Desktop\смайл\с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349500"/>
            <a:ext cx="1454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86188" y="5572125"/>
            <a:ext cx="5357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 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Прочитайте фразу,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и вы узнаете ,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что для человека необходимо.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88" y="3000375"/>
          <a:ext cx="7000875" cy="3492500"/>
        </p:xfrm>
        <a:graphic>
          <a:graphicData uri="http://schemas.openxmlformats.org/drawingml/2006/table">
            <a:tbl>
              <a:tblPr/>
              <a:tblGrid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C:\Users\Администратор\Desktop\смайл\с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928688"/>
            <a:ext cx="1381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320676" y="4679950"/>
            <a:ext cx="2500312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822451" y="4464050"/>
            <a:ext cx="1643062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43063" y="5929313"/>
            <a:ext cx="8572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71750" y="3214688"/>
            <a:ext cx="85725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393950" y="4821238"/>
            <a:ext cx="2500313" cy="158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Грип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357562"/>
            <a:ext cx="8839200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"У меня печальный вид -</a:t>
            </a:r>
          </a:p>
          <a:p>
            <a:pPr>
              <a:buNone/>
            </a:pPr>
            <a:r>
              <a:rPr lang="ru-RU" sz="3200" dirty="0" smtClean="0"/>
              <a:t> Голова моя болит,</a:t>
            </a:r>
          </a:p>
          <a:p>
            <a:pPr>
              <a:buNone/>
            </a:pPr>
            <a:r>
              <a:rPr lang="ru-RU" sz="3200" dirty="0" smtClean="0"/>
              <a:t> Я чихаю, я охрип.</a:t>
            </a:r>
          </a:p>
          <a:p>
            <a:pPr>
              <a:buNone/>
            </a:pPr>
            <a:r>
              <a:rPr lang="ru-RU" sz="3200" dirty="0" smtClean="0"/>
              <a:t> Что такое?</a:t>
            </a:r>
          </a:p>
          <a:p>
            <a:pPr>
              <a:buNone/>
            </a:pPr>
            <a:r>
              <a:rPr lang="ru-RU" sz="3200" dirty="0" smtClean="0"/>
              <a:t> Это - грипп!"</a:t>
            </a:r>
          </a:p>
          <a:p>
            <a:pPr>
              <a:buNone/>
            </a:pPr>
            <a:r>
              <a:rPr lang="ru-RU" sz="3200" dirty="0" smtClean="0"/>
              <a:t>                         С.В. Михалков</a:t>
            </a:r>
          </a:p>
          <a:p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БУДЬТЕ ЗДОРОВЫ!!!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3012" name="Picture 4" descr="анимашка здоровь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928934"/>
            <a:ext cx="1662119" cy="264320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4" name="Picture 6" descr="анимашка здоровь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2357454" cy="2909900"/>
          </a:xfrm>
          <a:prstGeom prst="rect">
            <a:avLst/>
          </a:prstGeom>
          <a:noFill/>
        </p:spPr>
      </p:pic>
      <p:pic>
        <p:nvPicPr>
          <p:cNvPr id="43016" name="Picture 8" descr="анимашка здоровь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143248"/>
            <a:ext cx="171451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7106" y="274638"/>
            <a:ext cx="714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           Грипп</a:t>
            </a:r>
            <a:r>
              <a:rPr lang="ru-RU" sz="4400" b="1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sz="4400" dirty="0"/>
              <a:t>острое инфекционное заболевание дыхательных путей, вызываемое вирусом гриппа; </a:t>
            </a:r>
          </a:p>
          <a:p>
            <a:pPr lvl="0"/>
            <a:r>
              <a:rPr lang="ru-RU" sz="4400" dirty="0"/>
              <a:t>входит в группу острых респираторных вирусных инфекций (ОРВИ); </a:t>
            </a:r>
          </a:p>
        </p:txBody>
      </p:sp>
      <p:pic>
        <p:nvPicPr>
          <p:cNvPr id="19458" name="Picture 2" descr="D: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500298" cy="1928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9" name="Picture 3" descr="D:\i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357454" cy="1885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3" y="1571612"/>
            <a:ext cx="77153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ИСТОРИЯ ЗАБОЛЕВАНИЯ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858544" y="274638"/>
            <a:ext cx="17859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42844" y="0"/>
            <a:ext cx="9001155" cy="466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Распространение</a:t>
            </a:r>
            <a:endParaRPr lang="ru-RU" sz="3600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К гриппу восприимчивы все возрастные категории людей.</a:t>
            </a:r>
          </a:p>
          <a:p>
            <a:pPr lvl="0"/>
            <a:r>
              <a:rPr lang="ru-RU" dirty="0"/>
              <a:t>Источником инфекции является больной человек с явной или стёртой формой болезни, выделяющий вирус с кашлем, чиханием и т. д. </a:t>
            </a:r>
          </a:p>
          <a:p>
            <a:pPr lvl="0"/>
            <a:r>
              <a:rPr lang="ru-RU" dirty="0"/>
              <a:t>Больной заразен с первых часов заболевания и до 3 – 5-х суток болезни.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D: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00570"/>
            <a:ext cx="3643306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D:\sneezing_people_in_slow_motion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3571868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37862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i="1" dirty="0" smtClean="0">
                <a:solidFill>
                  <a:srgbClr val="FF0000"/>
                </a:solidFill>
              </a:rPr>
              <a:t>Распространение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Характеризуется аэрозольным (вдыхание мельчайших капель слюны, слизи, которые содержат вирус гриппа) механизмом передачи и чрезвычайно быстрым распространением в виде эпидемий и пандемий. </a:t>
            </a:r>
            <a:br>
              <a:rPr lang="ru-RU" sz="3600" dirty="0"/>
            </a:br>
            <a:r>
              <a:rPr lang="ru-RU" sz="3600" b="1" i="1" dirty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1144296" y="-2500354"/>
            <a:ext cx="714380" cy="4143379"/>
          </a:xfrm>
        </p:spPr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18436" name="Picture 4" descr="D:\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43230"/>
            <a:ext cx="8901114" cy="1108398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Пути </a:t>
            </a:r>
            <a:r>
              <a:rPr lang="ru-RU" sz="3600" b="1" i="1" dirty="0">
                <a:solidFill>
                  <a:srgbClr val="FF0000"/>
                </a:solidFill>
              </a:rPr>
              <a:t>передачи вируса </a:t>
            </a:r>
            <a:r>
              <a:rPr lang="ru-RU" sz="3600" b="1" i="1" dirty="0" smtClean="0">
                <a:solidFill>
                  <a:srgbClr val="FF0000"/>
                </a:solidFill>
              </a:rPr>
              <a:t>гриппа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*Воздушно-капельный </a:t>
            </a:r>
            <a:r>
              <a:rPr lang="ru-RU" sz="3600" dirty="0"/>
              <a:t>(вирус сохраняется в воздухе до 9 часов)</a:t>
            </a:r>
            <a:br>
              <a:rPr lang="ru-RU" sz="3600" dirty="0"/>
            </a:br>
            <a:r>
              <a:rPr lang="ru-RU" sz="3600" dirty="0" smtClean="0"/>
              <a:t>*Воздушно-пылевой </a:t>
            </a:r>
            <a:r>
              <a:rPr lang="ru-RU" sz="3600" dirty="0"/>
              <a:t>(вирус сохраняется на различных поверхностях до 48 часов)</a:t>
            </a:r>
            <a:br>
              <a:rPr lang="ru-RU" sz="3600" dirty="0"/>
            </a:br>
            <a:r>
              <a:rPr lang="ru-RU" sz="3600" dirty="0" smtClean="0"/>
              <a:t>*Бытовой </a:t>
            </a:r>
            <a:r>
              <a:rPr lang="ru-RU" sz="3600" dirty="0"/>
              <a:t>(вирус сохраняется на коже рук до 15 минут, на денежных купюрах до 2 </a:t>
            </a:r>
            <a:r>
              <a:rPr lang="ru-RU" sz="3600" dirty="0" smtClean="0"/>
              <a:t>недель, </a:t>
            </a:r>
            <a:r>
              <a:rPr lang="ru-RU" sz="3600" dirty="0"/>
              <a:t>особую опасность представляет клавиатура </a:t>
            </a:r>
            <a:r>
              <a:rPr lang="ru-RU" sz="3600" dirty="0" smtClean="0"/>
              <a:t>банкоматов.)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0787106" y="642919"/>
            <a:ext cx="500066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D:\i.jpeg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00570"/>
            <a:ext cx="3714776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72726" y="274638"/>
            <a:ext cx="1428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«Восприимчивость к гриппу».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Группы риска</a:t>
            </a:r>
          </a:p>
          <a:p>
            <a:pPr lvl="0"/>
            <a:r>
              <a:rPr lang="ru-RU" dirty="0"/>
              <a:t>Ослабленные лица</a:t>
            </a:r>
          </a:p>
          <a:p>
            <a:pPr lvl="0"/>
            <a:r>
              <a:rPr lang="ru-RU" dirty="0"/>
              <a:t>Школьники</a:t>
            </a:r>
          </a:p>
          <a:p>
            <a:pPr lvl="0"/>
            <a:r>
              <a:rPr lang="ru-RU" dirty="0"/>
              <a:t>Пожилые люди</a:t>
            </a:r>
          </a:p>
          <a:p>
            <a:pPr lvl="0"/>
            <a:r>
              <a:rPr lang="ru-RU" dirty="0"/>
              <a:t>Работники сфер обслуживания, здравоохранения, образования</a:t>
            </a:r>
          </a:p>
          <a:p>
            <a:endParaRPr lang="ru-RU" dirty="0"/>
          </a:p>
        </p:txBody>
      </p:sp>
      <p:pic>
        <p:nvPicPr>
          <p:cNvPr id="24579" name="Picture 3" descr="D:\i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8"/>
            <a:ext cx="2786050" cy="2643182"/>
          </a:xfrm>
          <a:prstGeom prst="rect">
            <a:avLst/>
          </a:prstGeom>
          <a:noFill/>
        </p:spPr>
      </p:pic>
      <p:pic>
        <p:nvPicPr>
          <p:cNvPr id="24580" name="Picture 4" descr="D:\i.jpeg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71942"/>
            <a:ext cx="2571768" cy="2786058"/>
          </a:xfrm>
          <a:prstGeom prst="rect">
            <a:avLst/>
          </a:prstGeom>
          <a:noFill/>
        </p:spPr>
      </p:pic>
      <p:pic>
        <p:nvPicPr>
          <p:cNvPr id="24581" name="Picture 5" descr="D:\i.jpeg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071942"/>
            <a:ext cx="2571736" cy="2786058"/>
          </a:xfrm>
          <a:prstGeom prst="rect">
            <a:avLst/>
          </a:prstGeom>
          <a:noFill/>
        </p:spPr>
      </p:pic>
      <p:pic>
        <p:nvPicPr>
          <p:cNvPr id="24585" name="Picture 9" descr="http://img.sunhome.ru/UsersGallery/Cards/150/27235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785793"/>
            <a:ext cx="2500298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770</Words>
  <Application>Microsoft Office PowerPoint</Application>
  <PresentationFormat>Экран (4:3)</PresentationFormat>
  <Paragraphs>203</Paragraphs>
  <Slides>30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Document</vt:lpstr>
      <vt:lpstr> «Это важно знать!» (грипп: симптомы, профилактика, лечение). </vt:lpstr>
      <vt:lpstr>На всем протяжении своего существования человечество сталкивалось с угрозой глобальных эпидемий:  оспа, чума, дизентерия, туберкулез. Но не стоит забывать, что «королем» всех эпидемий  является ГРИПП. </vt:lpstr>
      <vt:lpstr>Слайд 3</vt:lpstr>
      <vt:lpstr>Слайд 4</vt:lpstr>
      <vt:lpstr>Слайд 5</vt:lpstr>
      <vt:lpstr>Слайд 6</vt:lpstr>
      <vt:lpstr>Распространение Характеризуется аэрозольным (вдыхание мельчайших капель слюны, слизи, которые содержат вирус гриппа) механизмом передачи и чрезвычайно быстрым распространением в виде эпидемий и пандемий.   </vt:lpstr>
      <vt:lpstr>            Пути передачи вируса гриппа *Воздушно-капельный (вирус сохраняется в воздухе до 9 часов) *Воздушно-пылевой (вирус сохраняется на различных поверхностях до 48 часов) *Бытовой (вирус сохраняется на коже рук до 15 минут, на денежных купюрах до 2 недель, особую опасность представляет клавиатура банкоматов.)   </vt:lpstr>
      <vt:lpstr>Слайд 9</vt:lpstr>
      <vt:lpstr>Слайд 10</vt:lpstr>
      <vt:lpstr>Слайд 11</vt:lpstr>
      <vt:lpstr>Слайд 12</vt:lpstr>
      <vt:lpstr>«Как уберечься от гриппа». </vt:lpstr>
      <vt:lpstr>«Как уберечься от гриппа».</vt:lpstr>
      <vt:lpstr>«Как уберечься от гриппа».</vt:lpstr>
      <vt:lpstr>«Как уберечься от гриппа».</vt:lpstr>
      <vt:lpstr>«Как уберечься от гриппа».</vt:lpstr>
      <vt:lpstr>«Как уберечься от гриппа»</vt:lpstr>
      <vt:lpstr>Слайд 19</vt:lpstr>
      <vt:lpstr>«Протекание заболевания»</vt:lpstr>
      <vt:lpstr>Слайд 21</vt:lpstr>
      <vt:lpstr>Слайд 22</vt:lpstr>
      <vt:lpstr>Слайд 23</vt:lpstr>
      <vt:lpstr>Слайд 24</vt:lpstr>
      <vt:lpstr>Слайд 25</vt:lpstr>
      <vt:lpstr>Секрет 1 Кроссворд « Помощники здоровья»</vt:lpstr>
      <vt:lpstr>Секрет 2 Прочитайте строчки из песни. </vt:lpstr>
      <vt:lpstr>Секрет 3 Что необходимо человеку, чтобы хорошо учиться, заниматься многими интересными и важными делами, отдыхать и расти здоровыми?               </vt:lpstr>
      <vt:lpstr>             Секрет 4  Прочитайте фразу,                      и вы узнаете ,     что для человека необходимо. </vt:lpstr>
      <vt:lpstr>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 важно знать!» (грипп: симптомы, профилактика, лечение).</dc:title>
  <dc:creator>Суперзавуч</dc:creator>
  <cp:lastModifiedBy>Суперзавуч</cp:lastModifiedBy>
  <cp:revision>28</cp:revision>
  <dcterms:created xsi:type="dcterms:W3CDTF">2012-01-04T20:17:45Z</dcterms:created>
  <dcterms:modified xsi:type="dcterms:W3CDTF">2013-10-16T19:08:45Z</dcterms:modified>
</cp:coreProperties>
</file>