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44195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Технологическая карта инновационного урока.</a:t>
            </a:r>
            <a:br>
              <a:rPr lang="ru-RU" sz="3600" b="1" dirty="0" smtClean="0"/>
            </a:br>
            <a:r>
              <a:rPr lang="ru-RU" sz="3600" b="1" dirty="0" smtClean="0"/>
              <a:t>Характеристика изменений в деятельности педагога, работающего по ФГОС.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600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Учитель: Морозова Е.В.</a:t>
            </a:r>
          </a:p>
          <a:p>
            <a:r>
              <a:rPr lang="ru-RU" sz="2800" dirty="0" smtClean="0"/>
              <a:t>МОУ СОШ № 50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Современный урок – это урок-познание, открытие, деятельность, противоречие, развитие, рост, ступенька к знанию, самопознание, самореализация, интерес, профессионализм, выбор, инициативность, уверенность.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«Урок – это зеркало общей и педагогической культуры учителя, мерило его интеллектуального богатства, показатель его кругозора, эрудиции»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В. А. Сухомлинский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609600"/>
            <a:ext cx="73914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Технологическая карта –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в соответствии с ФГОС.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72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Обучение с использованием технологической карты позволяет    </a:t>
            </a:r>
          </a:p>
          <a:p>
            <a:pPr>
              <a:buNone/>
            </a:pPr>
            <a:r>
              <a:rPr lang="ru-RU" dirty="0" smtClean="0"/>
              <a:t> - организовать эффективный учебный процесс,</a:t>
            </a:r>
          </a:p>
          <a:p>
            <a:pPr>
              <a:buNone/>
            </a:pPr>
            <a:r>
              <a:rPr lang="ru-RU" dirty="0" smtClean="0"/>
              <a:t>-обеспечить реализацию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умений (универсальных учебных действий),</a:t>
            </a:r>
          </a:p>
          <a:p>
            <a:pPr>
              <a:buNone/>
            </a:pPr>
            <a:r>
              <a:rPr lang="ru-RU" dirty="0" smtClean="0"/>
              <a:t>- существенно сократить время на подготовку учителя к уроку.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55927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Технологическую карту отличают:</a:t>
            </a:r>
          </a:p>
          <a:p>
            <a:pPr>
              <a:buNone/>
            </a:pPr>
            <a:r>
              <a:rPr lang="ru-RU" dirty="0" smtClean="0"/>
              <a:t>-интерактивность</a:t>
            </a:r>
          </a:p>
          <a:p>
            <a:pPr>
              <a:buNone/>
            </a:pPr>
            <a:r>
              <a:rPr lang="ru-RU" dirty="0" smtClean="0"/>
              <a:t>-структурированность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алгоритмичность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-технологичность</a:t>
            </a:r>
          </a:p>
          <a:p>
            <a:pPr>
              <a:buNone/>
            </a:pPr>
            <a:r>
              <a:rPr lang="ru-RU" dirty="0" smtClean="0"/>
              <a:t>-обобщенность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457200"/>
            <a:ext cx="75438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Структура технологической карты включает:</a:t>
            </a:r>
          </a:p>
          <a:p>
            <a:pPr>
              <a:buNone/>
            </a:pPr>
            <a:r>
              <a:rPr lang="ru-RU" dirty="0" smtClean="0"/>
              <a:t>- название темы с указанием часов, отведённых на её изучение</a:t>
            </a:r>
          </a:p>
          <a:p>
            <a:pPr>
              <a:buNone/>
            </a:pPr>
            <a:r>
              <a:rPr lang="ru-RU" dirty="0" smtClean="0"/>
              <a:t>- цель освоения учебного содержания</a:t>
            </a:r>
          </a:p>
          <a:p>
            <a:pPr>
              <a:buNone/>
            </a:pPr>
            <a:r>
              <a:rPr lang="ru-RU" dirty="0" smtClean="0"/>
              <a:t>-планируемые результаты (личностные, 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информационно-интеллектуальную компетентность и УУД)</a:t>
            </a:r>
          </a:p>
          <a:p>
            <a:pPr>
              <a:buNone/>
            </a:pPr>
            <a:r>
              <a:rPr lang="ru-RU" dirty="0" smtClean="0"/>
              <a:t>-основные понятия темы</a:t>
            </a:r>
          </a:p>
          <a:p>
            <a:pPr>
              <a:buNone/>
            </a:pPr>
            <a:r>
              <a:rPr lang="ru-RU" dirty="0" smtClean="0"/>
              <a:t>-технологию изучения указанной темы</a:t>
            </a:r>
          </a:p>
          <a:p>
            <a:pPr>
              <a:buNone/>
            </a:pPr>
            <a:r>
              <a:rPr lang="ru-RU" dirty="0" smtClean="0"/>
              <a:t>-контрольное задание на проверку достижения планируемых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334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Технологическая карта позволит учителю</a:t>
            </a:r>
          </a:p>
          <a:p>
            <a:pPr>
              <a:buNone/>
            </a:pPr>
            <a:r>
              <a:rPr lang="ru-RU" dirty="0" smtClean="0"/>
              <a:t>-реализовать планируемые результаты ФГОС</a:t>
            </a:r>
          </a:p>
          <a:p>
            <a:pPr>
              <a:buNone/>
            </a:pPr>
            <a:r>
              <a:rPr lang="ru-RU" dirty="0" smtClean="0"/>
              <a:t>-определить УУД, которые формируются в процессе изучения конкретной темы</a:t>
            </a:r>
          </a:p>
          <a:p>
            <a:pPr>
              <a:buNone/>
            </a:pPr>
            <a:r>
              <a:rPr lang="ru-RU" dirty="0" smtClean="0"/>
              <a:t>-определить уровень раскрытия понятий на данном этапе и соотнести его с дальнейшим обучением</a:t>
            </a:r>
          </a:p>
          <a:p>
            <a:pPr>
              <a:buNone/>
            </a:pPr>
            <a:r>
              <a:rPr lang="ru-RU" dirty="0" smtClean="0"/>
              <a:t>-проектировать свою деятельность на четверть, полугодие, год посредством перехода от поурочного планирования к проектированию темы</a:t>
            </a:r>
          </a:p>
          <a:p>
            <a:pPr>
              <a:buNone/>
            </a:pPr>
            <a:r>
              <a:rPr lang="ru-RU" dirty="0" smtClean="0"/>
              <a:t>-освободить время для творчества</a:t>
            </a:r>
          </a:p>
          <a:p>
            <a:pPr>
              <a:buNone/>
            </a:pPr>
            <a:r>
              <a:rPr lang="ru-RU" dirty="0" smtClean="0"/>
              <a:t>-обеспечить повышение качества образования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334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Использование технологической карты обеспечивает условия для повышения качества обучения, т. к.:</a:t>
            </a:r>
          </a:p>
          <a:p>
            <a:pPr>
              <a:buNone/>
            </a:pPr>
            <a:r>
              <a:rPr lang="ru-RU" dirty="0" smtClean="0"/>
              <a:t>-учебный процесс по освоению темы проектируется от цели до результата</a:t>
            </a:r>
          </a:p>
          <a:p>
            <a:pPr>
              <a:buNone/>
            </a:pPr>
            <a:r>
              <a:rPr lang="ru-RU" dirty="0" smtClean="0"/>
              <a:t>-используются эффективные методы работы с информацией</a:t>
            </a:r>
          </a:p>
          <a:p>
            <a:pPr>
              <a:buNone/>
            </a:pPr>
            <a:r>
              <a:rPr lang="ru-RU" dirty="0" smtClean="0"/>
              <a:t>-организуется поэтапная самостоятельная учебная, интеллектуально-познавательная и рефлексивная деятельность школьников</a:t>
            </a:r>
          </a:p>
          <a:p>
            <a:pPr>
              <a:buNone/>
            </a:pPr>
            <a:r>
              <a:rPr lang="ru-RU" dirty="0" smtClean="0"/>
              <a:t>-обеспечиваются условия для применения знаний и умений в практической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</a:t>
            </a:r>
            <a:r>
              <a:rPr lang="ru-RU" sz="1800" dirty="0" smtClean="0"/>
              <a:t>Технологическая карта урока.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Ф. И. О. педагога…………………………………………………………………………………………</a:t>
            </a:r>
            <a:br>
              <a:rPr lang="ru-RU" sz="1600" dirty="0" smtClean="0"/>
            </a:br>
            <a:r>
              <a:rPr lang="ru-RU" sz="1600" dirty="0" smtClean="0"/>
              <a:t>Предмет……………………………………………………………………………………………………..</a:t>
            </a:r>
            <a:br>
              <a:rPr lang="ru-RU" sz="1600" dirty="0" smtClean="0"/>
            </a:br>
            <a:r>
              <a:rPr lang="ru-RU" sz="1600" dirty="0" smtClean="0"/>
              <a:t>Класс………………………………………………………………………………………………………….</a:t>
            </a:r>
            <a:br>
              <a:rPr lang="ru-RU" sz="1600" dirty="0" smtClean="0"/>
            </a:br>
            <a:r>
              <a:rPr lang="ru-RU" sz="1600" dirty="0" smtClean="0"/>
              <a:t>Тип урока……………………………………………………………………………………………………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981200"/>
          <a:ext cx="7499350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Дидактическая структура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Деятельность учеников.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Задания для учащихся, выполнение которых приведет к достижению планируемых результатов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Планируемые результаты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Предметные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УУД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Организационный момент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Проверка домашнего задания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Изучение нового материала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Закрепление нового материала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55555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555555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Рефлексия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Характеристика изменений в деятельности педагога, работающего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76200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 dirty="0">
                          <a:latin typeface="Times New Roman"/>
                          <a:ea typeface="Times New Roman"/>
                        </a:rPr>
                        <a:t>Предмет изменений</a:t>
                      </a:r>
                      <a:endParaRPr lang="ru-RU" sz="8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Times New Roman"/>
                          <a:ea typeface="Times New Roman"/>
                        </a:rPr>
                        <a:t>Традиционная деятельность учителя</a:t>
                      </a:r>
                      <a:endParaRPr lang="ru-RU" sz="8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Times New Roman"/>
                          <a:ea typeface="Times New Roman"/>
                        </a:rPr>
                        <a:t>Деятельность учителя, работающего по ФГОС</a:t>
                      </a:r>
                      <a:endParaRPr lang="ru-RU" sz="8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Подготовка к уроку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Учитель пользуется жестко структурированным конспектом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Учитель пользуется сценарным планом урока, предоставляющим ему свободу в выборе форм, способов и приёмов обучения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При подготовке к уроку учитель использует учебник и методические рекомендации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Основные этапы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Объяснение и закрепление учебного материала. Большое количество времени занимает речь учителя.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Самостоятельная деятельность обучающихся (более половины времени урока)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Главная цель учителя на уроке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Успеть выполнить всё, что запланировано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Организовать деятельность детей: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ndale Mono"/>
                        <a:buChar char="−"/>
                        <a:tabLst>
                          <a:tab pos="499110" algn="l"/>
                        </a:tabLst>
                      </a:pPr>
                      <a:r>
                        <a:rPr lang="ru-RU" sz="850">
                          <a:latin typeface="Times New Roman"/>
                          <a:ea typeface="Times New Roman"/>
                          <a:cs typeface="Times New Roman"/>
                        </a:rPr>
                        <a:t>по поиску и обработке информации;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ndale Mono"/>
                        <a:buChar char="−"/>
                        <a:tabLst>
                          <a:tab pos="499110" algn="l"/>
                        </a:tabLst>
                      </a:pPr>
                      <a:r>
                        <a:rPr lang="ru-RU" sz="850">
                          <a:latin typeface="Times New Roman"/>
                          <a:ea typeface="Times New Roman"/>
                          <a:cs typeface="Times New Roman"/>
                        </a:rPr>
                        <a:t>обобщению способов действия;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ndale Mono"/>
                        <a:buChar char="−"/>
                        <a:tabLst>
                          <a:tab pos="499110" algn="l"/>
                        </a:tabLst>
                      </a:pPr>
                      <a:r>
                        <a:rPr lang="ru-RU" sz="850">
                          <a:latin typeface="Times New Roman"/>
                          <a:ea typeface="Times New Roman"/>
                          <a:cs typeface="Times New Roman"/>
                        </a:rPr>
                        <a:t>постановки учебной задачи и т.д.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Формулирование заданий для обучающихся (определение деятельности учителей)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Формулировки: решите, спишите, сравните, найдите, выпишите, выполните и т.д.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т.д.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Форма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Преимущественно фронтальная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Преимущественно групповая и/или индивидуальная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Нестандартное ведение уроков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Times New Roman"/>
                        </a:rPr>
                        <a:t>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Times New Roman"/>
                        </a:rPr>
                        <a:t>                          ____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Учитель ведёт урок в параллельном классе, урок ведут два педагога (совместно с учителями информатики, психологами и логопедами), урок проходит с поддержкой тьютора или в присутствии родителей обучающихся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Взаимодействие с родителями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Происходит в виде лекции, родители не включены в образовательный процесс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Образовательная среда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Создаётся учителем. Выставки работ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Создаётся обучающимися (дети изготавливают учебный материал, проводят презентации). Зонирование классов, холлов.</a:t>
                      </a: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5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Результаты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Нет портфолио обучающегося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Создание портфолио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Основная оценка – оценка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Ориентир на самооценку обучающегося, формирование адекватной  самооценки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>
                          <a:latin typeface="Times New Roman"/>
                          <a:ea typeface="Times New Roman"/>
                        </a:rPr>
                        <a:t>Важны положительные оценки учеников по итоговым работам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50" dirty="0">
                          <a:latin typeface="Times New Roman"/>
                          <a:ea typeface="Times New Roman"/>
                        </a:rPr>
                        <a:t>Учёт динамики обучения детей относительно самих себя. Оценка промежуточных результатов обучения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718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Технологическая карта инновационного урока. Характеристика изменений в деятельности педагога, работающего по ФГОС.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                                                  Технологическая карта урока. Ф. И. О. педагога………………………………………………………………………………………… Предмет…………………………………………………………………………………………………….. Класс…………………………………………………………………………………………………………. Тип урока…………………………………………………………………………………………………… </vt:lpstr>
      <vt:lpstr>Характеристика изменений в деятельности педагога, работающего по ФГОС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инновационного урока. Характеристика изменений в деятельности педагога, работающего по ФГОС.</dc:title>
  <dc:creator>user</dc:creator>
  <cp:lastModifiedBy>RePack by SPecialiST</cp:lastModifiedBy>
  <cp:revision>50</cp:revision>
  <dcterms:created xsi:type="dcterms:W3CDTF">2013-10-24T13:26:52Z</dcterms:created>
  <dcterms:modified xsi:type="dcterms:W3CDTF">2013-11-01T16:58:32Z</dcterms:modified>
</cp:coreProperties>
</file>