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</p:sldMasterIdLst>
  <p:notesMasterIdLst>
    <p:notesMasterId r:id="rId50"/>
  </p:notesMasterIdLst>
  <p:sldIdLst>
    <p:sldId id="287" r:id="rId20"/>
    <p:sldId id="294" r:id="rId21"/>
    <p:sldId id="288" r:id="rId22"/>
    <p:sldId id="291" r:id="rId23"/>
    <p:sldId id="290" r:id="rId24"/>
    <p:sldId id="259" r:id="rId25"/>
    <p:sldId id="262" r:id="rId26"/>
    <p:sldId id="264" r:id="rId27"/>
    <p:sldId id="268" r:id="rId28"/>
    <p:sldId id="292" r:id="rId29"/>
    <p:sldId id="260" r:id="rId30"/>
    <p:sldId id="270" r:id="rId31"/>
    <p:sldId id="271" r:id="rId32"/>
    <p:sldId id="272" r:id="rId33"/>
    <p:sldId id="273" r:id="rId34"/>
    <p:sldId id="266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83" r:id="rId45"/>
    <p:sldId id="284" r:id="rId46"/>
    <p:sldId id="285" r:id="rId47"/>
    <p:sldId id="265" r:id="rId48"/>
    <p:sldId id="293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0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9FA2C-2CDB-445A-A3B7-6E6842417F2C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34A50-4BF2-4FBC-846B-1CF4E5D56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521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5CB0A95-A7A9-4EA1-A77F-EB040F37CB9E}" type="slidenum">
              <a:rPr lang="en-GB" sz="1200">
                <a:solidFill>
                  <a:prstClr val="black"/>
                </a:solidFill>
              </a:rPr>
              <a:pPr eaLnBrk="1" hangingPunct="1"/>
              <a:t>5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A091E76-8091-4F6F-AFC1-0DDB25CBAA66}" type="slidenum">
              <a:rPr lang="en-GB" sz="1200">
                <a:solidFill>
                  <a:prstClr val="black"/>
                </a:solidFill>
              </a:rPr>
              <a:pPr eaLnBrk="1" hangingPunct="1"/>
              <a:t>20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24D2F58-3BD1-4B62-AF40-5FAD523A89A9}" type="slidenum">
              <a:rPr lang="en-GB" sz="1200">
                <a:solidFill>
                  <a:prstClr val="black"/>
                </a:solidFill>
              </a:rPr>
              <a:pPr eaLnBrk="1" hangingPunct="1"/>
              <a:t>21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508EE0-607E-4FC2-BF1B-9F116B5AF44C}" type="slidenum">
              <a:rPr lang="en-GB" sz="1200">
                <a:solidFill>
                  <a:prstClr val="black"/>
                </a:solidFill>
              </a:rPr>
              <a:pPr eaLnBrk="1" hangingPunct="1"/>
              <a:t>22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34E67A8-FA9A-46D0-9D91-1EF4B034656D}" type="slidenum">
              <a:rPr lang="en-GB" sz="1200">
                <a:solidFill>
                  <a:prstClr val="black"/>
                </a:solidFill>
              </a:rPr>
              <a:pPr eaLnBrk="1" hangingPunct="1"/>
              <a:t>24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FF9816-4E6A-465C-AC2F-7D331F1958AF}" type="slidenum">
              <a:rPr lang="en-GB" sz="1200">
                <a:solidFill>
                  <a:prstClr val="black"/>
                </a:solidFill>
              </a:rPr>
              <a:pPr eaLnBrk="1" hangingPunct="1"/>
              <a:t>25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A901A6A-2E0B-45E0-995E-774F2B98E68D}" type="slidenum">
              <a:rPr lang="en-GB" sz="1200">
                <a:solidFill>
                  <a:prstClr val="black"/>
                </a:solidFill>
              </a:rPr>
              <a:pPr eaLnBrk="1" hangingPunct="1"/>
              <a:t>27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673089-1582-492E-9A54-18AAE8B8A039}" type="slidenum">
              <a:rPr lang="en-GB" sz="1200">
                <a:solidFill>
                  <a:prstClr val="black"/>
                </a:solidFill>
              </a:rPr>
              <a:pPr eaLnBrk="1" hangingPunct="1"/>
              <a:t>28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815A4EB-C0FB-4922-BE88-6186F60495DC}" type="slidenum">
              <a:rPr lang="en-GB" sz="1200">
                <a:solidFill>
                  <a:prstClr val="black"/>
                </a:solidFill>
              </a:rPr>
              <a:pPr eaLnBrk="1" hangingPunct="1"/>
              <a:t>7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AA6627D-0705-428C-9CD5-460F5DABAA4B}" type="slidenum">
              <a:rPr lang="en-GB" sz="1200">
                <a:solidFill>
                  <a:prstClr val="black"/>
                </a:solidFill>
              </a:rPr>
              <a:pPr eaLnBrk="1" hangingPunct="1"/>
              <a:t>8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93C072A-43DB-4733-B360-30BB842C542E}" type="slidenum">
              <a:rPr lang="en-GB" sz="1200">
                <a:solidFill>
                  <a:prstClr val="black"/>
                </a:solidFill>
              </a:rPr>
              <a:pPr eaLnBrk="1" hangingPunct="1"/>
              <a:t>12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4FD5CD-5B6A-493C-9205-7CA84D0B760E}" type="slidenum">
              <a:rPr lang="en-GB" sz="1200">
                <a:solidFill>
                  <a:prstClr val="black"/>
                </a:solidFill>
              </a:rPr>
              <a:pPr eaLnBrk="1" hangingPunct="1"/>
              <a:t>13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8AAA39-FCA9-431A-BF80-3DC4F6F829E0}" type="slidenum">
              <a:rPr lang="en-GB" sz="1200">
                <a:solidFill>
                  <a:prstClr val="black"/>
                </a:solidFill>
              </a:rPr>
              <a:pPr eaLnBrk="1" hangingPunct="1"/>
              <a:t>15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91817C5-AA7E-48E5-A10C-D0B5E8081EF5}" type="slidenum">
              <a:rPr lang="en-GB" sz="1200">
                <a:solidFill>
                  <a:prstClr val="black"/>
                </a:solidFill>
              </a:rPr>
              <a:pPr eaLnBrk="1" hangingPunct="1"/>
              <a:t>17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80DD808-FE94-4E45-A338-0A2F303C4100}" type="slidenum">
              <a:rPr lang="en-GB" sz="1200">
                <a:solidFill>
                  <a:prstClr val="black"/>
                </a:solidFill>
              </a:rPr>
              <a:pPr eaLnBrk="1" hangingPunct="1"/>
              <a:t>18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0422C80-97EA-4C90-A2CD-DC94877A5FEF}" type="slidenum">
              <a:rPr lang="en-GB" sz="1200">
                <a:solidFill>
                  <a:prstClr val="black"/>
                </a:solidFill>
              </a:rPr>
              <a:pPr eaLnBrk="1" hangingPunct="1"/>
              <a:t>19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8A40D-5BF0-43DF-9296-A514EAF1AA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190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7ED7B-C8F0-4E42-BE20-BB5E88002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94407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8A40D-5BF0-43DF-9296-A514EAF1AA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8639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192E-1806-4D03-B11A-A47FB3914D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071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E4E9C-657F-4C2F-BC34-60548BE62D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9627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1607E-E8AF-4F0D-8354-CB72EC1A68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9825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9BD59-1A7D-40FD-839F-2F7B646F4F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88958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0312-A500-47DA-ADC1-EE8E2E24C4A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54460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F518E-8E37-4C99-BA2B-C104C64D5F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1562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0D54E-4DDD-4E72-9693-83D3F9B469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1742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AF582-CD39-4D33-9713-F09FD22DFB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3582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7ED7B-C8F0-4E42-BE20-BB5E88002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859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097AD-5770-47B8-BE31-5B68351B24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98272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097AD-5770-47B8-BE31-5B68351B24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10232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8A40D-5BF0-43DF-9296-A514EAF1AA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17674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192E-1806-4D03-B11A-A47FB3914D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31686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E4E9C-657F-4C2F-BC34-60548BE62D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6646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1607E-E8AF-4F0D-8354-CB72EC1A68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5340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9BD59-1A7D-40FD-839F-2F7B646F4F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8370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0312-A500-47DA-ADC1-EE8E2E24C4A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7739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F518E-8E37-4C99-BA2B-C104C64D5F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97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0D54E-4DDD-4E72-9693-83D3F9B469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0060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AF582-CD39-4D33-9713-F09FD22DFB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789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8A40D-5BF0-43DF-9296-A514EAF1AA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1181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7ED7B-C8F0-4E42-BE20-BB5E88002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49396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097AD-5770-47B8-BE31-5B68351B24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30613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8A40D-5BF0-43DF-9296-A514EAF1AA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0134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192E-1806-4D03-B11A-A47FB3914D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43774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E4E9C-657F-4C2F-BC34-60548BE62D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46198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1607E-E8AF-4F0D-8354-CB72EC1A68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1794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9BD59-1A7D-40FD-839F-2F7B646F4F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30441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0312-A500-47DA-ADC1-EE8E2E24C4A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6177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F518E-8E37-4C99-BA2B-C104C64D5F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9047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0D54E-4DDD-4E72-9693-83D3F9B469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64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192E-1806-4D03-B11A-A47FB3914D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8302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AF582-CD39-4D33-9713-F09FD22DFB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3929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7ED7B-C8F0-4E42-BE20-BB5E88002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4345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097AD-5770-47B8-BE31-5B68351B24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7241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8A40D-5BF0-43DF-9296-A514EAF1AA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15210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192E-1806-4D03-B11A-A47FB3914D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07566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E4E9C-657F-4C2F-BC34-60548BE62D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61244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1607E-E8AF-4F0D-8354-CB72EC1A68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60595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9BD59-1A7D-40FD-839F-2F7B646F4F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01829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0312-A500-47DA-ADC1-EE8E2E24C4A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47975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F518E-8E37-4C99-BA2B-C104C64D5F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058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E4E9C-657F-4C2F-BC34-60548BE62D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1227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0D54E-4DDD-4E72-9693-83D3F9B469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43722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AF582-CD39-4D33-9713-F09FD22DFB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40017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7ED7B-C8F0-4E42-BE20-BB5E88002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71128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097AD-5770-47B8-BE31-5B68351B24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69473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8A40D-5BF0-43DF-9296-A514EAF1AA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94046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192E-1806-4D03-B11A-A47FB3914D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84282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E4E9C-657F-4C2F-BC34-60548BE62D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38976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1607E-E8AF-4F0D-8354-CB72EC1A68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4001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9BD59-1A7D-40FD-839F-2F7B646F4F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04908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0312-A500-47DA-ADC1-EE8E2E24C4A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2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1607E-E8AF-4F0D-8354-CB72EC1A68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5848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F518E-8E37-4C99-BA2B-C104C64D5F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217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0D54E-4DDD-4E72-9693-83D3F9B469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6710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AF582-CD39-4D33-9713-F09FD22DFB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9179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7ED7B-C8F0-4E42-BE20-BB5E88002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78417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097AD-5770-47B8-BE31-5B68351B24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1289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8A40D-5BF0-43DF-9296-A514EAF1AA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80500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192E-1806-4D03-B11A-A47FB3914D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1620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E4E9C-657F-4C2F-BC34-60548BE62D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87942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1607E-E8AF-4F0D-8354-CB72EC1A68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5385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9BD59-1A7D-40FD-839F-2F7B646F4F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21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9BD59-1A7D-40FD-839F-2F7B646F4F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6397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0312-A500-47DA-ADC1-EE8E2E24C4A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57486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F518E-8E37-4C99-BA2B-C104C64D5F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53646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0D54E-4DDD-4E72-9693-83D3F9B469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4139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AF582-CD39-4D33-9713-F09FD22DFB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18366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7ED7B-C8F0-4E42-BE20-BB5E88002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1079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097AD-5770-47B8-BE31-5B68351B24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9175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8A40D-5BF0-43DF-9296-A514EAF1AA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7863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192E-1806-4D03-B11A-A47FB3914D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89430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E4E9C-657F-4C2F-BC34-60548BE62D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69584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1607E-E8AF-4F0D-8354-CB72EC1A68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5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0312-A500-47DA-ADC1-EE8E2E24C4A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5947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9BD59-1A7D-40FD-839F-2F7B646F4F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8463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0312-A500-47DA-ADC1-EE8E2E24C4A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93670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F518E-8E37-4C99-BA2B-C104C64D5F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386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0D54E-4DDD-4E72-9693-83D3F9B469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08578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AF582-CD39-4D33-9713-F09FD22DFB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1535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7ED7B-C8F0-4E42-BE20-BB5E88002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76979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097AD-5770-47B8-BE31-5B68351B24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9222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8A40D-5BF0-43DF-9296-A514EAF1AA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823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192E-1806-4D03-B11A-A47FB3914D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14306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E4E9C-657F-4C2F-BC34-60548BE62D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0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F518E-8E37-4C99-BA2B-C104C64D5F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7547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1607E-E8AF-4F0D-8354-CB72EC1A68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0019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9BD59-1A7D-40FD-839F-2F7B646F4F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42342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0312-A500-47DA-ADC1-EE8E2E24C4A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27411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F518E-8E37-4C99-BA2B-C104C64D5F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12573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0D54E-4DDD-4E72-9693-83D3F9B469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9269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AF582-CD39-4D33-9713-F09FD22DFB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5332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7ED7B-C8F0-4E42-BE20-BB5E88002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94403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097AD-5770-47B8-BE31-5B68351B24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0466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8A40D-5BF0-43DF-9296-A514EAF1AA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5006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192E-1806-4D03-B11A-A47FB3914D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45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0D54E-4DDD-4E72-9693-83D3F9B469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23132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E4E9C-657F-4C2F-BC34-60548BE62D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89349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1607E-E8AF-4F0D-8354-CB72EC1A68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8702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9BD59-1A7D-40FD-839F-2F7B646F4F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94525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0312-A500-47DA-ADC1-EE8E2E24C4A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64983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F518E-8E37-4C99-BA2B-C104C64D5F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7446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0D54E-4DDD-4E72-9693-83D3F9B469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5279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AF582-CD39-4D33-9713-F09FD22DFB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7250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7ED7B-C8F0-4E42-BE20-BB5E88002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35891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097AD-5770-47B8-BE31-5B68351B24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49390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8A40D-5BF0-43DF-9296-A514EAF1AA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3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192E-1806-4D03-B11A-A47FB3914D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091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AF582-CD39-4D33-9713-F09FD22DFB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49439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192E-1806-4D03-B11A-A47FB3914D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96808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E4E9C-657F-4C2F-BC34-60548BE62D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40057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1607E-E8AF-4F0D-8354-CB72EC1A68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9941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9BD59-1A7D-40FD-839F-2F7B646F4F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6008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0312-A500-47DA-ADC1-EE8E2E24C4A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72646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F518E-8E37-4C99-BA2B-C104C64D5F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4405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0D54E-4DDD-4E72-9693-83D3F9B469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6670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AF582-CD39-4D33-9713-F09FD22DFB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6224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7ED7B-C8F0-4E42-BE20-BB5E88002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35367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097AD-5770-47B8-BE31-5B68351B24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840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7ED7B-C8F0-4E42-BE20-BB5E88002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9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097AD-5770-47B8-BE31-5B68351B24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264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8A40D-5BF0-43DF-9296-A514EAF1AA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35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192E-1806-4D03-B11A-A47FB3914D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678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E4E9C-657F-4C2F-BC34-60548BE62D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0482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1607E-E8AF-4F0D-8354-CB72EC1A68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63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9BD59-1A7D-40FD-839F-2F7B646F4F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6588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0312-A500-47DA-ADC1-EE8E2E24C4A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5877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F518E-8E37-4C99-BA2B-C104C64D5F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984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E4E9C-657F-4C2F-BC34-60548BE62D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702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0D54E-4DDD-4E72-9693-83D3F9B469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3210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AF582-CD39-4D33-9713-F09FD22DFB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9603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7ED7B-C8F0-4E42-BE20-BB5E88002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2177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097AD-5770-47B8-BE31-5B68351B24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5344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8A40D-5BF0-43DF-9296-A514EAF1AA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039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192E-1806-4D03-B11A-A47FB3914D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9471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E4E9C-657F-4C2F-BC34-60548BE62D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501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1607E-E8AF-4F0D-8354-CB72EC1A68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1517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9BD59-1A7D-40FD-839F-2F7B646F4F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303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0312-A500-47DA-ADC1-EE8E2E24C4A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7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1607E-E8AF-4F0D-8354-CB72EC1A68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196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F518E-8E37-4C99-BA2B-C104C64D5F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00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0D54E-4DDD-4E72-9693-83D3F9B469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80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AF582-CD39-4D33-9713-F09FD22DFB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086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7ED7B-C8F0-4E42-BE20-BB5E88002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5472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097AD-5770-47B8-BE31-5B68351B24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9174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8A40D-5BF0-43DF-9296-A514EAF1AA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276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192E-1806-4D03-B11A-A47FB3914D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0380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E4E9C-657F-4C2F-BC34-60548BE62D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4399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1607E-E8AF-4F0D-8354-CB72EC1A68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139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9BD59-1A7D-40FD-839F-2F7B646F4F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31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9BD59-1A7D-40FD-839F-2F7B646F4F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545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0312-A500-47DA-ADC1-EE8E2E24C4A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096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F518E-8E37-4C99-BA2B-C104C64D5F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200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0D54E-4DDD-4E72-9693-83D3F9B469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841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AF582-CD39-4D33-9713-F09FD22DFB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527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7ED7B-C8F0-4E42-BE20-BB5E88002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6179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097AD-5770-47B8-BE31-5B68351B24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366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8A40D-5BF0-43DF-9296-A514EAF1AA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734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192E-1806-4D03-B11A-A47FB3914D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5883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E4E9C-657F-4C2F-BC34-60548BE62D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407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1607E-E8AF-4F0D-8354-CB72EC1A68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059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0312-A500-47DA-ADC1-EE8E2E24C4A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47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9BD59-1A7D-40FD-839F-2F7B646F4F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5217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0312-A500-47DA-ADC1-EE8E2E24C4A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254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F518E-8E37-4C99-BA2B-C104C64D5F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3726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0D54E-4DDD-4E72-9693-83D3F9B469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0359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AF582-CD39-4D33-9713-F09FD22DFB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83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7ED7B-C8F0-4E42-BE20-BB5E88002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6111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097AD-5770-47B8-BE31-5B68351B24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079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8A40D-5BF0-43DF-9296-A514EAF1AA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176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192E-1806-4D03-B11A-A47FB3914D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336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E4E9C-657F-4C2F-BC34-60548BE62D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61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F518E-8E37-4C99-BA2B-C104C64D5F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2031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1607E-E8AF-4F0D-8354-CB72EC1A68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0787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9BD59-1A7D-40FD-839F-2F7B646F4F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6973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0312-A500-47DA-ADC1-EE8E2E24C4A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492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F518E-8E37-4C99-BA2B-C104C64D5F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591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0D54E-4DDD-4E72-9693-83D3F9B469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3698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AF582-CD39-4D33-9713-F09FD22DFB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3344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7ED7B-C8F0-4E42-BE20-BB5E88002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1266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097AD-5770-47B8-BE31-5B68351B24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08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8A40D-5BF0-43DF-9296-A514EAF1AA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5777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192E-1806-4D03-B11A-A47FB3914D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577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0D54E-4DDD-4E72-9693-83D3F9B469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180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E4E9C-657F-4C2F-BC34-60548BE62D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132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1607E-E8AF-4F0D-8354-CB72EC1A68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715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9BD59-1A7D-40FD-839F-2F7B646F4F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072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0312-A500-47DA-ADC1-EE8E2E24C4A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628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F518E-8E37-4C99-BA2B-C104C64D5F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259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0D54E-4DDD-4E72-9693-83D3F9B469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394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AF582-CD39-4D33-9713-F09FD22DFB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4926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7ED7B-C8F0-4E42-BE20-BB5E88002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4372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097AD-5770-47B8-BE31-5B68351B24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289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8A40D-5BF0-43DF-9296-A514EAF1AA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45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AF582-CD39-4D33-9713-F09FD22DFB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2697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192E-1806-4D03-B11A-A47FB3914D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8189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E4E9C-657F-4C2F-BC34-60548BE62D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541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1607E-E8AF-4F0D-8354-CB72EC1A68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1468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9BD59-1A7D-40FD-839F-2F7B646F4F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74211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0312-A500-47DA-ADC1-EE8E2E24C4A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04634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F518E-8E37-4C99-BA2B-C104C64D5F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175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0D54E-4DDD-4E72-9693-83D3F9B469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3471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AF582-CD39-4D33-9713-F09FD22DFB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39543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7ED7B-C8F0-4E42-BE20-BB5E88002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5800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097AD-5770-47B8-BE31-5B68351B24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206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7D0E-1CC0-487A-B9AC-870CE7A1474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07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7D0E-1CC0-487A-B9AC-870CE7A1474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55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7D0E-1CC0-487A-B9AC-870CE7A1474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1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7D0E-1CC0-487A-B9AC-870CE7A1474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2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7D0E-1CC0-487A-B9AC-870CE7A1474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37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7D0E-1CC0-487A-B9AC-870CE7A1474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5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7D0E-1CC0-487A-B9AC-870CE7A1474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2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7D0E-1CC0-487A-B9AC-870CE7A1474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7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7D0E-1CC0-487A-B9AC-870CE7A1474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71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7D0E-1CC0-487A-B9AC-870CE7A1474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6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7D0E-1CC0-487A-B9AC-870CE7A1474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1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7D0E-1CC0-487A-B9AC-870CE7A1474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58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7D0E-1CC0-487A-B9AC-870CE7A1474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94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7D0E-1CC0-487A-B9AC-870CE7A1474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85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7D0E-1CC0-487A-B9AC-870CE7A1474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90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7D0E-1CC0-487A-B9AC-870CE7A1474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28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7D0E-1CC0-487A-B9AC-870CE7A1474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40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7D0E-1CC0-487A-B9AC-870CE7A1474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26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7D0E-1CC0-487A-B9AC-870CE7A1474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5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5.xml"/><Relationship Id="rId4" Type="http://schemas.openxmlformats.org/officeDocument/2006/relationships/image" Target="../media/image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6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8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9.xml"/><Relationship Id="rId4" Type="http://schemas.openxmlformats.org/officeDocument/2006/relationships/image" Target="../media/image2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0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617663" y="2022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051720" y="958413"/>
            <a:ext cx="584961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/>
              <a:t>Внеклассное </a:t>
            </a:r>
          </a:p>
          <a:p>
            <a:r>
              <a:rPr lang="ru-RU" sz="7200" dirty="0" smtClean="0"/>
              <a:t>мероприятие </a:t>
            </a:r>
          </a:p>
          <a:p>
            <a:r>
              <a:rPr lang="ru-RU" sz="7200" dirty="0" smtClean="0"/>
              <a:t>по математике</a:t>
            </a:r>
            <a:endParaRPr lang="ru-RU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4758013" y="4725144"/>
            <a:ext cx="32024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Подготовили и провели:</a:t>
            </a:r>
          </a:p>
          <a:p>
            <a:r>
              <a:rPr lang="ru-RU" dirty="0" smtClean="0"/>
              <a:t>Крылова Н.В. и </a:t>
            </a:r>
            <a:r>
              <a:rPr lang="ru-RU" smtClean="0"/>
              <a:t>Головина </a:t>
            </a:r>
            <a:r>
              <a:rPr lang="ru-RU" smtClean="0"/>
              <a:t>Н.О.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2011 – 2012 г.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79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ru-RU" sz="4000" dirty="0" smtClean="0"/>
              <a:t>Знаешь ли ты о ком речь?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7772400" cy="411480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sz="2400" dirty="0" smtClean="0">
                <a:ea typeface="Times New Roman"/>
              </a:rPr>
              <a:t>- Математику  сначала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 smtClean="0">
                <a:ea typeface="Times New Roman"/>
              </a:rPr>
              <a:t>По </a:t>
            </a:r>
            <a:r>
              <a:rPr lang="ru-RU" sz="2400" dirty="0">
                <a:ea typeface="Times New Roman"/>
              </a:rPr>
              <a:t>обоям изучала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>
                <a:ea typeface="Times New Roman"/>
              </a:rPr>
              <a:t>И влюбилась в ту науку.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>
                <a:ea typeface="Times New Roman"/>
              </a:rPr>
              <a:t>Только вот какая штука.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>
                <a:ea typeface="Times New Roman"/>
              </a:rPr>
              <a:t>Ведь в России в это время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>
                <a:ea typeface="Times New Roman"/>
              </a:rPr>
              <a:t>Не пускали в вузы женщин.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>
                <a:ea typeface="Times New Roman"/>
              </a:rPr>
              <a:t>Чтоб в математике достичь вершин,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>
                <a:ea typeface="Times New Roman"/>
              </a:rPr>
              <a:t>Пришлось уехать девушке в Берлин,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>
                <a:ea typeface="Times New Roman"/>
              </a:rPr>
              <a:t>И стать для этого фальшивою невестою,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>
                <a:ea typeface="Times New Roman"/>
              </a:rPr>
              <a:t>Такой мы знаем Софью……. </a:t>
            </a:r>
            <a:endParaRPr lang="ru-RU" sz="2400" dirty="0" smtClean="0"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400" b="1" dirty="0" smtClean="0">
                <a:ea typeface="Times New Roman"/>
              </a:rPr>
              <a:t> </a:t>
            </a:r>
            <a:r>
              <a:rPr lang="ru-RU" sz="2400" b="1" dirty="0">
                <a:ea typeface="Times New Roman"/>
              </a:rPr>
              <a:t>(Ковалевскую).</a:t>
            </a:r>
            <a:endParaRPr lang="ru-RU" sz="2400" dirty="0"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37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I:\Фото Крыловой Н.В\IMG_30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395"/>
            <a:ext cx="4283968" cy="293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Фото Крыловой Н.В\IMG_30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276" y="3532581"/>
            <a:ext cx="4373724" cy="328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Фото Крыловой Н.В\IMG_30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5275"/>
            <a:ext cx="4343465" cy="32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:\Фото Крыловой Н.В\IMG_30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276" y="1224"/>
            <a:ext cx="4373724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637" y="2908944"/>
            <a:ext cx="9010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Соревнование между сборными командами 6; 8 и 9 классов началось…</a:t>
            </a:r>
          </a:p>
          <a:p>
            <a:r>
              <a:rPr lang="ru-RU" dirty="0"/>
              <a:t> </a:t>
            </a:r>
            <a:r>
              <a:rPr lang="ru-RU" dirty="0" smtClean="0"/>
              <a:t>Сначала вопросы показались легкими. Каждый хотел ответить на заданный вопрос…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27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ru-RU" sz="8000" smtClean="0">
                <a:solidFill>
                  <a:schemeClr val="bg1"/>
                </a:solidFill>
                <a:latin typeface="Arial" charset="0"/>
              </a:rPr>
              <a:t>Второй тур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pic>
        <p:nvPicPr>
          <p:cNvPr id="8198" name="Picture 7" descr="C:\Documents and Settings\1\Рабочий стол\ДЛЯ ПРЕЗЕНТАЦИЙ\Страна фантазии\losh1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500063"/>
            <a:ext cx="4786313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517991"/>
      </p:ext>
    </p:extLst>
  </p:cSld>
  <p:clrMapOvr>
    <a:masterClrMapping/>
  </p:clrMapOvr>
  <p:transition>
    <p:zoom/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ru-RU" sz="7200" smtClean="0">
                <a:solidFill>
                  <a:schemeClr val="bg1"/>
                </a:solidFill>
                <a:latin typeface="Arial" charset="0"/>
              </a:rPr>
              <a:t>Логическая страничка</a:t>
            </a:r>
            <a:endParaRPr lang="en-US" sz="72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pic>
        <p:nvPicPr>
          <p:cNvPr id="9222" name="Picture 7" descr="C:\Documents and Settings\1\Рабочий стол\ДЛЯ ПРЕЗЕНТАЦИЙ\Страна фантазии\Рисунок5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0"/>
            <a:ext cx="14287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 descr="C:\Documents and Settings\1\Рабочий стол\ДЛЯ ПРЕЗЕНТАЦИЙ\анимация\сияние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-285750"/>
            <a:ext cx="25717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9" descr="C:\Documents and Settings\1\Рабочий стол\ДЛЯ ПРЕЗЕНТАЦИЙ\анимация\сияние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235743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0" descr="C:\Documents and Settings\1\Рабочий стол\ДЛЯ ПРЕЗЕНТАЦИЙ\анимация\сияние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532313"/>
            <a:ext cx="2214563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703768"/>
      </p:ext>
    </p:extLst>
  </p:cSld>
  <p:clrMapOvr>
    <a:masterClrMapping/>
  </p:clrMapOvr>
  <p:transition>
    <p:zoom/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Ребусы </a:t>
            </a:r>
          </a:p>
        </p:txBody>
      </p:sp>
      <p:pic>
        <p:nvPicPr>
          <p:cNvPr id="137219" name="Picture 3" descr="Рисунок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773238"/>
            <a:ext cx="4743450" cy="2009775"/>
          </a:xfrm>
          <a:noFill/>
          <a:ln w="76200">
            <a:solidFill>
              <a:srgbClr val="808000"/>
            </a:solidFill>
            <a:miter lim="800000"/>
            <a:headEnd/>
            <a:tailEnd/>
          </a:ln>
        </p:spPr>
      </p:pic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5508625" y="2420938"/>
            <a:ext cx="2305050" cy="739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cs typeface="Times New Roman"/>
              </a:rPr>
              <a:t>Задача</a:t>
            </a:r>
          </a:p>
        </p:txBody>
      </p:sp>
      <p:pic>
        <p:nvPicPr>
          <p:cNvPr id="137221" name="Picture 5" descr="snap05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92600"/>
            <a:ext cx="4749800" cy="2028825"/>
          </a:xfrm>
          <a:prstGeom prst="rect">
            <a:avLst/>
          </a:prstGeom>
          <a:noFill/>
          <a:ln w="76200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2" name="WordArt 6"/>
          <p:cNvSpPr>
            <a:spLocks noChangeArrowheads="1" noChangeShapeType="1" noTextEdit="1"/>
          </p:cNvSpPr>
          <p:nvPr/>
        </p:nvSpPr>
        <p:spPr bwMode="auto">
          <a:xfrm>
            <a:off x="5580063" y="4005263"/>
            <a:ext cx="2449512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cs typeface="Times New Roman"/>
              </a:rPr>
              <a:t>Диаметр</a:t>
            </a:r>
          </a:p>
        </p:txBody>
      </p:sp>
      <p:pic>
        <p:nvPicPr>
          <p:cNvPr id="137223" name="Picture 7" descr="2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038">
            <a:off x="7451725" y="4911725"/>
            <a:ext cx="1457325" cy="194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99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 animBg="1"/>
      <p:bldP spid="1372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971550" y="333375"/>
            <a:ext cx="69294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srgbClr val="FFC000"/>
                </a:solidFill>
                <a:latin typeface="Arial" charset="0"/>
              </a:rPr>
              <a:t>Вставь пропущенное число</a:t>
            </a:r>
          </a:p>
        </p:txBody>
      </p:sp>
      <p:graphicFrame>
        <p:nvGraphicFramePr>
          <p:cNvPr id="10276" name="Group 36"/>
          <p:cNvGraphicFramePr>
            <a:graphicFrameLocks noGrp="1"/>
          </p:cNvGraphicFramePr>
          <p:nvPr/>
        </p:nvGraphicFramePr>
        <p:xfrm>
          <a:off x="1187450" y="2060575"/>
          <a:ext cx="3097213" cy="2968626"/>
        </p:xfrm>
        <a:graphic>
          <a:graphicData uri="http://schemas.openxmlformats.org/drawingml/2006/table">
            <a:tbl>
              <a:tblPr/>
              <a:tblGrid>
                <a:gridCol w="1033463"/>
                <a:gridCol w="1030287"/>
                <a:gridCol w="1033463"/>
              </a:tblGrid>
              <a:tr h="1582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5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285" name="Group 45"/>
          <p:cNvGraphicFramePr>
            <a:graphicFrameLocks noGrp="1"/>
          </p:cNvGraphicFramePr>
          <p:nvPr/>
        </p:nvGraphicFramePr>
        <p:xfrm>
          <a:off x="5076825" y="2060575"/>
          <a:ext cx="3382963" cy="2895601"/>
        </p:xfrm>
        <a:graphic>
          <a:graphicData uri="http://schemas.openxmlformats.org/drawingml/2006/table">
            <a:tbl>
              <a:tblPr/>
              <a:tblGrid>
                <a:gridCol w="1128713"/>
                <a:gridCol w="1125537"/>
                <a:gridCol w="1128713"/>
              </a:tblGrid>
              <a:tr h="154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0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02" name="AutoShape 62"/>
          <p:cNvSpPr>
            <a:spLocks noChangeArrowheads="1"/>
          </p:cNvSpPr>
          <p:nvPr/>
        </p:nvSpPr>
        <p:spPr bwMode="auto">
          <a:xfrm>
            <a:off x="1979613" y="3573463"/>
            <a:ext cx="1368425" cy="1223962"/>
          </a:xfrm>
          <a:prstGeom prst="star16">
            <a:avLst>
              <a:gd name="adj" fmla="val 37500"/>
            </a:avLst>
          </a:prstGeom>
          <a:solidFill>
            <a:srgbClr val="00FF00"/>
          </a:solidFill>
          <a:ln w="57150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0303" name="AutoShape 63"/>
          <p:cNvSpPr>
            <a:spLocks noChangeArrowheads="1"/>
          </p:cNvSpPr>
          <p:nvPr/>
        </p:nvSpPr>
        <p:spPr bwMode="auto">
          <a:xfrm>
            <a:off x="6084888" y="3573463"/>
            <a:ext cx="1370012" cy="1223962"/>
          </a:xfrm>
          <a:prstGeom prst="star16">
            <a:avLst>
              <a:gd name="adj" fmla="val 37500"/>
            </a:avLst>
          </a:prstGeom>
          <a:solidFill>
            <a:srgbClr val="00FF00"/>
          </a:solidFill>
          <a:ln w="57150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048309"/>
      </p:ext>
    </p:extLst>
  </p:cSld>
  <p:clrMapOvr>
    <a:masterClrMapping/>
  </p:clrMapOvr>
  <p:transition>
    <p:sndAc>
      <p:stSnd>
        <p:snd r:embed="rId3" name="Tard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2" grpId="0" animBg="1"/>
      <p:bldP spid="1030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864096"/>
          </a:xfrm>
        </p:spPr>
        <p:txBody>
          <a:bodyPr/>
          <a:lstStyle/>
          <a:p>
            <a:r>
              <a:rPr lang="ru-RU" sz="2400" dirty="0" smtClean="0"/>
              <a:t>Вопросы стали сложнее, и многие задумались…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I:\Фото Крыловой Н.В\IMG_3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16766"/>
            <a:ext cx="4155926" cy="55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:\Фото Крыловой Н.В\IMG_31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" y="1326221"/>
            <a:ext cx="4137924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40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ru-RU" sz="8000" smtClean="0">
                <a:solidFill>
                  <a:schemeClr val="bg1"/>
                </a:solidFill>
                <a:latin typeface="Arial" charset="0"/>
              </a:rPr>
              <a:t>Третий тур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pic>
        <p:nvPicPr>
          <p:cNvPr id="16390" name="Picture 7" descr="C:\Documents and Settings\1\Рабочий стол\ДЛЯ ПРЕЗЕНТАЦИЙ\Страна фантазии\losh1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0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370399"/>
      </p:ext>
    </p:extLst>
  </p:cSld>
  <p:clrMapOvr>
    <a:masterClrMapping/>
  </p:clrMapOvr>
  <p:transition>
    <p:zoom/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ru-RU" sz="7200" smtClean="0">
                <a:solidFill>
                  <a:schemeClr val="bg1"/>
                </a:solidFill>
                <a:latin typeface="Arial" charset="0"/>
              </a:rPr>
              <a:t>Вопрос - ответ </a:t>
            </a:r>
            <a:endParaRPr lang="en-US" sz="72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pic>
        <p:nvPicPr>
          <p:cNvPr id="17414" name="Picture 7" descr="C:\Documents and Settings\1\Рабочий стол\ДЛЯ ПРЕЗЕНТАЦИЙ\Страна фантазии\Рисунок5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0"/>
            <a:ext cx="14287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 descr="C:\Documents and Settings\1\Рабочий стол\ДЛЯ ПРЕЗЕНТАЦИЙ\анимация\сияние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-285750"/>
            <a:ext cx="25717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9" descr="C:\Documents and Settings\1\Рабочий стол\ДЛЯ ПРЕЗЕНТАЦИЙ\анимация\сияние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235743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0" descr="C:\Documents and Settings\1\Рабочий стол\ДЛЯ ПРЕЗЕНТАЦИЙ\анимация\сияние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532313"/>
            <a:ext cx="2214563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476403"/>
      </p:ext>
    </p:extLst>
  </p:cSld>
  <p:clrMapOvr>
    <a:masterClrMapping/>
  </p:clrMapOvr>
  <p:transition>
    <p:zoom/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533400" y="4652963"/>
            <a:ext cx="8153400" cy="909637"/>
          </a:xfrm>
          <a:prstGeom prst="hexagon">
            <a:avLst>
              <a:gd name="adj" fmla="val 284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bg1"/>
                </a:solidFill>
                <a:latin typeface="Arial" charset="0"/>
              </a:rPr>
              <a:t>Найти целое число, которое в девять раз больше его единиц?</a:t>
            </a:r>
            <a:endParaRPr lang="en-US" sz="4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3600" b="1" baseline="1000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3600" b="1" baseline="10000" smtClean="0">
                <a:solidFill>
                  <a:srgbClr val="FF9900"/>
                </a:solidFill>
                <a:latin typeface="Arial" charset="0"/>
              </a:rPr>
              <a:t>1 </a:t>
            </a:r>
            <a:r>
              <a:rPr lang="ru-RU" sz="3600" b="1" baseline="10000" smtClean="0">
                <a:solidFill>
                  <a:schemeClr val="bg1"/>
                </a:solidFill>
                <a:latin typeface="Arial" charset="0"/>
              </a:rPr>
              <a:t>45</a:t>
            </a:r>
            <a:endParaRPr lang="en-US" sz="400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3600" b="1" baseline="1000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3600" b="1" baseline="10000" smtClean="0">
                <a:solidFill>
                  <a:srgbClr val="FF9900"/>
                </a:solidFill>
                <a:latin typeface="Arial" charset="0"/>
              </a:rPr>
              <a:t>2 </a:t>
            </a:r>
            <a:r>
              <a:rPr lang="ru-RU" sz="3600" b="1" baseline="10000" smtClean="0">
                <a:solidFill>
                  <a:schemeClr val="bg1"/>
                </a:solidFill>
                <a:latin typeface="Arial" charset="0"/>
              </a:rPr>
              <a:t>54</a:t>
            </a:r>
            <a:endParaRPr lang="en-US" sz="400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3600" b="1" baseline="1000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3600" b="1" baseline="10000" smtClean="0">
                <a:solidFill>
                  <a:srgbClr val="FF9900"/>
                </a:solidFill>
                <a:latin typeface="Arial" charset="0"/>
              </a:rPr>
              <a:t>3 </a:t>
            </a:r>
            <a:r>
              <a:rPr lang="ru-RU" sz="3600" b="1" baseline="10000" smtClean="0">
                <a:solidFill>
                  <a:schemeClr val="bg1"/>
                </a:solidFill>
                <a:latin typeface="Arial" charset="0"/>
              </a:rPr>
              <a:t>72</a:t>
            </a:r>
            <a:endParaRPr lang="en-US" sz="400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3600" b="1" baseline="1000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3600" b="1" baseline="10000" smtClean="0">
                <a:solidFill>
                  <a:srgbClr val="FF9900"/>
                </a:solidFill>
                <a:latin typeface="Arial" charset="0"/>
              </a:rPr>
              <a:t>4 </a:t>
            </a:r>
            <a:r>
              <a:rPr lang="ru-RU" sz="3600" b="1" baseline="10000" smtClean="0">
                <a:solidFill>
                  <a:schemeClr val="bg1"/>
                </a:solidFill>
                <a:latin typeface="Arial" charset="0"/>
              </a:rPr>
              <a:t>81</a:t>
            </a:r>
            <a:endParaRPr lang="en-US" sz="4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845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8452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56698"/>
      </p:ext>
    </p:extLst>
  </p:cSld>
  <p:clrMapOvr>
    <a:masterClrMapping/>
  </p:clrMapOvr>
  <p:transition>
    <p:zoom/>
    <p:sndAc>
      <p:stSnd>
        <p:snd r:embed="rId3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405032"/>
              </p:ext>
            </p:extLst>
          </p:nvPr>
        </p:nvGraphicFramePr>
        <p:xfrm>
          <a:off x="265971" y="2251075"/>
          <a:ext cx="7632847" cy="411016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89238"/>
                <a:gridCol w="3198187"/>
                <a:gridCol w="1014123"/>
                <a:gridCol w="1531299"/>
              </a:tblGrid>
              <a:tr h="2928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</a:rPr>
                        <a:t>Дата проведения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</a:rPr>
                        <a:t>Мероприятие 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</a:rPr>
                        <a:t>Класс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</a:rPr>
                        <a:t>Ответственный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С 13.02.12 по 20.02.12г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Школьный конкурс детских презентаций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       2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. Игровые моменты на уроках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6-11 класс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5 и 11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классы.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Учителя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</a:rPr>
                        <a:t>математики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физики,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химии,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биологии,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географии,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информатики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14.02.12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Научная конференция «Наука и жизнь»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7-11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классы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7 урок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Отв. Юшко Е.П.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6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</a:rPr>
                        <a:t>16.02.12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</a:rPr>
                        <a:t>Интеллектуальный марафон по математике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</a:rPr>
                        <a:t>6-9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</a:rPr>
                        <a:t>Классы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</a:rPr>
                        <a:t>7 урок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</a:rPr>
                        <a:t>Головина Н.О.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</a:rPr>
                        <a:t>Крылова Н.В.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</a:rPr>
                        <a:t>17.02.12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</a:rPr>
                        <a:t>Математический лабиринт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</a:rPr>
                        <a:t>7 классы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</a:rPr>
                        <a:t>Иванова О.В.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WordArt 9"/>
          <p:cNvSpPr>
            <a:spLocks noChangeArrowheads="1" noChangeShapeType="1" noTextEdit="1"/>
          </p:cNvSpPr>
          <p:nvPr/>
        </p:nvSpPr>
        <p:spPr bwMode="auto">
          <a:xfrm>
            <a:off x="2661007" y="214248"/>
            <a:ext cx="6511773" cy="6699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 rtl="0">
              <a:buNone/>
            </a:pPr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школьная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2880641" y="941020"/>
            <a:ext cx="5991225" cy="6365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 rtl="0">
              <a:buNone/>
            </a:pPr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жизнь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pic>
        <p:nvPicPr>
          <p:cNvPr id="2058" name="Рисунок 7" descr="IMG_0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7" y="57085"/>
            <a:ext cx="2595562" cy="16541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617663" y="2022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617663" y="1583885"/>
            <a:ext cx="7594964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Предметная неделя естественно-математического цикла.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51520" y="1706995"/>
            <a:ext cx="849463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555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55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Срок проведения с 13.02.2012 по 20.02.2012 года.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55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bg1"/>
                </a:solidFill>
                <a:latin typeface="Arial" charset="0"/>
              </a:rPr>
              <a:t>Найти целое число, которое в девять раз больше его единиц?</a:t>
            </a:r>
            <a:endParaRPr lang="en-US" sz="4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400" b="1" baseline="10000" smtClean="0">
                <a:solidFill>
                  <a:schemeClr val="bg1"/>
                </a:solidFill>
                <a:latin typeface="Arial" charset="0"/>
              </a:rPr>
              <a:t>1 72</a:t>
            </a:r>
            <a:endParaRPr lang="en-US" sz="480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4400" b="1" baseline="1000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400" b="1" baseline="10000" smtClean="0">
                <a:solidFill>
                  <a:schemeClr val="bg1"/>
                </a:solidFill>
                <a:latin typeface="Arial" charset="0"/>
              </a:rPr>
              <a:t>2</a:t>
            </a:r>
            <a:r>
              <a:rPr lang="en-US" sz="4400" b="1" baseline="100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4400" b="1" baseline="10000" smtClean="0">
                <a:solidFill>
                  <a:schemeClr val="bg1"/>
                </a:solidFill>
                <a:latin typeface="Arial" charset="0"/>
              </a:rPr>
              <a:t> 54</a:t>
            </a:r>
            <a:endParaRPr lang="ru-RU" sz="480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4400" b="1" baseline="1000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400" b="1" baseline="10000" smtClean="0">
                <a:solidFill>
                  <a:schemeClr val="bg1"/>
                </a:solidFill>
                <a:latin typeface="Arial" charset="0"/>
              </a:rPr>
              <a:t>3  45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4400" b="1" baseline="1000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400" b="1" baseline="10000" smtClean="0">
                <a:solidFill>
                  <a:schemeClr val="bg1"/>
                </a:solidFill>
                <a:latin typeface="Arial" charset="0"/>
              </a:rPr>
              <a:t>4  81</a:t>
            </a:r>
            <a:endParaRPr lang="en-US" sz="4400" b="1" baseline="10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91468"/>
      </p:ext>
    </p:extLst>
  </p:cSld>
  <p:clrMapOvr>
    <a:masterClrMapping/>
  </p:clrMapOvr>
  <p:transition>
    <p:sndAc>
      <p:stSnd>
        <p:snd r:embed="rId3" name="Tarda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692150"/>
            <a:ext cx="7696200" cy="1746250"/>
          </a:xfrm>
          <a:noFill/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bg1"/>
                </a:solidFill>
                <a:latin typeface="Arial" charset="0"/>
              </a:rPr>
              <a:t>Что больше половина половины 20 или четверть четверти 80?</a:t>
            </a:r>
            <a:br>
              <a:rPr lang="ru-RU" sz="3600" b="1" smtClean="0">
                <a:solidFill>
                  <a:schemeClr val="bg1"/>
                </a:solidFill>
                <a:latin typeface="Arial" charset="0"/>
              </a:rPr>
            </a:br>
            <a:endParaRPr lang="en-US" sz="3600" b="1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27088" y="2492375"/>
            <a:ext cx="76200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u-RU" sz="4400" b="1" baseline="1000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400" b="1" baseline="10000" smtClean="0">
                <a:solidFill>
                  <a:srgbClr val="FF9900"/>
                </a:solidFill>
                <a:latin typeface="Arial" charset="0"/>
              </a:rPr>
              <a:t>1 </a:t>
            </a:r>
            <a:r>
              <a:rPr lang="ru-RU" sz="2400" b="1" smtClean="0">
                <a:solidFill>
                  <a:schemeClr val="bg1"/>
                </a:solidFill>
                <a:latin typeface="Arial" charset="0"/>
              </a:rPr>
              <a:t>половина половины 20 больше</a:t>
            </a:r>
            <a:endParaRPr lang="en-US" sz="360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4400" b="1" baseline="1000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400" b="1" baseline="10000" smtClean="0">
                <a:solidFill>
                  <a:srgbClr val="FF9900"/>
                </a:solidFill>
                <a:latin typeface="Arial" charset="0"/>
              </a:rPr>
              <a:t>2 </a:t>
            </a:r>
            <a:r>
              <a:rPr lang="ru-RU" sz="3600" b="1" baseline="10000" smtClean="0">
                <a:solidFill>
                  <a:schemeClr val="bg1"/>
                </a:solidFill>
                <a:latin typeface="Arial" charset="0"/>
              </a:rPr>
              <a:t>они равны</a:t>
            </a:r>
            <a:endParaRPr lang="ru-RU" sz="360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b="1" baseline="1000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400" b="1" baseline="10000" smtClean="0">
                <a:solidFill>
                  <a:srgbClr val="FF9900"/>
                </a:solidFill>
                <a:latin typeface="Arial" charset="0"/>
              </a:rPr>
              <a:t>3</a:t>
            </a:r>
            <a:r>
              <a:rPr lang="en-US" sz="4400" b="1" baseline="1000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ru-RU" sz="2400" b="1" smtClean="0">
                <a:solidFill>
                  <a:schemeClr val="bg1"/>
                </a:solidFill>
                <a:latin typeface="Arial" charset="0"/>
              </a:rPr>
              <a:t>четверть четверти 80 больше</a:t>
            </a:r>
            <a:endParaRPr lang="ru-RU" sz="4400" b="1" baseline="1000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4400" b="1" baseline="1000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400" b="1" baseline="10000" smtClean="0">
                <a:solidFill>
                  <a:srgbClr val="FF9900"/>
                </a:solidFill>
                <a:latin typeface="Arial" charset="0"/>
              </a:rPr>
              <a:t>4 </a:t>
            </a:r>
            <a:r>
              <a:rPr lang="ru-RU" sz="2400" b="1" smtClean="0">
                <a:solidFill>
                  <a:schemeClr val="bg1"/>
                </a:solidFill>
                <a:latin typeface="Arial" charset="0"/>
              </a:rPr>
              <a:t>четверть четверти 80 меньше</a:t>
            </a:r>
            <a:endParaRPr lang="en-US" sz="2400" b="1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049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0500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33211"/>
      </p:ext>
    </p:extLst>
  </p:cSld>
  <p:clrMapOvr>
    <a:masterClrMapping/>
  </p:clrMapOvr>
  <p:transition>
    <p:zoom/>
    <p:sndAc>
      <p:stSnd>
        <p:snd r:embed="rId3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533400" y="4751388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533400" y="3743325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bg1"/>
                </a:solidFill>
                <a:latin typeface="Arial" charset="0"/>
              </a:rPr>
              <a:t>Что больше половина половины 20 или четверть четверти 80?</a:t>
            </a:r>
            <a:br>
              <a:rPr lang="ru-RU" sz="3600" b="1" smtClean="0">
                <a:solidFill>
                  <a:schemeClr val="bg1"/>
                </a:solidFill>
                <a:latin typeface="Arial" charset="0"/>
              </a:rPr>
            </a:br>
            <a:endParaRPr lang="en-US" sz="3600" b="1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512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1513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1514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1515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1516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1517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1518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1519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1520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1521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1522" name="Содержимое 18"/>
          <p:cNvSpPr>
            <a:spLocks noGrp="1"/>
          </p:cNvSpPr>
          <p:nvPr>
            <p:ph idx="1"/>
          </p:nvPr>
        </p:nvSpPr>
        <p:spPr>
          <a:xfrm>
            <a:off x="685800" y="2714625"/>
            <a:ext cx="7772400" cy="41433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000" b="1" baseline="10000" smtClean="0">
                <a:solidFill>
                  <a:srgbClr val="FF9900"/>
                </a:solidFill>
                <a:latin typeface="Arial" charset="0"/>
              </a:rPr>
              <a:t>1</a:t>
            </a:r>
            <a:r>
              <a:rPr lang="en-US" sz="4000" b="1" baseline="1000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4400" smtClean="0">
                <a:latin typeface="Arial" charset="0"/>
              </a:rPr>
              <a:t> </a:t>
            </a:r>
            <a:r>
              <a:rPr lang="ru-RU" b="1" smtClean="0">
                <a:solidFill>
                  <a:schemeClr val="bg1"/>
                </a:solidFill>
                <a:latin typeface="Arial" charset="0"/>
              </a:rPr>
              <a:t>В половина половины 20 больше </a:t>
            </a:r>
            <a:endParaRPr lang="en-US" b="1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ru-RU" b="1" baseline="1000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ru-RU" b="1" baseline="10000" smtClean="0">
                <a:solidFill>
                  <a:srgbClr val="FF9900"/>
                </a:solidFill>
                <a:latin typeface="Arial" charset="0"/>
              </a:rPr>
              <a:t>2   </a:t>
            </a:r>
            <a:r>
              <a:rPr lang="ru-RU" sz="4800" b="1" baseline="10000" smtClean="0">
                <a:solidFill>
                  <a:schemeClr val="bg1"/>
                </a:solidFill>
                <a:latin typeface="Arial" charset="0"/>
              </a:rPr>
              <a:t>Они равны</a:t>
            </a:r>
            <a:r>
              <a:rPr lang="ru-RU" b="1" baseline="10000" smtClean="0">
                <a:solidFill>
                  <a:srgbClr val="FF9900"/>
                </a:solidFill>
                <a:latin typeface="Arial" charset="0"/>
              </a:rPr>
              <a:t> </a:t>
            </a:r>
          </a:p>
          <a:p>
            <a:pPr eaLnBrk="1" hangingPunct="1">
              <a:buFontTx/>
              <a:buNone/>
            </a:pPr>
            <a:endParaRPr lang="ru-RU" b="1" baseline="1000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ru-RU" b="1" baseline="10000" smtClean="0">
                <a:solidFill>
                  <a:srgbClr val="FF9900"/>
                </a:solidFill>
                <a:latin typeface="Arial" charset="0"/>
              </a:rPr>
              <a:t>3</a:t>
            </a:r>
            <a:r>
              <a:rPr lang="en-US" b="1" baseline="1000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ru-RU" b="1" smtClean="0">
                <a:solidFill>
                  <a:schemeClr val="bg1"/>
                </a:solidFill>
                <a:latin typeface="Arial" charset="0"/>
              </a:rPr>
              <a:t>четверть четверти 80 больше </a:t>
            </a:r>
            <a:endParaRPr lang="en-US" b="1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ru-RU" b="1" baseline="1000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ru-RU" b="1" baseline="10000" smtClean="0">
                <a:solidFill>
                  <a:srgbClr val="FF9900"/>
                </a:solidFill>
                <a:latin typeface="Arial" charset="0"/>
              </a:rPr>
              <a:t>4</a:t>
            </a:r>
            <a:r>
              <a:rPr lang="en-US" b="1" baseline="1000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ru-RU" b="1" smtClean="0">
                <a:solidFill>
                  <a:schemeClr val="bg1"/>
                </a:solidFill>
                <a:latin typeface="Arial" charset="0"/>
              </a:rPr>
              <a:t>четверть четверти 80 меньше </a:t>
            </a:r>
            <a:endParaRPr lang="en-US" b="1" smtClean="0">
              <a:solidFill>
                <a:schemeClr val="bg1"/>
              </a:solidFill>
              <a:latin typeface="Arial" charset="0"/>
            </a:endParaRPr>
          </a:p>
          <a:p>
            <a:endParaRPr lang="ru-RU" b="1" smtClean="0"/>
          </a:p>
        </p:txBody>
      </p:sp>
    </p:spTree>
    <p:extLst>
      <p:ext uri="{BB962C8B-B14F-4D97-AF65-F5344CB8AC3E}">
        <p14:creationId xmlns:p14="http://schemas.microsoft.com/office/powerpoint/2010/main" val="167874507"/>
      </p:ext>
    </p:extLst>
  </p:cSld>
  <p:clrMapOvr>
    <a:masterClrMapping/>
  </p:clrMapOvr>
  <p:transition>
    <p:sndAc>
      <p:stSnd>
        <p:snd r:embed="rId3" name="Tarda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72400" cy="875184"/>
          </a:xfrm>
        </p:spPr>
        <p:txBody>
          <a:bodyPr/>
          <a:lstStyle/>
          <a:p>
            <a:r>
              <a:rPr lang="ru-RU" sz="2400" dirty="0" smtClean="0"/>
              <a:t>Жюри из учеников 11 А класса проверяло правильность ответов и подводило итоги каждого тура.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I:\Фото Крыловой Н.В\IMG_31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4499992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I:\Фото Крыловой Н.В\IMG_31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21" y="1844824"/>
            <a:ext cx="4379978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61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ru-RU" sz="8000" smtClean="0">
                <a:solidFill>
                  <a:schemeClr val="bg1"/>
                </a:solidFill>
                <a:latin typeface="Arial" charset="0"/>
              </a:rPr>
              <a:t>Четвертый тур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pic>
        <p:nvPicPr>
          <p:cNvPr id="33798" name="Picture 7" descr="C:\Documents and Settings\1\Рабочий стол\ДЛЯ ПРЕЗЕНТАЦИЙ\Страна фантазии\losh1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500063"/>
            <a:ext cx="504825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694967"/>
      </p:ext>
    </p:extLst>
  </p:cSld>
  <p:clrMapOvr>
    <a:masterClrMapping/>
  </p:clrMapOvr>
  <p:transition>
    <p:zoom/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ru-RU" sz="7200" smtClean="0">
                <a:solidFill>
                  <a:schemeClr val="bg1"/>
                </a:solidFill>
                <a:latin typeface="Arial" charset="0"/>
              </a:rPr>
              <a:t>Заморочки из бочки</a:t>
            </a:r>
            <a:endParaRPr lang="en-US" sz="72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pic>
        <p:nvPicPr>
          <p:cNvPr id="34822" name="Picture 7" descr="C:\Documents and Settings\1\Рабочий стол\ДЛЯ ПРЕЗЕНТАЦИЙ\Страна фантазии\Рисунок5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0"/>
            <a:ext cx="14287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8" descr="C:\Documents and Settings\1\Рабочий стол\ДЛЯ ПРЕЗЕНТАЦИЙ\анимация\сияние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-285750"/>
            <a:ext cx="25717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9" descr="C:\Documents and Settings\1\Рабочий стол\ДЛЯ ПРЕЗЕНТАЦИЙ\анимация\сияние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235743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0" descr="C:\Documents and Settings\1\Рабочий стол\ДЛЯ ПРЕЗЕНТАЦИЙ\анимация\сияние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532313"/>
            <a:ext cx="2214563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660243"/>
      </p:ext>
    </p:extLst>
  </p:cSld>
  <p:clrMapOvr>
    <a:masterClrMapping/>
  </p:clrMapOvr>
  <p:transition>
    <p:zoom/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мор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2883" name="Group 3"/>
          <p:cNvGraphicFramePr>
            <a:graphicFrameLocks noGrp="1"/>
          </p:cNvGraphicFramePr>
          <p:nvPr/>
        </p:nvGraphicFramePr>
        <p:xfrm>
          <a:off x="0" y="0"/>
          <a:ext cx="4716463" cy="3357565"/>
        </p:xfrm>
        <a:graphic>
          <a:graphicData uri="http://schemas.openxmlformats.org/drawingml/2006/table">
            <a:tbl>
              <a:tblPr/>
              <a:tblGrid>
                <a:gridCol w="471488"/>
                <a:gridCol w="471487"/>
                <a:gridCol w="471488"/>
                <a:gridCol w="471487"/>
                <a:gridCol w="473075"/>
                <a:gridCol w="471488"/>
                <a:gridCol w="471487"/>
                <a:gridCol w="471488"/>
                <a:gridCol w="471487"/>
                <a:gridCol w="471488"/>
              </a:tblGrid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22951" name="AutoShape 71"/>
          <p:cNvSpPr>
            <a:spLocks noChangeArrowheads="1"/>
          </p:cNvSpPr>
          <p:nvPr/>
        </p:nvSpPr>
        <p:spPr bwMode="auto">
          <a:xfrm>
            <a:off x="0" y="0"/>
            <a:ext cx="395288" cy="549275"/>
          </a:xfrm>
          <a:prstGeom prst="triangle">
            <a:avLst>
              <a:gd name="adj" fmla="val 50000"/>
            </a:avLst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52" name="AutoShape 72"/>
          <p:cNvSpPr>
            <a:spLocks noChangeArrowheads="1"/>
          </p:cNvSpPr>
          <p:nvPr/>
        </p:nvSpPr>
        <p:spPr bwMode="auto">
          <a:xfrm>
            <a:off x="0" y="2060575"/>
            <a:ext cx="395288" cy="576263"/>
          </a:xfrm>
          <a:prstGeom prst="triangle">
            <a:avLst>
              <a:gd name="adj" fmla="val 50000"/>
            </a:avLst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53" name="AutoShape 73"/>
          <p:cNvSpPr>
            <a:spLocks noChangeArrowheads="1"/>
          </p:cNvSpPr>
          <p:nvPr/>
        </p:nvSpPr>
        <p:spPr bwMode="auto">
          <a:xfrm>
            <a:off x="0" y="692150"/>
            <a:ext cx="395288" cy="57785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54" name="AutoShape 74"/>
          <p:cNvSpPr>
            <a:spLocks noChangeArrowheads="1"/>
          </p:cNvSpPr>
          <p:nvPr/>
        </p:nvSpPr>
        <p:spPr bwMode="auto">
          <a:xfrm>
            <a:off x="2411413" y="765175"/>
            <a:ext cx="360362" cy="50482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55" name="AutoShape 75"/>
          <p:cNvSpPr>
            <a:spLocks noChangeArrowheads="1"/>
          </p:cNvSpPr>
          <p:nvPr/>
        </p:nvSpPr>
        <p:spPr bwMode="auto">
          <a:xfrm>
            <a:off x="539750" y="1341438"/>
            <a:ext cx="360363" cy="574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56" name="Rectangle 76"/>
          <p:cNvSpPr>
            <a:spLocks noChangeArrowheads="1"/>
          </p:cNvSpPr>
          <p:nvPr/>
        </p:nvSpPr>
        <p:spPr bwMode="auto">
          <a:xfrm>
            <a:off x="539750" y="188913"/>
            <a:ext cx="360363" cy="4762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57" name="Rectangle 77"/>
          <p:cNvSpPr>
            <a:spLocks noChangeArrowheads="1"/>
          </p:cNvSpPr>
          <p:nvPr/>
        </p:nvSpPr>
        <p:spPr bwMode="auto">
          <a:xfrm>
            <a:off x="539750" y="765175"/>
            <a:ext cx="360363" cy="47625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58" name="Rectangle 78"/>
          <p:cNvSpPr>
            <a:spLocks noChangeArrowheads="1"/>
          </p:cNvSpPr>
          <p:nvPr/>
        </p:nvSpPr>
        <p:spPr bwMode="auto">
          <a:xfrm>
            <a:off x="1476375" y="765175"/>
            <a:ext cx="360363" cy="47625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59" name="Rectangle 79"/>
          <p:cNvSpPr>
            <a:spLocks noChangeArrowheads="1"/>
          </p:cNvSpPr>
          <p:nvPr/>
        </p:nvSpPr>
        <p:spPr bwMode="auto">
          <a:xfrm>
            <a:off x="971550" y="1412875"/>
            <a:ext cx="360363" cy="4762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60" name="Rectangle 80"/>
          <p:cNvSpPr>
            <a:spLocks noChangeArrowheads="1"/>
          </p:cNvSpPr>
          <p:nvPr/>
        </p:nvSpPr>
        <p:spPr bwMode="auto">
          <a:xfrm>
            <a:off x="539750" y="2133600"/>
            <a:ext cx="360363" cy="4762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61" name="Rectangle 81"/>
          <p:cNvSpPr>
            <a:spLocks noChangeArrowheads="1"/>
          </p:cNvSpPr>
          <p:nvPr/>
        </p:nvSpPr>
        <p:spPr bwMode="auto">
          <a:xfrm>
            <a:off x="0" y="2781300"/>
            <a:ext cx="360363" cy="4762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62" name="Rectangle 82"/>
          <p:cNvSpPr>
            <a:spLocks noChangeArrowheads="1"/>
          </p:cNvSpPr>
          <p:nvPr/>
        </p:nvSpPr>
        <p:spPr bwMode="auto">
          <a:xfrm>
            <a:off x="971550" y="2781300"/>
            <a:ext cx="360363" cy="4762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63" name="Rectangle 83"/>
          <p:cNvSpPr>
            <a:spLocks noChangeArrowheads="1"/>
          </p:cNvSpPr>
          <p:nvPr/>
        </p:nvSpPr>
        <p:spPr bwMode="auto">
          <a:xfrm>
            <a:off x="1979613" y="2781300"/>
            <a:ext cx="360362" cy="4762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64" name="Rectangle 84"/>
          <p:cNvSpPr>
            <a:spLocks noChangeArrowheads="1"/>
          </p:cNvSpPr>
          <p:nvPr/>
        </p:nvSpPr>
        <p:spPr bwMode="auto">
          <a:xfrm>
            <a:off x="2843213" y="2781300"/>
            <a:ext cx="360362" cy="4762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65" name="Oval 85"/>
          <p:cNvSpPr>
            <a:spLocks noChangeArrowheads="1"/>
          </p:cNvSpPr>
          <p:nvPr/>
        </p:nvSpPr>
        <p:spPr bwMode="auto">
          <a:xfrm>
            <a:off x="971550" y="115888"/>
            <a:ext cx="431800" cy="5032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66" name="Oval 86"/>
          <p:cNvSpPr>
            <a:spLocks noChangeArrowheads="1"/>
          </p:cNvSpPr>
          <p:nvPr/>
        </p:nvSpPr>
        <p:spPr bwMode="auto">
          <a:xfrm>
            <a:off x="1403350" y="115888"/>
            <a:ext cx="431800" cy="503237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67" name="Oval 87"/>
          <p:cNvSpPr>
            <a:spLocks noChangeArrowheads="1"/>
          </p:cNvSpPr>
          <p:nvPr/>
        </p:nvSpPr>
        <p:spPr bwMode="auto">
          <a:xfrm>
            <a:off x="1908175" y="765175"/>
            <a:ext cx="431800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68" name="Oval 88"/>
          <p:cNvSpPr>
            <a:spLocks noChangeArrowheads="1"/>
          </p:cNvSpPr>
          <p:nvPr/>
        </p:nvSpPr>
        <p:spPr bwMode="auto">
          <a:xfrm>
            <a:off x="2843213" y="765175"/>
            <a:ext cx="431800" cy="5032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69" name="Oval 89"/>
          <p:cNvSpPr>
            <a:spLocks noChangeArrowheads="1"/>
          </p:cNvSpPr>
          <p:nvPr/>
        </p:nvSpPr>
        <p:spPr bwMode="auto">
          <a:xfrm>
            <a:off x="0" y="1484313"/>
            <a:ext cx="431800" cy="5032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70" name="Oval 90"/>
          <p:cNvSpPr>
            <a:spLocks noChangeArrowheads="1"/>
          </p:cNvSpPr>
          <p:nvPr/>
        </p:nvSpPr>
        <p:spPr bwMode="auto">
          <a:xfrm>
            <a:off x="1403350" y="2133600"/>
            <a:ext cx="431800" cy="503238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71" name="Oval 91"/>
          <p:cNvSpPr>
            <a:spLocks noChangeArrowheads="1"/>
          </p:cNvSpPr>
          <p:nvPr/>
        </p:nvSpPr>
        <p:spPr bwMode="auto">
          <a:xfrm>
            <a:off x="971550" y="2133600"/>
            <a:ext cx="431800" cy="5032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72" name="Oval 92"/>
          <p:cNvSpPr>
            <a:spLocks noChangeArrowheads="1"/>
          </p:cNvSpPr>
          <p:nvPr/>
        </p:nvSpPr>
        <p:spPr bwMode="auto">
          <a:xfrm>
            <a:off x="3779838" y="2781300"/>
            <a:ext cx="431800" cy="503238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73" name="Oval 93"/>
          <p:cNvSpPr>
            <a:spLocks noChangeArrowheads="1"/>
          </p:cNvSpPr>
          <p:nvPr/>
        </p:nvSpPr>
        <p:spPr bwMode="auto">
          <a:xfrm>
            <a:off x="1403350" y="2781300"/>
            <a:ext cx="431800" cy="5032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74" name="AutoShape 94"/>
          <p:cNvSpPr>
            <a:spLocks noChangeArrowheads="1"/>
          </p:cNvSpPr>
          <p:nvPr/>
        </p:nvSpPr>
        <p:spPr bwMode="auto">
          <a:xfrm>
            <a:off x="971550" y="765175"/>
            <a:ext cx="433388" cy="503238"/>
          </a:xfrm>
          <a:prstGeom prst="star4">
            <a:avLst>
              <a:gd name="adj" fmla="val 327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75" name="AutoShape 95"/>
          <p:cNvSpPr>
            <a:spLocks noChangeArrowheads="1"/>
          </p:cNvSpPr>
          <p:nvPr/>
        </p:nvSpPr>
        <p:spPr bwMode="auto">
          <a:xfrm>
            <a:off x="1403350" y="1484313"/>
            <a:ext cx="433388" cy="503237"/>
          </a:xfrm>
          <a:prstGeom prst="star4">
            <a:avLst>
              <a:gd name="adj" fmla="val 32782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76" name="AutoShape 96"/>
          <p:cNvSpPr>
            <a:spLocks noChangeArrowheads="1"/>
          </p:cNvSpPr>
          <p:nvPr/>
        </p:nvSpPr>
        <p:spPr bwMode="auto">
          <a:xfrm>
            <a:off x="468313" y="2781300"/>
            <a:ext cx="433387" cy="503238"/>
          </a:xfrm>
          <a:prstGeom prst="star4">
            <a:avLst>
              <a:gd name="adj" fmla="val 32782"/>
            </a:avLst>
          </a:prstGeom>
          <a:solidFill>
            <a:srgbClr val="000066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77" name="AutoShape 97"/>
          <p:cNvSpPr>
            <a:spLocks noChangeArrowheads="1"/>
          </p:cNvSpPr>
          <p:nvPr/>
        </p:nvSpPr>
        <p:spPr bwMode="auto">
          <a:xfrm>
            <a:off x="2339975" y="2781300"/>
            <a:ext cx="433388" cy="503238"/>
          </a:xfrm>
          <a:prstGeom prst="star4">
            <a:avLst>
              <a:gd name="adj" fmla="val 32782"/>
            </a:avLst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78" name="AutoShape 98"/>
          <p:cNvSpPr>
            <a:spLocks noChangeArrowheads="1"/>
          </p:cNvSpPr>
          <p:nvPr/>
        </p:nvSpPr>
        <p:spPr bwMode="auto">
          <a:xfrm>
            <a:off x="4284663" y="2708275"/>
            <a:ext cx="433387" cy="503238"/>
          </a:xfrm>
          <a:prstGeom prst="star4">
            <a:avLst>
              <a:gd name="adj" fmla="val 327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79" name="AutoShape 99"/>
          <p:cNvSpPr>
            <a:spLocks noChangeArrowheads="1"/>
          </p:cNvSpPr>
          <p:nvPr/>
        </p:nvSpPr>
        <p:spPr bwMode="auto">
          <a:xfrm>
            <a:off x="3276600" y="2708275"/>
            <a:ext cx="433388" cy="503238"/>
          </a:xfrm>
          <a:prstGeom prst="star4">
            <a:avLst>
              <a:gd name="adj" fmla="val 327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3048" name="AutoShape 168"/>
          <p:cNvSpPr>
            <a:spLocks noChangeArrowheads="1"/>
          </p:cNvSpPr>
          <p:nvPr/>
        </p:nvSpPr>
        <p:spPr bwMode="auto">
          <a:xfrm>
            <a:off x="6588125" y="3716338"/>
            <a:ext cx="433388" cy="503237"/>
          </a:xfrm>
          <a:prstGeom prst="star4">
            <a:avLst>
              <a:gd name="adj" fmla="val 327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graphicFrame>
        <p:nvGraphicFramePr>
          <p:cNvPr id="123049" name="Group 169"/>
          <p:cNvGraphicFramePr>
            <a:graphicFrameLocks noGrp="1"/>
          </p:cNvGraphicFramePr>
          <p:nvPr/>
        </p:nvGraphicFramePr>
        <p:xfrm>
          <a:off x="2555875" y="3644900"/>
          <a:ext cx="4679950" cy="3213102"/>
        </p:xfrm>
        <a:graphic>
          <a:graphicData uri="http://schemas.openxmlformats.org/drawingml/2006/table">
            <a:tbl>
              <a:tblPr/>
              <a:tblGrid>
                <a:gridCol w="936625"/>
                <a:gridCol w="935038"/>
                <a:gridCol w="936625"/>
                <a:gridCol w="935037"/>
                <a:gridCol w="936625"/>
              </a:tblGrid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ъ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23095" name="AutoShape 215"/>
          <p:cNvSpPr>
            <a:spLocks noChangeArrowheads="1"/>
          </p:cNvSpPr>
          <p:nvPr/>
        </p:nvSpPr>
        <p:spPr bwMode="auto">
          <a:xfrm>
            <a:off x="3708400" y="3716338"/>
            <a:ext cx="395288" cy="5492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3096" name="Oval 216"/>
          <p:cNvSpPr>
            <a:spLocks noChangeArrowheads="1"/>
          </p:cNvSpPr>
          <p:nvPr/>
        </p:nvSpPr>
        <p:spPr bwMode="auto">
          <a:xfrm>
            <a:off x="4643438" y="3716338"/>
            <a:ext cx="431800" cy="5032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3097" name="Rectangle 217"/>
          <p:cNvSpPr>
            <a:spLocks noChangeArrowheads="1"/>
          </p:cNvSpPr>
          <p:nvPr/>
        </p:nvSpPr>
        <p:spPr bwMode="auto">
          <a:xfrm>
            <a:off x="5580063" y="3716338"/>
            <a:ext cx="360362" cy="4762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3098" name="AutoShape 218"/>
          <p:cNvSpPr>
            <a:spLocks noChangeArrowheads="1"/>
          </p:cNvSpPr>
          <p:nvPr/>
        </p:nvSpPr>
        <p:spPr bwMode="auto">
          <a:xfrm>
            <a:off x="6516688" y="3716338"/>
            <a:ext cx="433387" cy="503237"/>
          </a:xfrm>
          <a:prstGeom prst="star4">
            <a:avLst>
              <a:gd name="adj" fmla="val 3278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3099" name="AutoShape 219"/>
          <p:cNvSpPr>
            <a:spLocks noChangeArrowheads="1"/>
          </p:cNvSpPr>
          <p:nvPr/>
        </p:nvSpPr>
        <p:spPr bwMode="auto">
          <a:xfrm>
            <a:off x="2700338" y="4365625"/>
            <a:ext cx="576262" cy="485775"/>
          </a:xfrm>
          <a:prstGeom prst="rightArrow">
            <a:avLst>
              <a:gd name="adj1" fmla="val 50000"/>
              <a:gd name="adj2" fmla="val 29657"/>
            </a:avLst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3100" name="AutoShape 220"/>
          <p:cNvSpPr>
            <a:spLocks noChangeArrowheads="1"/>
          </p:cNvSpPr>
          <p:nvPr/>
        </p:nvSpPr>
        <p:spPr bwMode="auto">
          <a:xfrm>
            <a:off x="2771775" y="5013325"/>
            <a:ext cx="576263" cy="485775"/>
          </a:xfrm>
          <a:prstGeom prst="rightArrow">
            <a:avLst>
              <a:gd name="adj1" fmla="val 50000"/>
              <a:gd name="adj2" fmla="val 2965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3101" name="AutoShape 221"/>
          <p:cNvSpPr>
            <a:spLocks noChangeArrowheads="1"/>
          </p:cNvSpPr>
          <p:nvPr/>
        </p:nvSpPr>
        <p:spPr bwMode="auto">
          <a:xfrm>
            <a:off x="2771775" y="5661025"/>
            <a:ext cx="576263" cy="485775"/>
          </a:xfrm>
          <a:prstGeom prst="rightArrow">
            <a:avLst>
              <a:gd name="adj1" fmla="val 50000"/>
              <a:gd name="adj2" fmla="val 2965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3102" name="AutoShape 222"/>
          <p:cNvSpPr>
            <a:spLocks noChangeArrowheads="1"/>
          </p:cNvSpPr>
          <p:nvPr/>
        </p:nvSpPr>
        <p:spPr bwMode="auto">
          <a:xfrm>
            <a:off x="2771775" y="6372225"/>
            <a:ext cx="576263" cy="485775"/>
          </a:xfrm>
          <a:prstGeom prst="rightArrow">
            <a:avLst>
              <a:gd name="adj1" fmla="val 50000"/>
              <a:gd name="adj2" fmla="val 2965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3104" name="Rectangle 224"/>
          <p:cNvSpPr>
            <a:spLocks noChangeArrowheads="1"/>
          </p:cNvSpPr>
          <p:nvPr/>
        </p:nvSpPr>
        <p:spPr bwMode="auto">
          <a:xfrm>
            <a:off x="4695825" y="333375"/>
            <a:ext cx="4448175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>
                <a:solidFill>
                  <a:srgbClr val="FFFFFF"/>
                </a:solidFill>
                <a:latin typeface="Arial" charset="0"/>
              </a:rPr>
              <a:t>Расшифруйте изречение Галилея</a:t>
            </a:r>
          </a:p>
        </p:txBody>
      </p:sp>
      <p:sp>
        <p:nvSpPr>
          <p:cNvPr id="123105" name="Text Box 225"/>
          <p:cNvSpPr txBox="1">
            <a:spLocks noChangeArrowheads="1"/>
          </p:cNvSpPr>
          <p:nvPr/>
        </p:nvSpPr>
        <p:spPr bwMode="auto">
          <a:xfrm>
            <a:off x="1403350" y="3429000"/>
            <a:ext cx="6192838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>
                <a:solidFill>
                  <a:srgbClr val="FFFFFF"/>
                </a:solidFill>
                <a:latin typeface="Arial" charset="0"/>
              </a:rPr>
              <a:t>Язык природы есть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>
                <a:solidFill>
                  <a:srgbClr val="FFFFFF"/>
                </a:solidFill>
                <a:latin typeface="Arial" charset="0"/>
              </a:rPr>
              <a:t>язык математики</a:t>
            </a:r>
          </a:p>
        </p:txBody>
      </p:sp>
    </p:spTree>
    <p:extLst>
      <p:ext uri="{BB962C8B-B14F-4D97-AF65-F5344CB8AC3E}">
        <p14:creationId xmlns:p14="http://schemas.microsoft.com/office/powerpoint/2010/main" val="417474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3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3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36867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36868" name="Заголовок 20"/>
          <p:cNvSpPr>
            <a:spLocks noGrp="1"/>
          </p:cNvSpPr>
          <p:nvPr>
            <p:ph type="title"/>
          </p:nvPr>
        </p:nvSpPr>
        <p:spPr>
          <a:xfrm>
            <a:off x="684213" y="0"/>
            <a:ext cx="7772400" cy="765175"/>
          </a:xfrm>
        </p:spPr>
        <p:txBody>
          <a:bodyPr/>
          <a:lstStyle/>
          <a:p>
            <a:r>
              <a:rPr lang="ru-RU" sz="4800" b="1" smtClean="0">
                <a:solidFill>
                  <a:srgbClr val="FF0000"/>
                </a:solidFill>
                <a:latin typeface="Arial" charset="0"/>
              </a:rPr>
              <a:t>2 заморочка</a:t>
            </a:r>
          </a:p>
        </p:txBody>
      </p:sp>
      <p:sp>
        <p:nvSpPr>
          <p:cNvPr id="36869" name="TextBox 6"/>
          <p:cNvSpPr txBox="1">
            <a:spLocks noChangeArrowheads="1"/>
          </p:cNvSpPr>
          <p:nvPr/>
        </p:nvSpPr>
        <p:spPr bwMode="auto">
          <a:xfrm>
            <a:off x="684213" y="1571625"/>
            <a:ext cx="8208962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6600"/>
                </a:solidFill>
                <a:latin typeface="Arial" charset="0"/>
              </a:rPr>
              <a:t>В окрестностях пруда четыре болота. В каждом болоте по 58 кочек, а на каждой кочке живет шесть лягушек.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6600"/>
                </a:solidFill>
                <a:latin typeface="Arial" charset="0"/>
              </a:rPr>
              <a:t>Каждая лягушка мечтает стать лягушкой – путешественницей. Сколько нужно уток, что бы осуществилась их мечта?</a:t>
            </a:r>
          </a:p>
        </p:txBody>
      </p:sp>
      <p:pic>
        <p:nvPicPr>
          <p:cNvPr id="36878" name="Picture 14" descr="f32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886325"/>
            <a:ext cx="22479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9" name="Picture 15" descr="f32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005263"/>
            <a:ext cx="22479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0" name="Picture 16" descr="f32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652963"/>
            <a:ext cx="22479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2411413" y="765175"/>
            <a:ext cx="462819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rgbClr val="000000"/>
                </a:solidFill>
                <a:latin typeface="Arial" charset="0"/>
              </a:rPr>
              <a:t>4∙58∙6∙2=2784</a:t>
            </a:r>
            <a:endParaRPr lang="ru-RU" sz="54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036191"/>
      </p:ext>
    </p:extLst>
  </p:cSld>
  <p:clrMapOvr>
    <a:masterClrMapping/>
  </p:clrMapOvr>
  <p:transition>
    <p:zoom/>
    <p:sndAc>
      <p:stSnd>
        <p:snd r:embed="rId3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38915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38916" name="Заголовок 20"/>
          <p:cNvSpPr>
            <a:spLocks noGrp="1"/>
          </p:cNvSpPr>
          <p:nvPr>
            <p:ph type="title"/>
          </p:nvPr>
        </p:nvSpPr>
        <p:spPr>
          <a:xfrm>
            <a:off x="642938" y="214313"/>
            <a:ext cx="7772400" cy="1000125"/>
          </a:xfrm>
        </p:spPr>
        <p:txBody>
          <a:bodyPr/>
          <a:lstStyle/>
          <a:p>
            <a:r>
              <a:rPr lang="ru-RU" sz="5400" b="1" smtClean="0">
                <a:solidFill>
                  <a:srgbClr val="FF0000"/>
                </a:solidFill>
                <a:latin typeface="Arial" charset="0"/>
              </a:rPr>
              <a:t>3 заморочка</a:t>
            </a:r>
          </a:p>
        </p:txBody>
      </p:sp>
      <p:sp>
        <p:nvSpPr>
          <p:cNvPr id="38917" name="TextBox 6"/>
          <p:cNvSpPr txBox="1">
            <a:spLocks noChangeArrowheads="1"/>
          </p:cNvSpPr>
          <p:nvPr/>
        </p:nvSpPr>
        <p:spPr bwMode="auto">
          <a:xfrm>
            <a:off x="1143000" y="1285875"/>
            <a:ext cx="73580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002060"/>
                </a:solidFill>
                <a:latin typeface="Arial" charset="0"/>
              </a:rPr>
              <a:t>Кто быстрее даст ответ</a:t>
            </a:r>
          </a:p>
        </p:txBody>
      </p:sp>
      <p:sp>
        <p:nvSpPr>
          <p:cNvPr id="38926" name="AutoShape 14"/>
          <p:cNvSpPr>
            <a:spLocks noChangeArrowheads="1"/>
          </p:cNvSpPr>
          <p:nvPr/>
        </p:nvSpPr>
        <p:spPr bwMode="auto">
          <a:xfrm>
            <a:off x="900113" y="2349500"/>
            <a:ext cx="1490662" cy="1439863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5715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>
                <a:solidFill>
                  <a:srgbClr val="000000"/>
                </a:solidFill>
                <a:latin typeface="Arial" charset="0"/>
              </a:rPr>
              <a:t>27</a:t>
            </a:r>
          </a:p>
        </p:txBody>
      </p:sp>
      <p:sp>
        <p:nvSpPr>
          <p:cNvPr id="38927" name="AutoShape 15"/>
          <p:cNvSpPr>
            <a:spLocks noChangeArrowheads="1"/>
          </p:cNvSpPr>
          <p:nvPr/>
        </p:nvSpPr>
        <p:spPr bwMode="auto">
          <a:xfrm>
            <a:off x="2339975" y="3716338"/>
            <a:ext cx="1563688" cy="144145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5715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38928" name="AutoShape 16"/>
          <p:cNvSpPr>
            <a:spLocks noChangeArrowheads="1"/>
          </p:cNvSpPr>
          <p:nvPr/>
        </p:nvSpPr>
        <p:spPr bwMode="auto">
          <a:xfrm>
            <a:off x="3995738" y="4652963"/>
            <a:ext cx="1584325" cy="1368425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5715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29" name="AutoShape 17"/>
          <p:cNvSpPr>
            <a:spLocks noChangeArrowheads="1"/>
          </p:cNvSpPr>
          <p:nvPr/>
        </p:nvSpPr>
        <p:spPr bwMode="auto">
          <a:xfrm>
            <a:off x="5651500" y="3573463"/>
            <a:ext cx="1511300" cy="1370012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5715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38930" name="AutoShape 18"/>
          <p:cNvSpPr>
            <a:spLocks noChangeArrowheads="1"/>
          </p:cNvSpPr>
          <p:nvPr/>
        </p:nvSpPr>
        <p:spPr bwMode="auto">
          <a:xfrm>
            <a:off x="6948488" y="2205038"/>
            <a:ext cx="1439862" cy="1439862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5715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31" name="Line 19"/>
          <p:cNvSpPr>
            <a:spLocks noChangeShapeType="1"/>
          </p:cNvSpPr>
          <p:nvPr/>
        </p:nvSpPr>
        <p:spPr bwMode="auto">
          <a:xfrm>
            <a:off x="2051050" y="3429000"/>
            <a:ext cx="649288" cy="576263"/>
          </a:xfrm>
          <a:prstGeom prst="line">
            <a:avLst/>
          </a:prstGeom>
          <a:noFill/>
          <a:ln w="76200">
            <a:solidFill>
              <a:srgbClr val="FF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>
            <a:off x="3492500" y="4797425"/>
            <a:ext cx="863600" cy="360363"/>
          </a:xfrm>
          <a:prstGeom prst="line">
            <a:avLst/>
          </a:prstGeom>
          <a:noFill/>
          <a:ln w="76200">
            <a:solidFill>
              <a:srgbClr val="FF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38933" name="Line 21"/>
          <p:cNvSpPr>
            <a:spLocks noChangeShapeType="1"/>
          </p:cNvSpPr>
          <p:nvPr/>
        </p:nvSpPr>
        <p:spPr bwMode="auto">
          <a:xfrm flipV="1">
            <a:off x="5435600" y="4581525"/>
            <a:ext cx="649288" cy="503238"/>
          </a:xfrm>
          <a:prstGeom prst="line">
            <a:avLst/>
          </a:prstGeom>
          <a:noFill/>
          <a:ln w="76200">
            <a:solidFill>
              <a:srgbClr val="FF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38934" name="Line 22"/>
          <p:cNvSpPr>
            <a:spLocks noChangeShapeType="1"/>
          </p:cNvSpPr>
          <p:nvPr/>
        </p:nvSpPr>
        <p:spPr bwMode="auto">
          <a:xfrm flipV="1">
            <a:off x="6877050" y="3213100"/>
            <a:ext cx="574675" cy="576263"/>
          </a:xfrm>
          <a:prstGeom prst="line">
            <a:avLst/>
          </a:prstGeom>
          <a:noFill/>
          <a:ln w="76200">
            <a:solidFill>
              <a:srgbClr val="FF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38938" name="Text Box 26"/>
          <p:cNvSpPr txBox="1">
            <a:spLocks noChangeArrowheads="1"/>
          </p:cNvSpPr>
          <p:nvPr/>
        </p:nvSpPr>
        <p:spPr bwMode="auto">
          <a:xfrm rot="-21745785">
            <a:off x="2119313" y="3290888"/>
            <a:ext cx="1031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>
                <a:solidFill>
                  <a:srgbClr val="000000"/>
                </a:solidFill>
                <a:latin typeface="Arial" charset="0"/>
              </a:rPr>
              <a:t>* </a:t>
            </a:r>
            <a:r>
              <a:rPr lang="ru-RU" sz="3600" b="1">
                <a:solidFill>
                  <a:srgbClr val="000000"/>
                </a:solidFill>
                <a:latin typeface="Arial" charset="0"/>
              </a:rPr>
              <a:t>45</a:t>
            </a:r>
          </a:p>
        </p:txBody>
      </p:sp>
      <p:sp>
        <p:nvSpPr>
          <p:cNvPr id="38939" name="Text Box 27"/>
          <p:cNvSpPr txBox="1">
            <a:spLocks noChangeArrowheads="1"/>
          </p:cNvSpPr>
          <p:nvPr/>
        </p:nvSpPr>
        <p:spPr bwMode="auto">
          <a:xfrm>
            <a:off x="3419475" y="4076700"/>
            <a:ext cx="1527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>
                <a:solidFill>
                  <a:srgbClr val="000000"/>
                </a:solidFill>
                <a:latin typeface="Arial" charset="0"/>
              </a:rPr>
              <a:t>+</a:t>
            </a:r>
            <a:r>
              <a:rPr lang="ru-RU" sz="3600" b="1">
                <a:solidFill>
                  <a:srgbClr val="000000"/>
                </a:solidFill>
                <a:latin typeface="Arial" charset="0"/>
              </a:rPr>
              <a:t>3785</a:t>
            </a:r>
          </a:p>
        </p:txBody>
      </p:sp>
      <p:sp>
        <p:nvSpPr>
          <p:cNvPr id="38940" name="Text Box 28"/>
          <p:cNvSpPr txBox="1">
            <a:spLocks noChangeArrowheads="1"/>
          </p:cNvSpPr>
          <p:nvPr/>
        </p:nvSpPr>
        <p:spPr bwMode="auto">
          <a:xfrm>
            <a:off x="5148263" y="4941888"/>
            <a:ext cx="1479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000000"/>
                </a:solidFill>
                <a:latin typeface="Arial" charset="0"/>
              </a:rPr>
              <a:t>- 4364</a:t>
            </a:r>
          </a:p>
        </p:txBody>
      </p:sp>
      <p:sp>
        <p:nvSpPr>
          <p:cNvPr id="38941" name="Text Box 29"/>
          <p:cNvSpPr txBox="1">
            <a:spLocks noChangeArrowheads="1"/>
          </p:cNvSpPr>
          <p:nvPr/>
        </p:nvSpPr>
        <p:spPr bwMode="auto">
          <a:xfrm>
            <a:off x="6732588" y="3933825"/>
            <a:ext cx="6238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>
                <a:solidFill>
                  <a:srgbClr val="000000"/>
                </a:solidFill>
                <a:latin typeface="Arial" charset="0"/>
              </a:rPr>
              <a:t>:</a:t>
            </a:r>
            <a:r>
              <a:rPr lang="ru-RU" sz="3600" b="1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pic>
        <p:nvPicPr>
          <p:cNvPr id="38942" name="Picture 30" descr="j033639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36838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43" name="Text Box 31"/>
          <p:cNvSpPr txBox="1">
            <a:spLocks noChangeArrowheads="1"/>
          </p:cNvSpPr>
          <p:nvPr/>
        </p:nvSpPr>
        <p:spPr bwMode="auto">
          <a:xfrm>
            <a:off x="2411413" y="4149725"/>
            <a:ext cx="1085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srgbClr val="000000"/>
                </a:solidFill>
                <a:latin typeface="Arial" charset="0"/>
              </a:rPr>
              <a:t>1215</a:t>
            </a:r>
          </a:p>
        </p:txBody>
      </p:sp>
      <p:sp>
        <p:nvSpPr>
          <p:cNvPr id="38945" name="Text Box 33"/>
          <p:cNvSpPr txBox="1">
            <a:spLocks noChangeArrowheads="1"/>
          </p:cNvSpPr>
          <p:nvPr/>
        </p:nvSpPr>
        <p:spPr bwMode="auto">
          <a:xfrm>
            <a:off x="4140200" y="5013325"/>
            <a:ext cx="1085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srgbClr val="000000"/>
                </a:solidFill>
                <a:latin typeface="Arial" charset="0"/>
              </a:rPr>
              <a:t>5000</a:t>
            </a:r>
          </a:p>
        </p:txBody>
      </p:sp>
      <p:sp>
        <p:nvSpPr>
          <p:cNvPr id="38948" name="Text Box 36"/>
          <p:cNvSpPr txBox="1">
            <a:spLocks noChangeArrowheads="1"/>
          </p:cNvSpPr>
          <p:nvPr/>
        </p:nvSpPr>
        <p:spPr bwMode="auto">
          <a:xfrm>
            <a:off x="5867400" y="4005263"/>
            <a:ext cx="946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000000"/>
                </a:solidFill>
                <a:latin typeface="Arial" charset="0"/>
              </a:rPr>
              <a:t>636</a:t>
            </a:r>
          </a:p>
        </p:txBody>
      </p:sp>
      <p:sp>
        <p:nvSpPr>
          <p:cNvPr id="38949" name="Text Box 37"/>
          <p:cNvSpPr txBox="1">
            <a:spLocks noChangeArrowheads="1"/>
          </p:cNvSpPr>
          <p:nvPr/>
        </p:nvSpPr>
        <p:spPr bwMode="auto">
          <a:xfrm>
            <a:off x="8027988" y="1557338"/>
            <a:ext cx="946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FF0066"/>
                </a:solidFill>
                <a:latin typeface="Arial" charset="0"/>
              </a:rPr>
              <a:t>106</a:t>
            </a:r>
          </a:p>
        </p:txBody>
      </p:sp>
      <p:pic>
        <p:nvPicPr>
          <p:cNvPr id="38950" name="Picture 7" descr="C:\Documents and Settings\1\Рабочий стол\ДЛЯ ПРЕЗЕНТАЦИЙ\Страна фантазии\Рисунок5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844675"/>
            <a:ext cx="2606675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51" name="Line 39"/>
          <p:cNvSpPr>
            <a:spLocks noChangeShapeType="1"/>
          </p:cNvSpPr>
          <p:nvPr/>
        </p:nvSpPr>
        <p:spPr bwMode="auto">
          <a:xfrm flipV="1">
            <a:off x="8027988" y="2133600"/>
            <a:ext cx="215900" cy="287338"/>
          </a:xfrm>
          <a:prstGeom prst="line">
            <a:avLst/>
          </a:prstGeom>
          <a:noFill/>
          <a:ln w="57150">
            <a:solidFill>
              <a:srgbClr val="FF66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101668"/>
      </p:ext>
    </p:extLst>
  </p:cSld>
  <p:clrMapOvr>
    <a:masterClrMapping/>
  </p:clrMapOvr>
  <p:transition>
    <p:zoom/>
    <p:sndAc>
      <p:stSnd>
        <p:snd r:embed="rId3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1" grpId="0" animBg="1"/>
      <p:bldP spid="38932" grpId="0" animBg="1"/>
      <p:bldP spid="38933" grpId="0" animBg="1"/>
      <p:bldP spid="38934" grpId="0" animBg="1"/>
      <p:bldP spid="38943" grpId="0"/>
      <p:bldP spid="38945" grpId="0"/>
      <p:bldP spid="38948" grpId="0"/>
      <p:bldP spid="3895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Фото Крыловой Н.В\IMG_3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3036"/>
            <a:ext cx="4139952" cy="31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Фото Крыловой Н.В\IMG_31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0"/>
            <a:ext cx="4050194" cy="303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:\Фото Крыловой Н.В\IMG_31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39952" cy="294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:\Фото Крыловой Н.В\IMG_31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3106705"/>
            <a:ext cx="6980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Увлекательная игра не оставила равнодушными даже тех, кто просто</a:t>
            </a:r>
          </a:p>
          <a:p>
            <a:pPr algn="ctr"/>
            <a:r>
              <a:rPr lang="ru-RU" dirty="0" smtClean="0"/>
              <a:t> проходил по коридору. Участников игры становилось все больше…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48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1143000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Утром 16 февраля на дверях кабинетов математики появилось объявление</a:t>
            </a: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7772400" cy="4464496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Всех,</a:t>
            </a:r>
            <a:r>
              <a:rPr lang="ru-RU" sz="14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кто </a:t>
            </a:r>
            <a:r>
              <a:rPr lang="ru-RU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хочет </a:t>
            </a:r>
            <a:r>
              <a:rPr lang="ru-RU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сегодня</a:t>
            </a:r>
            <a:endParaRPr lang="ru-RU" sz="1400" dirty="0" smtClean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провести </a:t>
            </a:r>
            <a:r>
              <a:rPr lang="ru-RU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один час весело и </a:t>
            </a:r>
            <a:r>
              <a:rPr lang="ru-RU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интересно, приглашаем </a:t>
            </a:r>
            <a:r>
              <a:rPr lang="ru-RU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после шестого урока </a:t>
            </a:r>
            <a:endParaRPr lang="ru-RU" dirty="0" smtClean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в </a:t>
            </a:r>
            <a:r>
              <a:rPr lang="ru-RU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19 </a:t>
            </a:r>
            <a:r>
              <a:rPr lang="ru-RU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кабинет</a:t>
            </a:r>
            <a:endParaRPr lang="ru-RU" sz="1400" dirty="0" smtClean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0"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 smtClean="0">
                <a:latin typeface="Calibri"/>
                <a:ea typeface="Calibri"/>
                <a:cs typeface="Times New Roman"/>
              </a:rPr>
              <a:t>учителя математики: Головина Н.О.</a:t>
            </a:r>
          </a:p>
          <a:p>
            <a:pPr marL="0"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 smtClean="0">
                <a:latin typeface="Calibri"/>
                <a:ea typeface="Calibri"/>
                <a:cs typeface="Times New Roman"/>
              </a:rPr>
              <a:t>Крылова 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Н.В.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875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85786" y="1428736"/>
          <a:ext cx="6977312" cy="4389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2896"/>
                <a:gridCol w="720080"/>
                <a:gridCol w="3024336"/>
              </a:tblGrid>
              <a:tr h="36574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Кто  принял  </a:t>
                      </a:r>
                      <a:r>
                        <a:rPr lang="ru-RU" sz="1800" smtClean="0"/>
                        <a:t>участие  в  </a:t>
                      </a:r>
                      <a:r>
                        <a:rPr lang="ru-RU" sz="1800" dirty="0" smtClean="0"/>
                        <a:t>победе  своей  команды?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  <a:tc h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8" marR="91438" marT="45718" marB="45718"/>
                </a:tc>
                <a:tc h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8" marR="91438" marT="45718" marB="45718"/>
                </a:tc>
              </a:tr>
              <a:tr h="36574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фамилия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класс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Количество верных решений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</a:tr>
              <a:tr h="365742">
                <a:tc>
                  <a:txBody>
                    <a:bodyPr/>
                    <a:lstStyle/>
                    <a:p>
                      <a:r>
                        <a:rPr lang="ru-RU" sz="1800" smtClean="0"/>
                        <a:t>Мальцева </a:t>
                      </a:r>
                      <a:r>
                        <a:rPr lang="ru-RU" sz="1800" dirty="0" smtClean="0"/>
                        <a:t>Настя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6а 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11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</a:tr>
              <a:tr h="36574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Иванова Лиза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6б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</a:tr>
              <a:tr h="365742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Масягин</a:t>
                      </a:r>
                      <a:r>
                        <a:rPr lang="ru-RU" sz="1800" dirty="0" smtClean="0"/>
                        <a:t> Миша 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6б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</a:tr>
              <a:tr h="365742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Шамаев</a:t>
                      </a:r>
                      <a:r>
                        <a:rPr lang="ru-RU" sz="1800" dirty="0" smtClean="0"/>
                        <a:t> Антон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9а 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11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</a:tr>
              <a:tr h="36574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Исламов Ислам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8б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</a:tr>
              <a:tr h="365742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Заволокин</a:t>
                      </a:r>
                      <a:r>
                        <a:rPr lang="ru-RU" sz="1800" dirty="0" smtClean="0"/>
                        <a:t> Миша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8б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</a:tr>
              <a:tr h="36574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Калугин Алеша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8б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</a:tr>
              <a:tr h="36574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Маликов Денис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8б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</a:tr>
              <a:tr h="36574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Сидоренков Никита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8б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</a:tr>
              <a:tr h="36574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Ягодин Максим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11б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5720" y="642918"/>
            <a:ext cx="8335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Кроме командного проводилось и личное первенство</a:t>
            </a: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052736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Вашему вниманию предлагаются некоторые задания, которые предлагались ребятам в этот день.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39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8763000" cy="2667000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Интеллектуальный марафон</a:t>
            </a:r>
            <a:endParaRPr lang="en-US" sz="72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908175" y="2708275"/>
            <a:ext cx="51054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6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vie" pitchFamily="82" charset="0"/>
              </a:rPr>
              <a:t>Знаешь ли ты</a:t>
            </a:r>
            <a:r>
              <a:rPr lang="ru-RU" sz="6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математику</a:t>
            </a:r>
            <a:r>
              <a:rPr lang="ru-RU" sz="6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vie" pitchFamily="82" charset="0"/>
              </a:rPr>
              <a:t>?</a:t>
            </a:r>
            <a:endParaRPr lang="en-GB" sz="6000" b="1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avie" pitchFamily="82" charset="0"/>
            </a:endParaRPr>
          </a:p>
        </p:txBody>
      </p:sp>
      <p:pic>
        <p:nvPicPr>
          <p:cNvPr id="2053" name="Picture 20" descr="C:\Documents and Settings\1\Рабочий стол\ДЛЯ ПРЕЗЕНТАЦИЙ\анимация\часы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852738"/>
            <a:ext cx="1512887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2" descr="C:\Documents and Settings\1\Рабочий стол\ДЛЯ ПРЕЗЕНТАЦИЙ\Страна фантазии\Рисунок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000500"/>
            <a:ext cx="191928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53744"/>
      </p:ext>
    </p:extLst>
  </p:cSld>
  <p:clrMapOvr>
    <a:masterClrMapping/>
  </p:clrMapOvr>
  <p:transition>
    <p:fade thruBlk="1"/>
    <p:sndAc>
      <p:stSnd>
        <p:snd r:embed="rId3" name="st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baby1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29125"/>
            <a:ext cx="21145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00063"/>
            <a:ext cx="7772400" cy="1143000"/>
          </a:xfrm>
        </p:spPr>
        <p:txBody>
          <a:bodyPr/>
          <a:lstStyle/>
          <a:p>
            <a:pPr eaLnBrk="1" hangingPunct="1"/>
            <a:r>
              <a:rPr lang="ru-RU" sz="6000" b="1" u="sng" smtClean="0">
                <a:latin typeface="Arial" charset="0"/>
              </a:rPr>
              <a:t>Правила игры:</a:t>
            </a:r>
            <a:endParaRPr lang="en-US" sz="6000" b="1" u="sng" smtClean="0">
              <a:latin typeface="Arial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857375"/>
            <a:ext cx="7772400" cy="4114800"/>
          </a:xfrm>
        </p:spPr>
        <p:txBody>
          <a:bodyPr/>
          <a:lstStyle/>
          <a:p>
            <a:pPr marL="609600" indent="-609600" eaLnBrk="1" hangingPunct="1"/>
            <a:r>
              <a:rPr lang="ru-RU" sz="4000" smtClean="0">
                <a:latin typeface="Arial" charset="0"/>
              </a:rPr>
              <a:t>Побеждает тот, кто больше знает.</a:t>
            </a:r>
          </a:p>
          <a:p>
            <a:pPr marL="609600" indent="-609600" eaLnBrk="1" hangingPunct="1"/>
            <a:r>
              <a:rPr lang="ru-RU" sz="4000" smtClean="0">
                <a:latin typeface="Arial" charset="0"/>
              </a:rPr>
              <a:t>Не завидуй удачам соперника, играй честно.</a:t>
            </a:r>
          </a:p>
          <a:p>
            <a:pPr marL="609600" indent="-609600" eaLnBrk="1" hangingPunct="1"/>
            <a:r>
              <a:rPr lang="ru-RU" sz="4000" smtClean="0">
                <a:latin typeface="Arial" charset="0"/>
              </a:rPr>
              <a:t>Проиграл – не унывай, а побольше узнавай.</a:t>
            </a:r>
            <a:endParaRPr lang="en-US" sz="40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52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ru-RU" sz="8000" smtClean="0">
                <a:solidFill>
                  <a:schemeClr val="bg1"/>
                </a:solidFill>
                <a:latin typeface="Arial" charset="0"/>
              </a:rPr>
              <a:t>Первый тур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pic>
        <p:nvPicPr>
          <p:cNvPr id="4102" name="Picture 7" descr="C:\Documents and Settings\1\Рабочий стол\ДЛЯ ПРЕЗЕНТАЦИЙ\Страна фантазии\losh1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500063"/>
            <a:ext cx="4786313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245497"/>
      </p:ext>
    </p:extLst>
  </p:cSld>
  <p:clrMapOvr>
    <a:masterClrMapping/>
  </p:clrMapOvr>
  <p:transition>
    <p:zoom/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ru-RU" sz="7200" smtClean="0">
                <a:solidFill>
                  <a:schemeClr val="bg1"/>
                </a:solidFill>
                <a:latin typeface="Arial" charset="0"/>
              </a:rPr>
              <a:t>Разминка </a:t>
            </a:r>
            <a:endParaRPr lang="en-US" sz="72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pic>
        <p:nvPicPr>
          <p:cNvPr id="5126" name="Picture 7" descr="C:\Documents and Settings\1\Рабочий стол\ДЛЯ ПРЕЗЕНТАЦИЙ\Страна фантазии\Рисунок5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0"/>
            <a:ext cx="14287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C:\Documents and Settings\1\Рабочий стол\ДЛЯ ПРЕЗЕНТАЦИЙ\анимация\сияние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-285750"/>
            <a:ext cx="25717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 descr="C:\Documents and Settings\1\Рабочий стол\ДЛЯ ПРЕЗЕНТАЦИЙ\анимация\сияние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235743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0" descr="C:\Documents and Settings\1\Рабочий стол\ДЛЯ ПРЕЗЕНТАЦИЙ\анимация\сияние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532313"/>
            <a:ext cx="2214563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007989"/>
      </p:ext>
    </p:extLst>
  </p:cSld>
  <p:clrMapOvr>
    <a:masterClrMapping/>
  </p:clrMapOvr>
  <p:transition>
    <p:zoom/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1470025"/>
          </a:xfrm>
        </p:spPr>
        <p:txBody>
          <a:bodyPr/>
          <a:lstStyle/>
          <a:p>
            <a:pPr algn="ctr"/>
            <a:r>
              <a:rPr lang="ru-RU" b="1" dirty="0"/>
              <a:t>Математическая викторина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539552" y="980728"/>
            <a:ext cx="8352928" cy="4658072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ru-RU" sz="2400" dirty="0" smtClean="0"/>
              <a:t>1)1</a:t>
            </a:r>
            <a:r>
              <a:rPr lang="ru-RU" sz="2400" dirty="0"/>
              <a:t>% от одной тысячи рублей? </a:t>
            </a:r>
            <a:endParaRPr lang="ru-RU" sz="2400" dirty="0" smtClean="0"/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 smtClean="0"/>
              <a:t>Единица </a:t>
            </a:r>
            <a:r>
              <a:rPr lang="ru-RU" sz="2400" dirty="0"/>
              <a:t>скорости на море? </a:t>
            </a:r>
            <a:endParaRPr lang="ru-RU" sz="2400" dirty="0" smtClean="0"/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 smtClean="0"/>
              <a:t>Можно </a:t>
            </a:r>
            <a:r>
              <a:rPr lang="ru-RU" sz="2400" dirty="0"/>
              <a:t>ли при умножении чисел получить ноль? </a:t>
            </a:r>
            <a:endParaRPr lang="ru-RU" sz="2400" dirty="0" smtClean="0"/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 smtClean="0"/>
              <a:t>Чему </a:t>
            </a:r>
            <a:r>
              <a:rPr lang="ru-RU" sz="2400" dirty="0"/>
              <a:t>равен 1 пуд? </a:t>
            </a:r>
            <a:endParaRPr lang="ru-RU" sz="2400" dirty="0" smtClean="0"/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 smtClean="0"/>
              <a:t>Математик</a:t>
            </a:r>
            <a:r>
              <a:rPr lang="ru-RU" sz="2400" dirty="0"/>
              <a:t>, именем которого названа теорема, выражающая связь между коэффициентами квадратного уравнения? </a:t>
            </a:r>
            <a:endParaRPr lang="ru-RU" sz="2400" dirty="0" smtClean="0"/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 smtClean="0"/>
              <a:t>Наименьшее </a:t>
            </a:r>
            <a:r>
              <a:rPr lang="ru-RU" sz="2400" dirty="0"/>
              <a:t>натуральное число? </a:t>
            </a:r>
            <a:endParaRPr lang="ru-RU" sz="2400" dirty="0" smtClean="0"/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 smtClean="0"/>
              <a:t>Как </a:t>
            </a:r>
            <a:r>
              <a:rPr lang="ru-RU" sz="2400" dirty="0"/>
              <a:t>называется утверждение, принимаемое без доказательства?</a:t>
            </a:r>
          </a:p>
        </p:txBody>
      </p:sp>
    </p:spTree>
    <p:extLst>
      <p:ext uri="{BB962C8B-B14F-4D97-AF65-F5344CB8AC3E}">
        <p14:creationId xmlns:p14="http://schemas.microsoft.com/office/powerpoint/2010/main" val="55426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674</Words>
  <Application>Microsoft Office PowerPoint</Application>
  <PresentationFormat>Экран (4:3)</PresentationFormat>
  <Paragraphs>237</Paragraphs>
  <Slides>30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19</vt:i4>
      </vt:variant>
      <vt:variant>
        <vt:lpstr>Заголовки слайдов</vt:lpstr>
      </vt:variant>
      <vt:variant>
        <vt:i4>30</vt:i4>
      </vt:variant>
    </vt:vector>
  </HeadingPairs>
  <TitlesOfParts>
    <vt:vector size="49" baseType="lpstr"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16_Default Design</vt:lpstr>
      <vt:lpstr>17_Default Design</vt:lpstr>
      <vt:lpstr>18_Default Design</vt:lpstr>
      <vt:lpstr>Презентация PowerPoint</vt:lpstr>
      <vt:lpstr>Презентация PowerPoint</vt:lpstr>
      <vt:lpstr>Утром 16 февраля на дверях кабинетов математики появилось объявление</vt:lpstr>
      <vt:lpstr>Презентация PowerPoint</vt:lpstr>
      <vt:lpstr>Интеллектуальный марафон</vt:lpstr>
      <vt:lpstr>Правила игры:</vt:lpstr>
      <vt:lpstr>Первый тур</vt:lpstr>
      <vt:lpstr>Разминка </vt:lpstr>
      <vt:lpstr>Математическая викторина </vt:lpstr>
      <vt:lpstr>Знаешь ли ты о ком речь?</vt:lpstr>
      <vt:lpstr>Презентация PowerPoint</vt:lpstr>
      <vt:lpstr>Второй тур</vt:lpstr>
      <vt:lpstr>Логическая страничка</vt:lpstr>
      <vt:lpstr>Ребусы </vt:lpstr>
      <vt:lpstr>Презентация PowerPoint</vt:lpstr>
      <vt:lpstr>Вопросы стали сложнее, и многие задумались…</vt:lpstr>
      <vt:lpstr>Третий тур</vt:lpstr>
      <vt:lpstr>Вопрос - ответ </vt:lpstr>
      <vt:lpstr>Найти целое число, которое в девять раз больше его единиц?</vt:lpstr>
      <vt:lpstr>Найти целое число, которое в девять раз больше его единиц?</vt:lpstr>
      <vt:lpstr>Что больше половина половины 20 или четверть четверти 80? </vt:lpstr>
      <vt:lpstr>Что больше половина половины 20 или четверть четверти 80? </vt:lpstr>
      <vt:lpstr>Жюри из учеников 11 А класса проверяло правильность ответов и подводило итоги каждого тура.</vt:lpstr>
      <vt:lpstr>Четвертый тур</vt:lpstr>
      <vt:lpstr>Заморочки из бочки</vt:lpstr>
      <vt:lpstr>Презентация PowerPoint</vt:lpstr>
      <vt:lpstr>2 заморочка</vt:lpstr>
      <vt:lpstr>3 заморочка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Интеллектуальный марафон</dc:title>
  <dc:creator>Home</dc:creator>
  <cp:lastModifiedBy>Крылова Надежда Валерьевна</cp:lastModifiedBy>
  <cp:revision>18</cp:revision>
  <dcterms:created xsi:type="dcterms:W3CDTF">2012-02-21T18:20:49Z</dcterms:created>
  <dcterms:modified xsi:type="dcterms:W3CDTF">2013-10-27T16:15:41Z</dcterms:modified>
</cp:coreProperties>
</file>