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9" r:id="rId12"/>
    <p:sldId id="268" r:id="rId13"/>
    <p:sldId id="276" r:id="rId14"/>
    <p:sldId id="277" r:id="rId15"/>
    <p:sldId id="279" r:id="rId16"/>
    <p:sldId id="280" r:id="rId17"/>
    <p:sldId id="295" r:id="rId18"/>
    <p:sldId id="296" r:id="rId19"/>
    <p:sldId id="297" r:id="rId20"/>
    <p:sldId id="298" r:id="rId21"/>
    <p:sldId id="30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34791-F41B-4EB3-872F-A73E219B82D0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32DB-B0B5-4E7B-AC6A-5BF305059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90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36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0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3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5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89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46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2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9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25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1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FF96-0788-43C2-891B-F9D47DA028CC}" type="datetimeFigureOut">
              <a:rPr lang="ru-RU" smtClean="0"/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0DEB-0C71-4A8D-9678-F495549C8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4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шаблоны\Фон для презентации. 100 штук\My_new_fons_next 100\15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5" y="980728"/>
            <a:ext cx="7272809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Организация 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внеурочной деятельности 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младших школьников</a:t>
            </a:r>
          </a:p>
          <a:p>
            <a:pPr algn="ctr"/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r"/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Подготовила  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учитель</a:t>
            </a:r>
          </a:p>
          <a:p>
            <a:pPr algn="r"/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начальных классов </a:t>
            </a:r>
            <a:endParaRPr lang="ru-RU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r"/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МОУ 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ОШ 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№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</a:t>
            </a:r>
          </a:p>
          <a:p>
            <a:pPr algn="r"/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Елена Владимировна </a:t>
            </a:r>
          </a:p>
          <a:p>
            <a:pPr algn="r"/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Фёдорова </a:t>
            </a:r>
            <a:endParaRPr lang="ru-RU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5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28498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04664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nap ITC" pitchFamily="82" charset="0"/>
                <a:ea typeface="+mj-ea"/>
                <a:cs typeface="+mj-cs"/>
              </a:rPr>
              <a:t>Для успеха в организации внеурочной деятельности школьников принципиальное значение имеет различение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nap ITC" pitchFamily="82" charset="0"/>
                <a:ea typeface="+mj-ea"/>
                <a:cs typeface="+mj-cs"/>
              </a:rPr>
              <a:t>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nap ITC" pitchFamily="82" charset="0"/>
                <a:ea typeface="+mj-ea"/>
                <a:cs typeface="+mj-cs"/>
              </a:rPr>
              <a:t>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nap ITC" pitchFamily="82" charset="0"/>
                <a:ea typeface="+mj-ea"/>
                <a:cs typeface="+mj-cs"/>
              </a:rPr>
              <a:t>результатов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nap ITC" pitchFamily="82" charset="0"/>
                <a:ea typeface="+mj-ea"/>
                <a:cs typeface="+mj-cs"/>
              </a:rPr>
              <a:t> и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nap ITC" pitchFamily="82" charset="0"/>
                <a:ea typeface="+mj-ea"/>
                <a:cs typeface="+mj-cs"/>
              </a:rPr>
              <a:t>эффектов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nap ITC" pitchFamily="82" charset="0"/>
                <a:ea typeface="+mj-ea"/>
                <a:cs typeface="+mj-cs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nap ITC" pitchFamily="82" charset="0"/>
                <a:ea typeface="+mj-ea"/>
                <a:cs typeface="+mj-cs"/>
              </a:rPr>
              <a:t>этой деятельности.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734690"/>
            <a:ext cx="6064917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b="1" i="1" dirty="0">
                <a:solidFill>
                  <a:srgbClr val="3333FF"/>
                </a:solidFill>
              </a:rPr>
              <a:t>Результат</a:t>
            </a:r>
            <a:r>
              <a:rPr lang="ru-RU" sz="2000" dirty="0"/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это то, что стало непосредственным итогом участия школьника в деятельности (например, школьник приобрел некое знание, пережил и прочувствовал нечто как ценность, приобрел опыт действия). </a:t>
            </a:r>
          </a:p>
          <a:p>
            <a:pPr>
              <a:lnSpc>
                <a:spcPct val="90000"/>
              </a:lnSpc>
              <a:defRPr/>
            </a:pPr>
            <a:r>
              <a:rPr lang="ru-RU" sz="2400" b="1" i="1" dirty="0">
                <a:solidFill>
                  <a:srgbClr val="0000CC"/>
                </a:solidFill>
              </a:rPr>
              <a:t>Эффект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– это последствие результата; то, к чему привело достижение результата. Например, приобретенное знание, пережитые чувства и отношения, совершённые действия развили человека как личность, способствовали формированию его компетентности, идентичности.</a:t>
            </a:r>
          </a:p>
        </p:txBody>
      </p:sp>
      <p:pic>
        <p:nvPicPr>
          <p:cNvPr id="7" name="Picture 3" descr="b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485" y="2355776"/>
            <a:ext cx="1784350" cy="266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93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945243"/>
            <a:ext cx="7992888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Первый уровень результатов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CC0066"/>
                </a:solidFill>
                <a:latin typeface="Times New Roman" pitchFamily="18" charset="0"/>
              </a:rPr>
              <a:t>– приобретение школьником социальных знаний (об общественных нормах, об устройстве общества, о социально одобряемых и неодобряемых формах поведения в обществе и т.п.), понимания социальной реальности и повседневной жизни. Для достижения данного уровня результатов особое значение имеет взаимодействие ученика со своими учителями (в основном и дополнительном образовании) как значимыми для него носителями социального знания и повседневного опыта.</a:t>
            </a:r>
            <a:endParaRPr lang="ru-RU" b="1" dirty="0">
              <a:solidFill>
                <a:srgbClr val="CC0066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Второй уровень результатов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CC0066"/>
                </a:solidFill>
                <a:latin typeface="Times New Roman" pitchFamily="18" charset="0"/>
              </a:rPr>
              <a:t>– формирование позитивных отношений школьника к базовым ценностям общества (человек, семья, Отечество, природа, мир, знания, труд, культура), ценностного отношения к социальной реальности в целом. Для достижения данного уровня результатов особое значение имеет равноправное взаимодействие школьника с другими школьниками на уровне класса, школы, то есть в защищенной, дружественной ему </a:t>
            </a:r>
            <a:r>
              <a:rPr lang="ru-RU" dirty="0" err="1">
                <a:solidFill>
                  <a:srgbClr val="CC0066"/>
                </a:solidFill>
                <a:latin typeface="Times New Roman" pitchFamily="18" charset="0"/>
              </a:rPr>
              <a:t>просоциальной</a:t>
            </a:r>
            <a:r>
              <a:rPr lang="ru-RU" dirty="0">
                <a:solidFill>
                  <a:srgbClr val="CC0066"/>
                </a:solidFill>
                <a:latin typeface="Times New Roman" pitchFamily="18" charset="0"/>
              </a:rPr>
              <a:t> среде. Именно в такой близкой социальной среде ребенок получает (или не получает) первое практическое подтверждение приобретенных социальных знаний, начинает их ценить (или отвергает). </a:t>
            </a:r>
            <a:endParaRPr lang="ru-RU" b="1" dirty="0">
              <a:solidFill>
                <a:srgbClr val="CC0066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Третий уровень результатов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CC0066"/>
                </a:solidFill>
                <a:latin typeface="Times New Roman" pitchFamily="18" charset="0"/>
              </a:rPr>
              <a:t>– получение школьником опыта самостоятельного социального действия. Для достижения данного уровня результатов особое значение имеет взаимодействие школьника с социальными субъектами  за пределами школы, в открытой общественной среде. Только в самостоятельном социальном действии, молодой человек действительно </a:t>
            </a:r>
            <a:r>
              <a:rPr lang="ru-RU" i="1" dirty="0">
                <a:solidFill>
                  <a:srgbClr val="CC0066"/>
                </a:solidFill>
                <a:latin typeface="Times New Roman" pitchFamily="18" charset="0"/>
              </a:rPr>
              <a:t>становится</a:t>
            </a:r>
            <a:r>
              <a:rPr lang="ru-RU" dirty="0">
                <a:solidFill>
                  <a:srgbClr val="CC0066"/>
                </a:solidFill>
                <a:latin typeface="Times New Roman" pitchFamily="18" charset="0"/>
              </a:rPr>
              <a:t>  деятелем, гражданином, свободным человеком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26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4868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C0066"/>
                </a:solidFill>
                <a:latin typeface="Times New Roman" pitchFamily="18" charset="0"/>
              </a:rPr>
              <a:t>Образовательные результаты</a:t>
            </a:r>
            <a:r>
              <a:rPr lang="ru-RU" sz="2800" b="1" dirty="0">
                <a:solidFill>
                  <a:srgbClr val="CC0066"/>
                </a:solidFill>
                <a:latin typeface="Times New Roman" pitchFamily="18" charset="0"/>
              </a:rPr>
              <a:t> внеурочной деятельности школьников могут быть трех уровней.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997974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  <a:defRPr/>
            </a:pP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1-й уровень – школьник  знает и понимает общественную жизнь;</a:t>
            </a:r>
          </a:p>
          <a:p>
            <a:pPr marL="571500" indent="-571500">
              <a:buFont typeface="Wingdings" pitchFamily="2" charset="2"/>
              <a:buChar char="v"/>
              <a:defRPr/>
            </a:pP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2-й уровень – школьник ценит общественную жизнь;</a:t>
            </a:r>
          </a:p>
          <a:p>
            <a:pPr marL="571500" indent="-571500">
              <a:buFont typeface="Wingdings" pitchFamily="2" charset="2"/>
              <a:buChar char="v"/>
              <a:defRPr/>
            </a:pP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3-й уровень – школьник самостоятельно действует в общественной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17805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1340768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9" y="1225634"/>
            <a:ext cx="38481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6224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Методический конструктор внеурочной деятельности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467837"/>
            <a:ext cx="422005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CC0000"/>
                </a:solidFill>
              </a:rPr>
              <a:t>Конструктор состоит из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9 блоков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rgbClr val="CC0000"/>
                </a:solidFill>
              </a:rPr>
              <a:t>(по числу видов внеурочной деятельности).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CC0000"/>
                </a:solidFill>
              </a:rPr>
              <a:t>Каждый блок включает в себя</a:t>
            </a:r>
            <a:r>
              <a:rPr lang="ru-RU" sz="2000" dirty="0" smtClean="0">
                <a:solidFill>
                  <a:srgbClr val="CC0000"/>
                </a:solidFill>
              </a:rPr>
              <a:t>:</a:t>
            </a:r>
            <a:endParaRPr lang="ru-RU" sz="2000" dirty="0">
              <a:solidFill>
                <a:srgbClr val="CC0000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Char char="-"/>
              <a:defRPr/>
            </a:pPr>
            <a:r>
              <a:rPr lang="ru-RU" sz="2000" dirty="0" smtClean="0">
                <a:solidFill>
                  <a:srgbClr val="CC0000"/>
                </a:solidFill>
              </a:rPr>
              <a:t>краткое </a:t>
            </a:r>
            <a:r>
              <a:rPr lang="ru-RU" sz="2000" dirty="0">
                <a:solidFill>
                  <a:srgbClr val="CC0000"/>
                </a:solidFill>
              </a:rPr>
              <a:t>описание специфики данного вида внеурочной деятельности школьников</a:t>
            </a:r>
            <a:r>
              <a:rPr lang="ru-RU" sz="2000" dirty="0" smtClean="0">
                <a:solidFill>
                  <a:srgbClr val="CC0000"/>
                </a:solidFill>
              </a:rPr>
              <a:t>;</a:t>
            </a:r>
          </a:p>
          <a:p>
            <a:pPr>
              <a:lnSpc>
                <a:spcPct val="80000"/>
              </a:lnSpc>
              <a:defRPr/>
            </a:pPr>
            <a:endParaRPr lang="ru-RU" sz="2000" dirty="0">
              <a:solidFill>
                <a:srgbClr val="CC0000"/>
              </a:solidFill>
            </a:endParaRPr>
          </a:p>
          <a:p>
            <a:pPr marL="342900" indent="-342900">
              <a:lnSpc>
                <a:spcPct val="80000"/>
              </a:lnSpc>
              <a:buFontTx/>
              <a:buChar char="-"/>
              <a:defRPr/>
            </a:pPr>
            <a:r>
              <a:rPr lang="ru-RU" sz="2000" dirty="0" smtClean="0">
                <a:solidFill>
                  <a:srgbClr val="CC0000"/>
                </a:solidFill>
              </a:rPr>
              <a:t>описание </a:t>
            </a:r>
            <a:r>
              <a:rPr lang="ru-RU" sz="2000" dirty="0">
                <a:solidFill>
                  <a:srgbClr val="CC0000"/>
                </a:solidFill>
              </a:rPr>
              <a:t>основных образовательных форм, в которых может быть развернут вид внеурочной </a:t>
            </a:r>
            <a:r>
              <a:rPr lang="ru-RU" sz="2000" dirty="0" smtClean="0">
                <a:solidFill>
                  <a:srgbClr val="CC0000"/>
                </a:solidFill>
              </a:rPr>
              <a:t>деятельности;</a:t>
            </a:r>
          </a:p>
          <a:p>
            <a:pPr>
              <a:lnSpc>
                <a:spcPct val="80000"/>
              </a:lnSpc>
              <a:defRPr/>
            </a:pPr>
            <a:endParaRPr lang="ru-RU" sz="2000" dirty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ru-RU" sz="2000" dirty="0" smtClean="0">
                <a:solidFill>
                  <a:srgbClr val="CC0000"/>
                </a:solidFill>
              </a:rPr>
              <a:t>     представление </a:t>
            </a:r>
            <a:r>
              <a:rPr lang="ru-RU" sz="2000" dirty="0">
                <a:solidFill>
                  <a:srgbClr val="CC0000"/>
                </a:solidFill>
              </a:rPr>
              <a:t>тех форм и </a:t>
            </a:r>
            <a:r>
              <a:rPr lang="ru-RU" sz="2000" dirty="0" smtClean="0">
                <a:solidFill>
                  <a:srgbClr val="CC0000"/>
                </a:solidFill>
              </a:rPr>
              <a:t>  способов </a:t>
            </a:r>
            <a:r>
              <a:rPr lang="ru-RU" sz="2000" dirty="0">
                <a:solidFill>
                  <a:srgbClr val="CC0000"/>
                </a:solidFill>
              </a:rPr>
              <a:t>деятельности,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CC0000"/>
                </a:solidFill>
              </a:rPr>
              <a:t>  </a:t>
            </a:r>
            <a:r>
              <a:rPr lang="ru-RU" sz="2000" dirty="0" smtClean="0">
                <a:solidFill>
                  <a:srgbClr val="CC0000"/>
                </a:solidFill>
              </a:rPr>
              <a:t>  </a:t>
            </a:r>
            <a:r>
              <a:rPr lang="ru-RU" sz="2000" dirty="0">
                <a:solidFill>
                  <a:srgbClr val="CC0000"/>
                </a:solidFill>
              </a:rPr>
              <a:t>которые обеспечивают достижение каждого из трех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>
                <a:solidFill>
                  <a:srgbClr val="CC0000"/>
                </a:solidFill>
              </a:rPr>
              <a:t>   уровней результатов внеурочной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3191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78522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3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868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13787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0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12845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85225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0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9" y="62068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неурочная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 МОУ НОШ 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4390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Хоровая студия «Созвучие»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Alexeu\Desktop\1366977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13240"/>
            <a:ext cx="2592288" cy="1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1328574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Информатика в играх 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задачах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877272"/>
            <a:ext cx="316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Ритмика и хореография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4" y="3645024"/>
            <a:ext cx="2640294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69" y="4049838"/>
            <a:ext cx="2409056" cy="180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88269" y="3613666"/>
            <a:ext cx="2343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Музыкальный театр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20" y="1913349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44208" y="3244334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Кружок "Занимательная математика"</a:t>
            </a:r>
          </a:p>
        </p:txBody>
      </p:sp>
      <p:pic>
        <p:nvPicPr>
          <p:cNvPr id="2055" name="Picture 7" descr="C:\Users\Alexeu\Desktop\13637811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16" y="1759714"/>
            <a:ext cx="2471936" cy="18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3851920" y="1143908"/>
            <a:ext cx="1706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"Расти здоровым"</a:t>
            </a:r>
          </a:p>
        </p:txBody>
      </p:sp>
      <p:pic>
        <p:nvPicPr>
          <p:cNvPr id="2056" name="Picture 8" descr="C:\Users\Alexeu\Desktop\DSC009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75" y="4049838"/>
            <a:ext cx="2388573" cy="17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98207" y="6031067"/>
            <a:ext cx="2076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Этика и эстетика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94661" y="6031067"/>
            <a:ext cx="2743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Речь и культура общения</a:t>
            </a:r>
          </a:p>
        </p:txBody>
      </p:sp>
    </p:spTree>
    <p:extLst>
      <p:ext uri="{BB962C8B-B14F-4D97-AF65-F5344CB8AC3E}">
        <p14:creationId xmlns:p14="http://schemas.microsoft.com/office/powerpoint/2010/main" val="5086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71" y="260648"/>
            <a:ext cx="525157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lexeu\Desktop\13643047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0" y="850369"/>
            <a:ext cx="2941582" cy="193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lexeu\Desktop\13696399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00808"/>
            <a:ext cx="3000902" cy="168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lexeu\Desktop\1364304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02" y="2929497"/>
            <a:ext cx="3054129" cy="17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Учитель\Desktop\вьетнамцы 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3212976"/>
            <a:ext cx="2482288" cy="23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esktop\IMG_27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9" y="2854669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6955"/>
            <a:ext cx="1731963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Учитель\Desktop\03.03.2012 4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02990"/>
            <a:ext cx="27003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Учитель\Desktop\03.03.2012 4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21" y="4802990"/>
            <a:ext cx="2901490" cy="193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lexeu\Desktop\1360427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16" y="980728"/>
            <a:ext cx="3312368" cy="18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6085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61601"/>
            <a:ext cx="34686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Учитель\Desktop\DSCN10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94170"/>
            <a:ext cx="3014464" cy="22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читель\Desktop\школа 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81803"/>
            <a:ext cx="2886125" cy="21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Учитель\Desktop\просто 0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24" y="2492896"/>
            <a:ext cx="3128351" cy="23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4704"/>
            <a:ext cx="81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136065"/>
            <a:ext cx="7884368" cy="2189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Внеурочная деятельность школьников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/>
            </a:endParaRPr>
          </a:p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lang="en-US" sz="2000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Times New Roman" pitchFamily="18" charset="0"/>
              </a:rPr>
              <a:t>Согласно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10199"/>
                </a:solidFill>
                <a:effectLst/>
                <a:uLnTx/>
                <a:uFillTx/>
                <a:latin typeface="Times New Roman" pitchFamily="18" charset="0"/>
              </a:rPr>
              <a:t>проекту Базисного учебного плана общеобразовательных учреждений Российской Федерации организация занятий по направлениям внеурочной деятельности является неотъемлемой частью образовательного процесса в школе. Часы, отводимые на внеурочную деятельность, используются по желанию учащихся и в формах, отличных от урочной системы обучения.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4" descr="1191269172_c4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752166"/>
            <a:ext cx="1618389" cy="2549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62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6886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Учитель\Desktop\просто 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80" y="3842164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Учитель\Desktop\просто 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96" y="1024060"/>
            <a:ext cx="3293842" cy="24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Учитель\Desktop\просто 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4411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Учитель\Desktop\просто 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96" y="3753062"/>
            <a:ext cx="3657478" cy="274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7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238375"/>
            <a:ext cx="61817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8864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980728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 typeface="Wingdings 3" pitchFamily="18" charset="2"/>
              <a:buNone/>
            </a:pPr>
            <a:r>
              <a:rPr lang="ru-RU" sz="2400" i="1" dirty="0" smtClean="0">
                <a:solidFill>
                  <a:srgbClr val="110397"/>
                </a:solidFill>
              </a:rPr>
              <a:t>«</a:t>
            </a:r>
            <a:r>
              <a:rPr lang="ru-RU" sz="2400" i="1" dirty="0">
                <a:solidFill>
                  <a:srgbClr val="110397"/>
                </a:solidFill>
              </a:rPr>
              <a:t>Где нет простора для проявления способности, там нет и способности». </a:t>
            </a:r>
          </a:p>
          <a:p>
            <a:pPr algn="r">
              <a:lnSpc>
                <a:spcPct val="90000"/>
              </a:lnSpc>
              <a:buFont typeface="Wingdings 3" pitchFamily="18" charset="2"/>
              <a:buNone/>
            </a:pPr>
            <a:r>
              <a:rPr lang="ru-RU" sz="2400" dirty="0">
                <a:solidFill>
                  <a:srgbClr val="FF0000"/>
                </a:solidFill>
              </a:rPr>
              <a:t>                                            Л. Фейербах</a:t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 smtClean="0">
              <a:solidFill>
                <a:srgbClr val="FF0000"/>
              </a:solidFill>
            </a:endParaRPr>
          </a:p>
          <a:p>
            <a:pPr algn="r">
              <a:lnSpc>
                <a:spcPct val="90000"/>
              </a:lnSpc>
              <a:buFont typeface="Wingdings 3" pitchFamily="18" charset="2"/>
              <a:buNone/>
            </a:pPr>
            <a:endParaRPr lang="ru-RU" sz="2400" i="1" dirty="0">
              <a:solidFill>
                <a:srgbClr val="FF0000"/>
              </a:solidFill>
            </a:endParaRPr>
          </a:p>
          <a:p>
            <a:pPr algn="r">
              <a:lnSpc>
                <a:spcPct val="90000"/>
              </a:lnSpc>
              <a:buFont typeface="Wingdings 3" pitchFamily="18" charset="2"/>
              <a:buNone/>
            </a:pPr>
            <a:endParaRPr lang="ru-RU" sz="2400" i="1" dirty="0">
              <a:solidFill>
                <a:srgbClr val="FF0000"/>
              </a:solidFill>
            </a:endParaRPr>
          </a:p>
          <a:p>
            <a:pPr algn="r">
              <a:lnSpc>
                <a:spcPct val="90000"/>
              </a:lnSpc>
              <a:buFont typeface="Wingdings 3" pitchFamily="18" charset="2"/>
              <a:buNone/>
            </a:pPr>
            <a:endParaRPr lang="ru-RU" sz="2400" i="1" dirty="0"/>
          </a:p>
          <a:p>
            <a:pPr algn="r">
              <a:lnSpc>
                <a:spcPct val="90000"/>
              </a:lnSpc>
              <a:buFont typeface="Wingdings 3" pitchFamily="18" charset="2"/>
              <a:buNone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ru-RU" sz="2400" i="1" dirty="0">
                <a:solidFill>
                  <a:srgbClr val="110397"/>
                </a:solidFill>
              </a:rPr>
              <a:t>«Свои способности человек может узнать, только применив их на деле»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Л.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Сенека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1512168" cy="19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158417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052736"/>
            <a:ext cx="792088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570"/>
                </a:solidFill>
                <a:latin typeface="Lucida Sans Unicode" pitchFamily="34" charset="0"/>
              </a:rPr>
              <a:t>Внеурочная деятельность школьников </a:t>
            </a:r>
            <a:r>
              <a:rPr lang="ru-RU" i="1" dirty="0">
                <a:solidFill>
                  <a:srgbClr val="002570"/>
                </a:solidFill>
                <a:latin typeface="Lucida Sans Unicode" pitchFamily="34" charset="0"/>
              </a:rPr>
              <a:t>– </a:t>
            </a:r>
            <a:r>
              <a:rPr lang="ru-RU" i="1" dirty="0" smtClean="0">
                <a:solidFill>
                  <a:srgbClr val="002570"/>
                </a:solidFill>
                <a:latin typeface="Lucida Sans Unicode" pitchFamily="34" charset="0"/>
              </a:rPr>
              <a:t>это совокупность всех видов деятельности школьников, кроме учебной и деятельности на уроке. </a:t>
            </a:r>
          </a:p>
          <a:p>
            <a:endParaRPr lang="ru-RU" i="1" dirty="0" smtClean="0">
              <a:solidFill>
                <a:srgbClr val="002570"/>
              </a:solidFill>
              <a:latin typeface="Lucida Sans Unicode" pitchFamily="34" charset="0"/>
            </a:endParaRPr>
          </a:p>
          <a:p>
            <a:endParaRPr lang="ru-RU" b="1" dirty="0" smtClean="0">
              <a:solidFill>
                <a:srgbClr val="C00000"/>
              </a:solidFill>
              <a:latin typeface="Lucida Sans Unicode" pitchFamily="34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Lucida Sans Unicode" pitchFamily="34" charset="0"/>
              </a:rPr>
              <a:t>Цель </a:t>
            </a:r>
            <a:r>
              <a:rPr lang="ru-RU" sz="2400" b="1" dirty="0">
                <a:solidFill>
                  <a:srgbClr val="C00000"/>
                </a:solidFill>
                <a:latin typeface="Lucida Sans Unicode" pitchFamily="34" charset="0"/>
              </a:rPr>
              <a:t>внеурочной </a:t>
            </a:r>
            <a:r>
              <a:rPr lang="ru-RU" sz="2400" b="1" dirty="0" smtClean="0">
                <a:solidFill>
                  <a:srgbClr val="C00000"/>
                </a:solidFill>
                <a:latin typeface="Lucida Sans Unicode" pitchFamily="34" charset="0"/>
              </a:rPr>
              <a:t>деятельности</a:t>
            </a:r>
            <a:endParaRPr lang="ru-RU" sz="2400" b="1" dirty="0">
              <a:solidFill>
                <a:srgbClr val="C00000"/>
              </a:solidFill>
              <a:latin typeface="Lucida Sans Unicode" pitchFamily="34" charset="0"/>
            </a:endParaRPr>
          </a:p>
          <a:p>
            <a:endParaRPr lang="ru-RU" i="1" dirty="0" smtClean="0">
              <a:solidFill>
                <a:srgbClr val="002570"/>
              </a:solidFill>
              <a:latin typeface="Lucida Sans Unicode" pitchFamily="34" charset="0"/>
            </a:endParaRPr>
          </a:p>
          <a:p>
            <a:r>
              <a:rPr lang="ru-RU" i="1" dirty="0">
                <a:solidFill>
                  <a:srgbClr val="002570"/>
                </a:solidFill>
                <a:latin typeface="Lucida Sans Unicode" pitchFamily="34" charset="0"/>
              </a:rPr>
              <a:t>развитие у детей мотивации к познанию и творчеству, содействию личностному и профессиональному самоопределению учащихся, их адаптации к жизни в обществе, приобщение к здоровому образу жизни.</a:t>
            </a:r>
          </a:p>
          <a:p>
            <a:endParaRPr lang="ru-RU" i="1" dirty="0">
              <a:solidFill>
                <a:srgbClr val="002570"/>
              </a:solidFill>
              <a:latin typeface="Lucida Sans Unicode" pitchFamily="34" charset="0"/>
            </a:endParaRPr>
          </a:p>
        </p:txBody>
      </p:sp>
      <p:pic>
        <p:nvPicPr>
          <p:cNvPr id="5" name="Picture 7" descr="40250-clip_image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196" y="4149080"/>
            <a:ext cx="3456260" cy="240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6224" y="692696"/>
            <a:ext cx="7888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556138" y="640377"/>
            <a:ext cx="5333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Lucida Sans Unicode" pitchFamily="34" charset="0"/>
              </a:rPr>
              <a:t>Задачи внеурочной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1" y="1374592"/>
            <a:ext cx="770485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улучшить условия для развития ребёнка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обеспечить благоприятную адаптацию ребёнка к школе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учесть возрастные и индивидуальные особенности </a:t>
            </a:r>
            <a:r>
              <a:rPr lang="ru-RU" b="1" dirty="0" smtClean="0">
                <a:solidFill>
                  <a:srgbClr val="002570"/>
                </a:solidFill>
                <a:latin typeface="Lucida Sans Unicode" pitchFamily="34" charset="0"/>
              </a:rPr>
              <a:t>обучающегося</a:t>
            </a:r>
            <a:endParaRPr lang="en-US" b="1" dirty="0" smtClean="0">
              <a:solidFill>
                <a:srgbClr val="002570"/>
              </a:solidFill>
              <a:latin typeface="Lucida Sans Unicode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 smtClean="0">
                <a:solidFill>
                  <a:srgbClr val="002570"/>
                </a:solidFill>
                <a:latin typeface="Lucida Sans Unicode" pitchFamily="34" charset="0"/>
              </a:rPr>
              <a:t>расширить рамки </a:t>
            </a: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общения школьников с </a:t>
            </a:r>
            <a:r>
              <a:rPr lang="ru-RU" b="1" dirty="0" smtClean="0">
                <a:solidFill>
                  <a:srgbClr val="002570"/>
                </a:solidFill>
                <a:latin typeface="Lucida Sans Unicode" pitchFamily="34" charset="0"/>
              </a:rPr>
              <a:t>социумом</a:t>
            </a:r>
            <a:endParaRPr lang="en-US" b="1" dirty="0" smtClean="0">
              <a:solidFill>
                <a:srgbClr val="002570"/>
              </a:solidFill>
              <a:latin typeface="Lucida Sans Unicode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 smtClean="0">
                <a:solidFill>
                  <a:srgbClr val="002570"/>
                </a:solidFill>
                <a:latin typeface="Lucida Sans Unicode" pitchFamily="34" charset="0"/>
              </a:rPr>
              <a:t>развивать опыт творческой </a:t>
            </a: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деятельности, творческих способностей детей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оптимизировать учебную нагрузку обучающихся;</a:t>
            </a:r>
          </a:p>
        </p:txBody>
      </p:sp>
      <p:pic>
        <p:nvPicPr>
          <p:cNvPr id="9" name="Picture 4" descr="fayl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6914" y="4869160"/>
            <a:ext cx="2297112" cy="1739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317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742" y="51354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98423" y="1250705"/>
            <a:ext cx="5813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44368" y="2822732"/>
            <a:ext cx="6001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154" y="4631505"/>
            <a:ext cx="8136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481" y="5301208"/>
            <a:ext cx="8256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2481" y="566678"/>
            <a:ext cx="825671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Lucida Sans Unicode" pitchFamily="34" charset="0"/>
              </a:rPr>
              <a:t>Принципы организации внеурочной деятельности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Lucida Sans Unicode" pitchFamily="34" charset="0"/>
              </a:rPr>
              <a:t>в начальной </a:t>
            </a:r>
            <a:r>
              <a:rPr lang="ru-RU" sz="2000" b="1" dirty="0" smtClean="0">
                <a:solidFill>
                  <a:srgbClr val="C00000"/>
                </a:solidFill>
                <a:latin typeface="Lucida Sans Unicode" pitchFamily="34" charset="0"/>
              </a:rPr>
              <a:t>школе</a:t>
            </a:r>
            <a:endParaRPr lang="ru-RU" i="1" dirty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b="1" i="1" dirty="0">
                <a:solidFill>
                  <a:srgbClr val="2B4A76"/>
                </a:solidFill>
                <a:latin typeface="Lucida Sans Unicode" pitchFamily="34" charset="0"/>
              </a:rPr>
              <a:t>  </a:t>
            </a: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Принцип учета потребностей обучающихся и их родителей.</a:t>
            </a:r>
          </a:p>
          <a:p>
            <a:endParaRPr lang="ru-RU" sz="1400" b="1" dirty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  Принцип преемственности</a:t>
            </a:r>
            <a:r>
              <a:rPr lang="ru-RU" sz="1400" dirty="0">
                <a:solidFill>
                  <a:srgbClr val="2B4A76"/>
                </a:solidFill>
                <a:latin typeface="Lucida Sans Unicode" pitchFamily="34" charset="0"/>
              </a:rPr>
              <a:t>, заключающийся в  выборе хотя бы одного направления деятельности, которое продолжалось бы в основной школе. </a:t>
            </a:r>
          </a:p>
          <a:p>
            <a:endParaRPr lang="ru-RU" sz="1400" dirty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  Принцип  разнообразия направлений </a:t>
            </a:r>
            <a:r>
              <a:rPr lang="ru-RU" sz="1400" b="1" i="1" dirty="0" smtClean="0">
                <a:solidFill>
                  <a:srgbClr val="2B4A76"/>
                </a:solidFill>
                <a:latin typeface="Lucida Sans Unicode" pitchFamily="34" charset="0"/>
              </a:rPr>
              <a:t>внеурочной   деятельности</a:t>
            </a:r>
            <a:r>
              <a:rPr lang="ru-RU" sz="1400" i="1" dirty="0">
                <a:solidFill>
                  <a:srgbClr val="2B4A76"/>
                </a:solidFill>
                <a:latin typeface="Lucida Sans Unicode" pitchFamily="34" charset="0"/>
              </a:rPr>
              <a:t>, </a:t>
            </a:r>
            <a:r>
              <a:rPr lang="ru-RU" sz="1400" i="1" dirty="0" smtClean="0">
                <a:solidFill>
                  <a:srgbClr val="2B4A76"/>
                </a:solidFill>
                <a:latin typeface="Lucida Sans Unicode" pitchFamily="34" charset="0"/>
              </a:rPr>
              <a:t> </a:t>
            </a:r>
            <a:r>
              <a:rPr lang="ru-RU" sz="1400" dirty="0" smtClean="0">
                <a:solidFill>
                  <a:srgbClr val="2B4A76"/>
                </a:solidFill>
                <a:latin typeface="Lucida Sans Unicode" pitchFamily="34" charset="0"/>
              </a:rPr>
              <a:t>предполагающий </a:t>
            </a:r>
            <a:r>
              <a:rPr lang="ru-RU" sz="1400" dirty="0">
                <a:solidFill>
                  <a:srgbClr val="2B4A76"/>
                </a:solidFill>
                <a:latin typeface="Lucida Sans Unicode" pitchFamily="34" charset="0"/>
              </a:rPr>
              <a:t>реализацию всех пяти направлений внеурочной деятельности, предложенных в стандарте</a:t>
            </a:r>
            <a:r>
              <a:rPr lang="ru-RU" sz="1400" dirty="0" smtClean="0">
                <a:solidFill>
                  <a:srgbClr val="2B4A76"/>
                </a:solidFill>
                <a:latin typeface="Lucida Sans Unicode" pitchFamily="34" charset="0"/>
              </a:rPr>
              <a:t>.</a:t>
            </a:r>
          </a:p>
          <a:p>
            <a:endParaRPr lang="ru-RU" sz="1400" dirty="0" smtClean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sz="1400" i="1" dirty="0">
                <a:solidFill>
                  <a:srgbClr val="2B4A76"/>
                </a:solidFill>
                <a:latin typeface="Lucida Sans Unicode" pitchFamily="34" charset="0"/>
              </a:rPr>
              <a:t> </a:t>
            </a: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Принцип учета социокультурных особенностей</a:t>
            </a:r>
            <a:r>
              <a:rPr lang="ru-RU" sz="1400" i="1" dirty="0">
                <a:solidFill>
                  <a:srgbClr val="2B4A76"/>
                </a:solidFill>
                <a:latin typeface="Lucida Sans Unicode" pitchFamily="34" charset="0"/>
              </a:rPr>
              <a:t> школы, программы развития образовательного учреждения.</a:t>
            </a:r>
          </a:p>
          <a:p>
            <a:endParaRPr lang="ru-RU" sz="1400" dirty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sz="1400" dirty="0">
                <a:latin typeface="Lucida Sans Unicode" pitchFamily="34" charset="0"/>
              </a:rPr>
              <a:t> </a:t>
            </a: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Принцип учета возможностей учебно-методического комплекта</a:t>
            </a:r>
            <a:endParaRPr lang="ru-RU" sz="1400" dirty="0">
              <a:solidFill>
                <a:srgbClr val="2B4A76"/>
              </a:solidFill>
              <a:latin typeface="Lucida Sans Unicode" pitchFamily="34" charset="0"/>
            </a:endParaRPr>
          </a:p>
          <a:p>
            <a:endParaRPr lang="ru-RU" sz="1400" dirty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  Принцип учета региональных разработок</a:t>
            </a:r>
            <a:r>
              <a:rPr lang="ru-RU" sz="1400" i="1" dirty="0">
                <a:solidFill>
                  <a:srgbClr val="2B4A76"/>
                </a:solidFill>
                <a:latin typeface="Lucida Sans Unicode" pitchFamily="34" charset="0"/>
              </a:rPr>
              <a:t> для организации внеурочной деятельности. </a:t>
            </a:r>
          </a:p>
          <a:p>
            <a:endParaRPr lang="ru-RU" sz="1400" dirty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sz="1400" i="1" dirty="0">
                <a:solidFill>
                  <a:srgbClr val="2B4A76"/>
                </a:solidFill>
                <a:latin typeface="Lucida Sans Unicode" pitchFamily="34" charset="0"/>
              </a:rPr>
              <a:t>  </a:t>
            </a: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Принцип взаимодействия с учреждениями</a:t>
            </a:r>
            <a:r>
              <a:rPr lang="ru-RU" sz="1400" i="1" dirty="0">
                <a:solidFill>
                  <a:srgbClr val="2B4A76"/>
                </a:solidFill>
                <a:latin typeface="Lucida Sans Unicode" pitchFamily="34" charset="0"/>
              </a:rPr>
              <a:t> дополнительного образования, культуры и спорта. </a:t>
            </a:r>
            <a:endParaRPr lang="ru-RU" sz="1400" i="1" dirty="0" smtClean="0">
              <a:solidFill>
                <a:srgbClr val="2B4A76"/>
              </a:solidFill>
              <a:latin typeface="Lucida Sans Unicode" pitchFamily="34" charset="0"/>
            </a:endParaRPr>
          </a:p>
          <a:p>
            <a:pPr>
              <a:buFontTx/>
              <a:buChar char="•"/>
            </a:pP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 Принцип разнообразия форм организации внеурочной деятельности.</a:t>
            </a:r>
          </a:p>
          <a:p>
            <a:r>
              <a:rPr lang="ru-RU" sz="1400" dirty="0">
                <a:solidFill>
                  <a:srgbClr val="2B4A76"/>
                </a:solidFill>
                <a:latin typeface="Lucida Sans Unicode" pitchFamily="34" charset="0"/>
              </a:rPr>
              <a:t> </a:t>
            </a:r>
          </a:p>
          <a:p>
            <a:pPr>
              <a:buFontTx/>
              <a:buChar char="•"/>
            </a:pPr>
            <a:r>
              <a:rPr lang="ru-RU" sz="1400" b="1" i="1" dirty="0">
                <a:solidFill>
                  <a:srgbClr val="2B4A76"/>
                </a:solidFill>
                <a:latin typeface="Lucida Sans Unicode" pitchFamily="34" charset="0"/>
              </a:rPr>
              <a:t>  Принцип  оптимального использования учебного  и каникулярного периодов учебного года при организации внеурочной деятельности. </a:t>
            </a:r>
            <a:r>
              <a:rPr lang="ru-RU" sz="1400" dirty="0">
                <a:solidFill>
                  <a:srgbClr val="2B4A76"/>
                </a:solidFill>
                <a:latin typeface="Lucida Sans Unicode" pitchFamily="34" charset="0"/>
              </a:rPr>
              <a:t> Информация о времени проведения тех или иных занятий должна содержаться в программе кружка, студии.</a:t>
            </a:r>
          </a:p>
        </p:txBody>
      </p:sp>
    </p:spTree>
    <p:extLst>
      <p:ext uri="{BB962C8B-B14F-4D97-AF65-F5344CB8AC3E}">
        <p14:creationId xmlns:p14="http://schemas.microsoft.com/office/powerpoint/2010/main" val="20036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625" y="549275"/>
            <a:ext cx="7921625" cy="574675"/>
          </a:xfrm>
          <a:prstGeom prst="rect">
            <a:avLst/>
          </a:prstGeom>
          <a:solidFill>
            <a:sysClr val="window" lastClr="FFFFFF"/>
          </a:solidFill>
          <a:ln w="55000" cap="flat" cmpd="thickThin" algn="ctr">
            <a:solidFill>
              <a:srgbClr val="2DA2BF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57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Направления внеурочной деятельности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257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000621" y="1244797"/>
            <a:ext cx="28733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606412" y="1272988"/>
            <a:ext cx="28733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138073" y="1233250"/>
            <a:ext cx="28733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465633" y="1238751"/>
            <a:ext cx="28733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82625" y="1999076"/>
            <a:ext cx="923330" cy="43204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Спортивно-оздоровительное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3082" y="1995449"/>
            <a:ext cx="553998" cy="43204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Духовно - нравственное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18002" y="2023377"/>
            <a:ext cx="553998" cy="43204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Социальное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40725" y="2007530"/>
            <a:ext cx="553998" cy="43204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Общекультурное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32303" y="1969623"/>
            <a:ext cx="553998" cy="43204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Общеинтеллектуальное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5774055" y="1216700"/>
            <a:ext cx="28733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692696"/>
            <a:ext cx="569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3818" y="5210257"/>
            <a:ext cx="812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6658" y="692696"/>
            <a:ext cx="4956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Базовая модель внеурочной деятельности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2847" y="1321418"/>
            <a:ext cx="2535237" cy="1189038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Инновационная деятельность (программы, проекты)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16313" y="1348993"/>
            <a:ext cx="1795462" cy="963612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Внеурочная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41231" y="1311894"/>
            <a:ext cx="2435225" cy="1198562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Специалисты, работники школы (психолог, старший вожатый)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5146" y="3068960"/>
            <a:ext cx="1871662" cy="2759075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Учебный план ОУ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Часть, формируемая участниками образовательного процесса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55680" y="3068960"/>
            <a:ext cx="1800225" cy="2759075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Дополнительное образование ОУ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</a:t>
            </a: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(кружки, секции, студии, проекты, клуб)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37054" y="3068959"/>
            <a:ext cx="1530350" cy="2759075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Дополнитель-ное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образование учреждений культуры и УДОД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09124" y="3068187"/>
            <a:ext cx="1554162" cy="2759075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Группы продленного дня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Деятельность воспитателей ГПД, гимназия полного дня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36296" y="3068186"/>
            <a:ext cx="1584325" cy="2759075"/>
          </a:xfrm>
          <a:prstGeom prst="rect">
            <a:avLst/>
          </a:prstGeom>
          <a:solidFill>
            <a:srgbClr val="DEF5FA">
              <a:lumMod val="90000"/>
            </a:srgb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Классное руководство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(экскурсии социальные акции, соревнования)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>
            <a:stCxn id="8" idx="1"/>
          </p:cNvCxnSpPr>
          <p:nvPr/>
        </p:nvCxnSpPr>
        <p:spPr>
          <a:xfrm flipH="1">
            <a:off x="3220735" y="1830799"/>
            <a:ext cx="595578" cy="85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9" idx="1"/>
          </p:cNvCxnSpPr>
          <p:nvPr/>
        </p:nvCxnSpPr>
        <p:spPr>
          <a:xfrm>
            <a:off x="5611775" y="1830799"/>
            <a:ext cx="629456" cy="80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681708" y="2312605"/>
            <a:ext cx="2933429" cy="677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055792" y="2312605"/>
            <a:ext cx="1559345" cy="7555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615137" y="2312605"/>
            <a:ext cx="0" cy="7555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615137" y="2312605"/>
            <a:ext cx="1685055" cy="677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615137" y="2312605"/>
            <a:ext cx="3341239" cy="677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6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4213" y="404813"/>
            <a:ext cx="7775575" cy="4667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570"/>
                </a:solidFill>
              </a:rPr>
              <a:t>Виды внеурочной деятельности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692275" y="962025"/>
            <a:ext cx="5903913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58888" y="1804988"/>
            <a:ext cx="6767512" cy="4000500"/>
          </a:xfrm>
          <a:prstGeom prst="rect">
            <a:avLst/>
          </a:prstGeom>
          <a:gradFill rotWithShape="1">
            <a:gsLst>
              <a:gs pos="0">
                <a:srgbClr val="C8EAF8"/>
              </a:gs>
              <a:gs pos="100000">
                <a:srgbClr val="92D7F2"/>
              </a:gs>
            </a:gsLst>
            <a:lin ang="5400000" scaled="1"/>
          </a:gradFill>
          <a:ln w="9525" algn="ctr">
            <a:solidFill>
              <a:srgbClr val="39639D"/>
            </a:solidFill>
            <a:miter lim="800000"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Игровая деятельность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Познавательная деятельность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Проблемно-ценностное общение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Досугово-развлекательная деятельность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	     Художественное творчество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Социальное творчество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Трудовая (производственная) деятельность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 Спортивно-оздоровительная деятельность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570"/>
                </a:solidFill>
                <a:latin typeface="Lucida Sans Unicode" pitchFamily="34" charset="0"/>
              </a:rPr>
              <a:t>                  Туристско-краеведческая деятельность</a:t>
            </a:r>
          </a:p>
          <a:p>
            <a:pPr>
              <a:lnSpc>
                <a:spcPct val="150000"/>
              </a:lnSpc>
            </a:pPr>
            <a:endParaRPr lang="ru-RU" sz="800" b="1" dirty="0">
              <a:solidFill>
                <a:srgbClr val="002570"/>
              </a:solidFill>
              <a:latin typeface="Lucida Sans Unicode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502209" y="1949450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493263" y="2340264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1518443" y="2780928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485468" y="3187700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490659" y="3587029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457614" y="4005064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490660" y="4401170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490661" y="4854868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1490662" y="5301208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733</Words>
  <Application>Microsoft Office PowerPoint</Application>
  <PresentationFormat>Экран (4:3)</PresentationFormat>
  <Paragraphs>116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Учитель</cp:lastModifiedBy>
  <cp:revision>54</cp:revision>
  <dcterms:created xsi:type="dcterms:W3CDTF">2013-04-10T06:34:47Z</dcterms:created>
  <dcterms:modified xsi:type="dcterms:W3CDTF">2013-10-28T03:56:46Z</dcterms:modified>
</cp:coreProperties>
</file>