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640BC5"/>
    <a:srgbClr val="FF99FF"/>
    <a:srgbClr val="8000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2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CD5D-2414-4DC5-A3FF-80C85313A6E6}" type="datetimeFigureOut">
              <a:rPr lang="ru-RU" smtClean="0"/>
              <a:t>14.10.2009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879F8-18B9-4A4E-B801-BB00CE4948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CD5D-2414-4DC5-A3FF-80C85313A6E6}" type="datetimeFigureOut">
              <a:rPr lang="ru-RU" smtClean="0"/>
              <a:t>14.10.2009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879F8-18B9-4A4E-B801-BB00CE4948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CD5D-2414-4DC5-A3FF-80C85313A6E6}" type="datetimeFigureOut">
              <a:rPr lang="ru-RU" smtClean="0"/>
              <a:t>14.10.2009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879F8-18B9-4A4E-B801-BB00CE4948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CD5D-2414-4DC5-A3FF-80C85313A6E6}" type="datetimeFigureOut">
              <a:rPr lang="ru-RU" smtClean="0"/>
              <a:t>14.10.2009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879F8-18B9-4A4E-B801-BB00CE4948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CD5D-2414-4DC5-A3FF-80C85313A6E6}" type="datetimeFigureOut">
              <a:rPr lang="ru-RU" smtClean="0"/>
              <a:t>14.10.2009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879F8-18B9-4A4E-B801-BB00CE4948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CD5D-2414-4DC5-A3FF-80C85313A6E6}" type="datetimeFigureOut">
              <a:rPr lang="ru-RU" smtClean="0"/>
              <a:t>14.10.2009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879F8-18B9-4A4E-B801-BB00CE4948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CD5D-2414-4DC5-A3FF-80C85313A6E6}" type="datetimeFigureOut">
              <a:rPr lang="ru-RU" smtClean="0"/>
              <a:t>14.10.2009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879F8-18B9-4A4E-B801-BB00CE4948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CD5D-2414-4DC5-A3FF-80C85313A6E6}" type="datetimeFigureOut">
              <a:rPr lang="ru-RU" smtClean="0"/>
              <a:t>14.10.2009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879F8-18B9-4A4E-B801-BB00CE4948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CD5D-2414-4DC5-A3FF-80C85313A6E6}" type="datetimeFigureOut">
              <a:rPr lang="ru-RU" smtClean="0"/>
              <a:t>14.10.2009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879F8-18B9-4A4E-B801-BB00CE4948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CD5D-2414-4DC5-A3FF-80C85313A6E6}" type="datetimeFigureOut">
              <a:rPr lang="ru-RU" smtClean="0"/>
              <a:t>14.10.2009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879F8-18B9-4A4E-B801-BB00CE4948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CD5D-2414-4DC5-A3FF-80C85313A6E6}" type="datetimeFigureOut">
              <a:rPr lang="ru-RU" smtClean="0"/>
              <a:t>14.10.2009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879F8-18B9-4A4E-B801-BB00CE4948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7CD5D-2414-4DC5-A3FF-80C85313A6E6}" type="datetimeFigureOut">
              <a:rPr lang="ru-RU" smtClean="0"/>
              <a:t>14.10.2009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879F8-18B9-4A4E-B801-BB00CE49480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rgbClr val="FF99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1571612"/>
            <a:ext cx="7429552" cy="1569660"/>
          </a:xfrm>
          <a:prstGeom prst="rect">
            <a:avLst/>
          </a:prstGeom>
          <a:noFill/>
          <a:effectLst>
            <a:innerShdw blurRad="63500" dist="50800" dir="2700000">
              <a:srgbClr val="800080">
                <a:alpha val="49804"/>
              </a:srgbClr>
            </a:inn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solidFill>
                  <a:srgbClr val="CC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istral" pitchFamily="66" charset="0"/>
              </a:rPr>
              <a:t>ЯЗЫК ЛЮБВИ</a:t>
            </a:r>
            <a:endParaRPr lang="ru-RU" sz="9600" b="1" cap="none" spc="0" dirty="0">
              <a:ln w="11430"/>
              <a:solidFill>
                <a:srgbClr val="CC00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Рисунок 5" descr="Зака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3857628"/>
            <a:ext cx="2952744" cy="2214558"/>
          </a:xfrm>
          <a:prstGeom prst="hear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297106"/>
          </a:xfrm>
        </p:spPr>
        <p:txBody>
          <a:bodyPr>
            <a:normAutofit/>
          </a:bodyPr>
          <a:lstStyle/>
          <a:p>
            <a:pPr marL="514350" indent="-514350"/>
            <a:r>
              <a:rPr lang="ru-RU" sz="3600" i="1" dirty="0" smtClean="0">
                <a:solidFill>
                  <a:srgbClr val="FF0000"/>
                </a:solidFill>
              </a:rPr>
              <a:t>Когда </a:t>
            </a:r>
            <a:r>
              <a:rPr lang="ru-RU" sz="3600" i="1" dirty="0">
                <a:solidFill>
                  <a:srgbClr val="FF0000"/>
                </a:solidFill>
              </a:rPr>
              <a:t>«сосуд любви» пуст. Случаются и страшные вещи, когда подростки ищут любовь не там.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5" name="Picture 2" descr="C:\Belgelerim\email\muhtesem\2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285992"/>
            <a:ext cx="5405446" cy="4350329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99FF"/>
            </a:gs>
            <a:gs pos="0">
              <a:srgbClr val="FF99FF"/>
            </a:gs>
            <a:gs pos="0">
              <a:srgbClr val="FF99FF"/>
            </a:gs>
            <a:gs pos="0">
              <a:srgbClr val="FF99FF"/>
            </a:gs>
            <a:gs pos="0">
              <a:srgbClr val="FF99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857892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CC00CC"/>
                </a:solidFill>
              </a:rPr>
              <a:t>Любовь — наша основная эмоциональная потребность, и, когда другой человек удовлетворяет ее, мы испытываем к нему теплое эмоциональное чувство. Эмоциональный климат семьи может в значительной степени измениться, если члены семьи научатся говорить на «родных языках любви» друг друга. Давайте наполнять сосуды, говорить на доступном для вашего ребенка языке.</a:t>
            </a:r>
            <a:endParaRPr lang="ru-RU" sz="3600" b="1" dirty="0">
              <a:solidFill>
                <a:srgbClr val="CC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99FF"/>
            </a:gs>
            <a:gs pos="0">
              <a:srgbClr val="FF99FF"/>
            </a:gs>
            <a:gs pos="0">
              <a:srgbClr val="FF99FF"/>
            </a:gs>
            <a:gs pos="0">
              <a:srgbClr val="FF99FF"/>
            </a:gs>
            <a:gs pos="0">
              <a:srgbClr val="FF99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585789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b="1" i="1" dirty="0" smtClean="0">
                <a:solidFill>
                  <a:srgbClr val="CC00CC"/>
                </a:solidFill>
              </a:rPr>
              <a:t>Спасибо Вам за то,</a:t>
            </a:r>
            <a:br>
              <a:rPr lang="ru-RU" b="1" i="1" dirty="0" smtClean="0">
                <a:solidFill>
                  <a:srgbClr val="CC00CC"/>
                </a:solidFill>
              </a:rPr>
            </a:br>
            <a:r>
              <a:rPr lang="ru-RU" b="1" i="1" dirty="0" smtClean="0">
                <a:solidFill>
                  <a:srgbClr val="CC00CC"/>
                </a:solidFill>
              </a:rPr>
              <a:t> что Вы понимающие родители!</a:t>
            </a:r>
            <a:endParaRPr lang="ru-RU" b="1" dirty="0">
              <a:solidFill>
                <a:srgbClr val="CC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FF">
                <a:alpha val="84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b="1" dirty="0" smtClean="0">
                <a:solidFill>
                  <a:srgbClr val="640BC5"/>
                </a:solidFill>
                <a:latin typeface="+mn-lt"/>
              </a:rPr>
              <a:t>Языки любви</a:t>
            </a:r>
            <a:endParaRPr lang="ru-RU" sz="8800" b="1" dirty="0">
              <a:solidFill>
                <a:srgbClr val="640BC5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1714488"/>
            <a:ext cx="5643602" cy="464347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800" b="1" i="1" dirty="0" smtClean="0">
                <a:solidFill>
                  <a:srgbClr val="FF0000"/>
                </a:solidFill>
              </a:rPr>
              <a:t>Слова поощрения</a:t>
            </a:r>
            <a:endParaRPr lang="ru-RU" sz="48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4800" b="1" i="1" dirty="0" smtClean="0">
                <a:solidFill>
                  <a:srgbClr val="FF0000"/>
                </a:solidFill>
              </a:rPr>
              <a:t>Время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800" b="1" i="1" dirty="0" smtClean="0">
                <a:solidFill>
                  <a:srgbClr val="FF0000"/>
                </a:solidFill>
              </a:rPr>
              <a:t>Подарки</a:t>
            </a:r>
            <a:endParaRPr lang="ru-RU" sz="48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4800" b="1" i="1" dirty="0" smtClean="0">
                <a:solidFill>
                  <a:srgbClr val="FF0000"/>
                </a:solidFill>
              </a:rPr>
              <a:t>Помощь</a:t>
            </a:r>
            <a:endParaRPr lang="ru-RU" sz="48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4800" b="1" i="1" dirty="0" smtClean="0">
                <a:solidFill>
                  <a:srgbClr val="FF0000"/>
                </a:solidFill>
              </a:rPr>
              <a:t>Прикосновения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FF"/>
            </a:gs>
            <a:gs pos="0">
              <a:srgbClr val="FF99FF"/>
            </a:gs>
            <a:gs pos="0">
              <a:srgbClr val="FF99FF"/>
            </a:gs>
            <a:gs pos="0">
              <a:srgbClr val="FF99FF"/>
            </a:gs>
            <a:gs pos="0">
              <a:srgbClr val="FF99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rgbClr val="FF0000"/>
                </a:solidFill>
              </a:rPr>
              <a:t>1. Слова поощрения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643998" cy="504351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>
                <a:solidFill>
                  <a:srgbClr val="640BC5"/>
                </a:solidFill>
              </a:rPr>
              <a:t>Похвала и благодарность всегда помогут вам выразить любовь. И лучше облечь их в простые искренние слова</a:t>
            </a:r>
            <a:r>
              <a:rPr lang="ru-RU" dirty="0" smtClean="0">
                <a:solidFill>
                  <a:srgbClr val="640BC5"/>
                </a:solidFill>
              </a:rPr>
              <a:t>.</a:t>
            </a:r>
          </a:p>
          <a:p>
            <a:pPr algn="just">
              <a:buNone/>
            </a:pPr>
            <a:r>
              <a:rPr lang="ru-RU" dirty="0">
                <a:solidFill>
                  <a:srgbClr val="640BC5"/>
                </a:solidFill>
              </a:rPr>
              <a:t>Не пользуйтесь похвалой, чтобы добиться своего. Это не любовь. Хвалите детей, чтобы доставить им радость. И все-таки таков закон: когда нас хвалят, мы благодарны, и нам, скорее всего, захочется выполнить любую просьбу.</a:t>
            </a:r>
          </a:p>
          <a:p>
            <a:pPr algn="just">
              <a:buNone/>
            </a:pPr>
            <a:r>
              <a:rPr lang="ru-RU" dirty="0" smtClean="0">
                <a:solidFill>
                  <a:srgbClr val="640BC5"/>
                </a:solidFill>
              </a:rPr>
              <a:t>Ваш </a:t>
            </a:r>
            <a:r>
              <a:rPr lang="ru-RU" dirty="0">
                <a:solidFill>
                  <a:srgbClr val="640BC5"/>
                </a:solidFill>
              </a:rPr>
              <a:t>ребенок ждет, чтобы вы поддержали и ободрили его.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FF"/>
            </a:gs>
            <a:gs pos="0">
              <a:srgbClr val="FF99FF"/>
            </a:gs>
            <a:gs pos="0">
              <a:srgbClr val="FF99FF"/>
            </a:gs>
            <a:gs pos="0">
              <a:srgbClr val="FF99FF"/>
            </a:gs>
            <a:gs pos="0">
              <a:srgbClr val="FF99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rgbClr val="FF0000"/>
                </a:solidFill>
              </a:rPr>
              <a:t>2. Время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643998" cy="504351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>
                <a:solidFill>
                  <a:srgbClr val="640BC5"/>
                </a:solidFill>
              </a:rPr>
              <a:t>Проводить с ребенком время — значит отдавать ему все ваше внимание</a:t>
            </a:r>
            <a:r>
              <a:rPr lang="ru-RU" dirty="0" smtClean="0">
                <a:solidFill>
                  <a:srgbClr val="640BC5"/>
                </a:solidFill>
              </a:rPr>
              <a:t>.</a:t>
            </a:r>
          </a:p>
          <a:p>
            <a:pPr algn="just">
              <a:buNone/>
            </a:pPr>
            <a:r>
              <a:rPr lang="ru-RU" dirty="0">
                <a:solidFill>
                  <a:srgbClr val="640BC5"/>
                </a:solidFill>
              </a:rPr>
              <a:t>Если вы внимательны к ребенку, он чувствует, что важен для вас, что вам приятно быть с ним</a:t>
            </a:r>
            <a:r>
              <a:rPr lang="ru-RU" dirty="0" smtClean="0">
                <a:solidFill>
                  <a:srgbClr val="640BC5"/>
                </a:solidFill>
              </a:rPr>
              <a:t>.</a:t>
            </a:r>
          </a:p>
          <a:p>
            <a:pPr algn="just">
              <a:buNone/>
            </a:pPr>
            <a:r>
              <a:rPr lang="ru-RU" i="1" dirty="0" smtClean="0">
                <a:solidFill>
                  <a:srgbClr val="640BC5"/>
                </a:solidFill>
              </a:rPr>
              <a:t>Беседа</a:t>
            </a:r>
            <a:r>
              <a:rPr lang="ru-RU" i="1" dirty="0">
                <a:solidFill>
                  <a:srgbClr val="640BC5"/>
                </a:solidFill>
              </a:rPr>
              <a:t> </a:t>
            </a:r>
            <a:r>
              <a:rPr lang="ru-RU" dirty="0" smtClean="0">
                <a:solidFill>
                  <a:srgbClr val="640BC5"/>
                </a:solidFill>
              </a:rPr>
              <a:t>—</a:t>
            </a:r>
            <a:r>
              <a:rPr lang="ru-RU" dirty="0" smtClean="0">
                <a:solidFill>
                  <a:srgbClr val="640BC5"/>
                </a:solidFill>
              </a:rPr>
              <a:t> доверительный </a:t>
            </a:r>
            <a:r>
              <a:rPr lang="ru-RU" dirty="0">
                <a:solidFill>
                  <a:srgbClr val="640BC5"/>
                </a:solidFill>
              </a:rPr>
              <a:t>дружеский разговор; обмен мыслями, чувствами, желаниями.</a:t>
            </a:r>
          </a:p>
          <a:p>
            <a:pPr algn="just">
              <a:buNone/>
            </a:pPr>
            <a:r>
              <a:rPr lang="ru-RU" i="1" dirty="0" smtClean="0">
                <a:solidFill>
                  <a:srgbClr val="640BC5"/>
                </a:solidFill>
              </a:rPr>
              <a:t>Совместные </a:t>
            </a:r>
            <a:r>
              <a:rPr lang="ru-RU" i="1" dirty="0">
                <a:solidFill>
                  <a:srgbClr val="640BC5"/>
                </a:solidFill>
              </a:rPr>
              <a:t>занятия</a:t>
            </a:r>
            <a:r>
              <a:rPr lang="ru-RU" dirty="0">
                <a:solidFill>
                  <a:srgbClr val="640BC5"/>
                </a:solidFill>
              </a:rPr>
              <a:t>. Вместе мы можем делать все, что интересно хотя бы одному из нас. Неважно, что вы делаете, важно — для чего вы это делаете. Цель — быть вместе.</a:t>
            </a:r>
          </a:p>
          <a:p>
            <a:pPr algn="just">
              <a:buNone/>
            </a:pPr>
            <a:endParaRPr lang="ru-RU" dirty="0">
              <a:solidFill>
                <a:srgbClr val="640BC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FF"/>
            </a:gs>
            <a:gs pos="0">
              <a:srgbClr val="FF99FF"/>
            </a:gs>
            <a:gs pos="0">
              <a:srgbClr val="FF99FF"/>
            </a:gs>
            <a:gs pos="0">
              <a:srgbClr val="FF99FF"/>
            </a:gs>
            <a:gs pos="0">
              <a:srgbClr val="FF99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ru-RU" sz="6600" b="1" i="1" dirty="0" smtClean="0">
                <a:solidFill>
                  <a:srgbClr val="FF0000"/>
                </a:solidFill>
              </a:rPr>
              <a:t>3. Подарки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643998" cy="504351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>
                <a:solidFill>
                  <a:srgbClr val="640BC5"/>
                </a:solidFill>
              </a:rPr>
              <a:t>На </a:t>
            </a:r>
            <a:r>
              <a:rPr lang="ru-RU" dirty="0" smtClean="0">
                <a:solidFill>
                  <a:srgbClr val="640BC5"/>
                </a:solidFill>
              </a:rPr>
              <a:t>этом </a:t>
            </a:r>
            <a:r>
              <a:rPr lang="ru-RU" dirty="0">
                <a:solidFill>
                  <a:srgbClr val="640BC5"/>
                </a:solidFill>
              </a:rPr>
              <a:t>языке любви говорят все родители</a:t>
            </a:r>
            <a:r>
              <a:rPr lang="ru-RU" dirty="0" smtClean="0">
                <a:solidFill>
                  <a:srgbClr val="640BC5"/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640BC5"/>
                </a:solidFill>
              </a:rPr>
              <a:t>«Дорог </a:t>
            </a:r>
            <a:r>
              <a:rPr lang="ru-RU" dirty="0">
                <a:solidFill>
                  <a:srgbClr val="640BC5"/>
                </a:solidFill>
              </a:rPr>
              <a:t>не подарок, дорого внимание». Для ребенка самодельные игрушки иногда дороже магазинных. </a:t>
            </a:r>
          </a:p>
          <a:p>
            <a:pPr>
              <a:buNone/>
            </a:pPr>
            <a:r>
              <a:rPr lang="ru-RU" dirty="0">
                <a:solidFill>
                  <a:srgbClr val="640BC5"/>
                </a:solidFill>
              </a:rPr>
              <a:t>Подарок — это не плата за оказанную ребенком услугу, он дарится потому, что родитель хочет поделиться своей безусловной любовью с ребенком. Его вручение должно сопровождаться определенной церемонией.</a:t>
            </a:r>
          </a:p>
          <a:p>
            <a:pPr>
              <a:buNone/>
            </a:pPr>
            <a:r>
              <a:rPr lang="ru-RU" dirty="0" smtClean="0">
                <a:solidFill>
                  <a:srgbClr val="640BC5"/>
                </a:solidFill>
              </a:rPr>
              <a:t>Дарить </a:t>
            </a:r>
            <a:r>
              <a:rPr lang="ru-RU" dirty="0">
                <a:solidFill>
                  <a:srgbClr val="640BC5"/>
                </a:solidFill>
              </a:rPr>
              <a:t>подарки </a:t>
            </a:r>
            <a:r>
              <a:rPr lang="ru-RU" dirty="0" smtClean="0">
                <a:solidFill>
                  <a:srgbClr val="640BC5"/>
                </a:solidFill>
              </a:rPr>
              <a:t>могут все, а </a:t>
            </a:r>
            <a:r>
              <a:rPr lang="ru-RU" dirty="0">
                <a:solidFill>
                  <a:srgbClr val="640BC5"/>
                </a:solidFill>
              </a:rPr>
              <a:t>не только богатые.</a:t>
            </a:r>
          </a:p>
          <a:p>
            <a:pPr algn="just">
              <a:buNone/>
            </a:pPr>
            <a:endParaRPr lang="ru-RU" dirty="0">
              <a:solidFill>
                <a:srgbClr val="640BC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FF"/>
            </a:gs>
            <a:gs pos="0">
              <a:srgbClr val="FF99FF"/>
            </a:gs>
            <a:gs pos="0">
              <a:srgbClr val="FF99FF"/>
            </a:gs>
            <a:gs pos="0">
              <a:srgbClr val="FF99FF"/>
            </a:gs>
            <a:gs pos="0">
              <a:srgbClr val="FF99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ru-RU" sz="6600" b="1" i="1" dirty="0" smtClean="0">
                <a:solidFill>
                  <a:srgbClr val="FF0000"/>
                </a:solidFill>
              </a:rPr>
              <a:t>4. Помощь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357430"/>
            <a:ext cx="8643998" cy="371477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>
                <a:solidFill>
                  <a:srgbClr val="640BC5"/>
                </a:solidFill>
              </a:rPr>
              <a:t>Помощь означает любовь</a:t>
            </a:r>
            <a:r>
              <a:rPr lang="ru-RU" dirty="0" smtClean="0">
                <a:solidFill>
                  <a:srgbClr val="640BC5"/>
                </a:solidFill>
              </a:rPr>
              <a:t>.</a:t>
            </a:r>
          </a:p>
          <a:p>
            <a:pPr algn="just">
              <a:buNone/>
            </a:pPr>
            <a:endParaRPr lang="ru-RU" dirty="0" smtClean="0">
              <a:solidFill>
                <a:srgbClr val="640BC5"/>
              </a:solidFill>
            </a:endParaRPr>
          </a:p>
          <a:p>
            <a:pPr algn="just">
              <a:buNone/>
            </a:pPr>
            <a:r>
              <a:rPr lang="ru-RU" dirty="0">
                <a:solidFill>
                  <a:srgbClr val="640BC5"/>
                </a:solidFill>
              </a:rPr>
              <a:t>Если ребенок во всем старается помочь вам, возможно, помощь — его родной язык.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FF"/>
            </a:gs>
            <a:gs pos="0">
              <a:srgbClr val="FF99FF"/>
            </a:gs>
            <a:gs pos="0">
              <a:srgbClr val="FF99FF"/>
            </a:gs>
            <a:gs pos="0">
              <a:srgbClr val="FF99FF"/>
            </a:gs>
            <a:gs pos="0">
              <a:srgbClr val="FF99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ru-RU" sz="6600" b="1" i="1" dirty="0" smtClean="0">
                <a:solidFill>
                  <a:srgbClr val="FF0000"/>
                </a:solidFill>
              </a:rPr>
              <a:t>5. Прикосновения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643998" cy="500066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>
                <a:solidFill>
                  <a:srgbClr val="640BC5"/>
                </a:solidFill>
              </a:rPr>
              <a:t>Задолго до того, как </a:t>
            </a:r>
            <a:r>
              <a:rPr lang="ru-RU" dirty="0" smtClean="0">
                <a:solidFill>
                  <a:srgbClr val="640BC5"/>
                </a:solidFill>
              </a:rPr>
              <a:t>дети </a:t>
            </a:r>
            <a:r>
              <a:rPr lang="ru-RU" dirty="0">
                <a:solidFill>
                  <a:srgbClr val="640BC5"/>
                </a:solidFill>
              </a:rPr>
              <a:t>узнают слово «любовь», они любовь чувствуют. Ребенку хочется ласки.</a:t>
            </a:r>
            <a:endParaRPr lang="ru-RU" dirty="0" smtClean="0">
              <a:solidFill>
                <a:srgbClr val="640BC5"/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rgbClr val="640BC5"/>
                </a:solidFill>
              </a:rPr>
              <a:t>Подростку </a:t>
            </a:r>
            <a:r>
              <a:rPr lang="ru-RU" dirty="0">
                <a:solidFill>
                  <a:srgbClr val="640BC5"/>
                </a:solidFill>
              </a:rPr>
              <a:t>может не нравиться, что его целуют, как маленького, особенно если рядом приятели. Если он отталкивает вас, это вовсе не значит, что прикосновения ему не нужны.</a:t>
            </a:r>
          </a:p>
          <a:p>
            <a:pPr algn="just">
              <a:buNone/>
            </a:pPr>
            <a:r>
              <a:rPr lang="ru-RU" dirty="0">
                <a:solidFill>
                  <a:srgbClr val="640BC5"/>
                </a:solidFill>
              </a:rPr>
              <a:t>Если подросток то и дело берет вас за локоть, пытается в шутку бороться и каждый раз, когда вы проходите мимо, хватает вас за ногу, — значит, прикосновения важны ему</a:t>
            </a:r>
            <a:r>
              <a:rPr lang="ru-RU" dirty="0"/>
              <a:t>.</a:t>
            </a:r>
            <a:endParaRPr lang="ru-RU" dirty="0">
              <a:solidFill>
                <a:srgbClr val="640BC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FF"/>
            </a:gs>
            <a:gs pos="0">
              <a:srgbClr val="FF99FF"/>
            </a:gs>
            <a:gs pos="0">
              <a:srgbClr val="FF99FF"/>
            </a:gs>
            <a:gs pos="0">
              <a:srgbClr val="FF99FF"/>
            </a:gs>
            <a:gs pos="0">
              <a:srgbClr val="FF99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8043890" cy="1071546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ru-RU" sz="3200" b="1" i="1" dirty="0" smtClean="0">
                <a:solidFill>
                  <a:srgbClr val="C00000"/>
                </a:solidFill>
              </a:rPr>
              <a:t>Определите</a:t>
            </a:r>
            <a:r>
              <a:rPr lang="ru-RU" sz="3200" b="1" i="1" dirty="0">
                <a:solidFill>
                  <a:srgbClr val="C00000"/>
                </a:solidFill>
              </a:rPr>
              <a:t>, на каком языке любви говорит ребенок, впишите его в графу рядом.</a:t>
            </a:r>
            <a:endParaRPr lang="ru-RU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232403"/>
          <a:ext cx="8643998" cy="539856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00038"/>
                <a:gridCol w="8143960"/>
              </a:tblGrid>
              <a:tr h="361881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/>
                        <a:t>Ситуация</a:t>
                      </a:r>
                      <a:endParaRPr lang="ru-RU" sz="1800" dirty="0"/>
                    </a:p>
                  </a:txBody>
                  <a:tcPr/>
                </a:tc>
              </a:tr>
              <a:tr h="8707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/>
                        <a:t>«Я не уверен, что мои родители любят меня. Они никогда не делали мне сюрпризов, как родители Паши, они покупают то, что мне не надо, не знают, что бы я хотел даже на мой день рождения»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5993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/>
                        <a:t>«Вы никогда не помогаете мне делать домашнюю работу, вот почему у меня плохие оценки»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3579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/>
                        <a:t>Двенадцатилетний Паша спрашивает: «Папа, когда мы пойдем в поход?»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8707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/>
                        <a:t>«Вчера мама сказала, что я безответственный и что, если я не изменюсь, я никогда не поступлю в колледж. Она говорит, что я неповоротливый и невежливый»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14135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/>
                        <a:t>«Когда я пытаюсь поговорить с тобой, ты никогда не уделяешь мне внимания. Ты то шьешь, то читаешь книгу, то работаешь, то смотришь телевизор, то стираешь, то еще что-нибудь делаешь. Ты всегда чем-то занята. У меня такое чувство, словно я тебе мешаю. Когда пытаюсь поговорить с тобой, мне хочется, чтобы иногда ты просто посидела со мной и поговорила, ничего больше не делая в это время»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8707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/>
                        <a:t>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/>
                        <a:t>Мария, 15 лет: «Мой папа больше не обнимает меня, как раньше. Наверное, он думает, что я уже взрослая и в этом не нуждаюсь. Но мне не хватает его объятий. Они заставляют меня чувствовать себя особенной»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FF"/>
            </a:gs>
            <a:gs pos="0">
              <a:srgbClr val="FF99FF"/>
            </a:gs>
            <a:gs pos="0">
              <a:srgbClr val="FF99FF"/>
            </a:gs>
            <a:gs pos="0">
              <a:srgbClr val="FF99FF"/>
            </a:gs>
            <a:gs pos="0">
              <a:srgbClr val="FF99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297106"/>
          </a:xfrm>
        </p:spPr>
        <p:txBody>
          <a:bodyPr>
            <a:normAutofit/>
          </a:bodyPr>
          <a:lstStyle/>
          <a:p>
            <a:pPr marL="514350" indent="-514350"/>
            <a:r>
              <a:rPr lang="ru-RU" sz="3600" b="1" i="1" dirty="0">
                <a:solidFill>
                  <a:srgbClr val="CC00CC"/>
                </a:solidFill>
              </a:rPr>
              <a:t>«Каждый ребенок — это сосуд, который нужно наполнить любовью»</a:t>
            </a:r>
            <a:endParaRPr lang="ru-RU" sz="3600" b="1" dirty="0">
              <a:solidFill>
                <a:srgbClr val="CC00CC"/>
              </a:solidFill>
            </a:endParaRPr>
          </a:p>
        </p:txBody>
      </p:sp>
      <p:pic>
        <p:nvPicPr>
          <p:cNvPr id="4" name="Picture 2" descr="C:\Belgelerim\email\muhtesem\4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143116"/>
            <a:ext cx="7013276" cy="46163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699</Words>
  <Application>Microsoft Office PowerPoint</Application>
  <PresentationFormat>Экран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Языки любви</vt:lpstr>
      <vt:lpstr>1. Слова поощрения</vt:lpstr>
      <vt:lpstr>2. Время</vt:lpstr>
      <vt:lpstr>3. Подарки</vt:lpstr>
      <vt:lpstr>4. Помощь</vt:lpstr>
      <vt:lpstr>5. Прикосновения</vt:lpstr>
      <vt:lpstr>Определите, на каком языке любви говорит ребенок, впишите его в графу рядом.</vt:lpstr>
      <vt:lpstr>«Каждый ребенок — это сосуд, который нужно наполнить любовью»</vt:lpstr>
      <vt:lpstr>Когда «сосуд любви» пуст. Случаются и страшные вещи, когда подростки ищут любовь не там.</vt:lpstr>
      <vt:lpstr>Любовь — наша основная эмоциональная потребность, и, когда другой человек удовлетворяет ее, мы испытываем к нему теплое эмоциональное чувство. Эмоциональный климат семьи может в значительной степени измениться, если члены семьи научатся говорить на «родных языках любви» друг друга. Давайте наполнять сосуды, говорить на доступном для вашего ребенка языке.</vt:lpstr>
      <vt:lpstr>Спасибо Вам за то,  что Вы понимающие родители!</vt:lpstr>
    </vt:vector>
  </TitlesOfParts>
  <Company>school43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psichology</dc:creator>
  <cp:lastModifiedBy>psichology</cp:lastModifiedBy>
  <cp:revision>19</cp:revision>
  <dcterms:created xsi:type="dcterms:W3CDTF">2009-10-14T06:07:06Z</dcterms:created>
  <dcterms:modified xsi:type="dcterms:W3CDTF">2009-10-14T07:38:59Z</dcterms:modified>
</cp:coreProperties>
</file>