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26"/>
  </p:notesMasterIdLst>
  <p:sldIdLst>
    <p:sldId id="256" r:id="rId5"/>
    <p:sldId id="270" r:id="rId6"/>
    <p:sldId id="272" r:id="rId7"/>
    <p:sldId id="275" r:id="rId8"/>
    <p:sldId id="267" r:id="rId9"/>
    <p:sldId id="274" r:id="rId10"/>
    <p:sldId id="273" r:id="rId11"/>
    <p:sldId id="278" r:id="rId12"/>
    <p:sldId id="279" r:id="rId13"/>
    <p:sldId id="280" r:id="rId14"/>
    <p:sldId id="289" r:id="rId15"/>
    <p:sldId id="281" r:id="rId16"/>
    <p:sldId id="291" r:id="rId17"/>
    <p:sldId id="292" r:id="rId18"/>
    <p:sldId id="284" r:id="rId19"/>
    <p:sldId id="285" r:id="rId20"/>
    <p:sldId id="288" r:id="rId21"/>
    <p:sldId id="290" r:id="rId22"/>
    <p:sldId id="261" r:id="rId23"/>
    <p:sldId id="287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0" autoAdjust="0"/>
    <p:restoredTop sz="94660"/>
  </p:normalViewPr>
  <p:slideViewPr>
    <p:cSldViewPr>
      <p:cViewPr varScale="1">
        <p:scale>
          <a:sx n="82" d="100"/>
          <a:sy n="82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28ADE-A672-445B-96E2-708F40444434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FC71E-C84E-4C38-9632-6BC45E222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041B18-8125-4658-9ED5-4F45DDA21B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681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DBA0D-EA38-42FF-8A74-C144666D46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49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D4EE7-064B-4AC9-80DE-9882B41B08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3E7A-F3FD-480B-82FA-D6442ADDC3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12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9049-DAF4-4FDA-BF8A-ECA6B4343A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74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63604-0332-4DA2-822B-B6176335D9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781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3362-F625-497B-BB93-460E38FEEB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59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5447D-5EF7-4157-9425-5227EE9ADB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71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211D4-F09D-4E58-9DEC-B3BB09E7359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106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0F5FA-E147-43A7-9BA2-EEE49E7DB0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34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6D5E-E0D0-4A51-BDB2-01477BEBD7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613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1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90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4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52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300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708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6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027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11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51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97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41FCC-6191-44E0-86C3-B35C579E075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2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01A0-6F35-4F9F-AFB3-2340A3DC0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FED1-44ED-4E23-86A5-1C70623EC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7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smtClean="0">
          <a:solidFill>
            <a:schemeClr val="accent6">
              <a:lumMod val="75000"/>
            </a:schemeClr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&#1047;&#1088;&#1080;&#1090;&#1077;&#1083;&#1100;&#1085;&#1099;&#1077;%20&#1076;&#1080;&#1082;&#1090;&#1072;&#1085;&#1090;&#1099;%20&#1060;&#1077;&#1076;&#1086;&#1088;&#1077;&#1085;&#1082;&#1086;-&#1055;&#1072;&#1083;&#1100;&#1095;&#1077;&#1085;&#1082;&#1086;%20&#8470;4-7.ppt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trenajer_chtenie/&#1095;&#1090;&#1077;&#1085;&#1080;&#1077;.ppt" TargetMode="Externa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214290"/>
            <a:ext cx="9144000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857358" cy="3960440"/>
          </a:xfrm>
        </p:spPr>
        <p:txBody>
          <a:bodyPr>
            <a:normAutofit lnSpcReduction="10000"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Литературное образование младших школьников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2600" dirty="0" smtClean="0"/>
              <a:t>Из опыта работы учителя начальных  классов </a:t>
            </a:r>
          </a:p>
          <a:p>
            <a:r>
              <a:rPr lang="ru-RU" sz="2600" dirty="0" smtClean="0"/>
              <a:t>МОУ СОШ № 34 </a:t>
            </a:r>
          </a:p>
          <a:p>
            <a:r>
              <a:rPr lang="ru-RU" sz="2600" dirty="0" smtClean="0"/>
              <a:t>Морозовой Натальи Николаевны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7000924" cy="4584572"/>
          </a:xfrm>
        </p:spPr>
        <p:txBody>
          <a:bodyPr>
            <a:normAutofit/>
          </a:bodyPr>
          <a:lstStyle/>
          <a:p>
            <a:pPr marL="514350" indent="-51435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речевого аппарата:</a:t>
            </a:r>
          </a:p>
          <a:p>
            <a:pPr marL="514350" indent="-514350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скороговорки </a:t>
            </a:r>
          </a:p>
          <a:p>
            <a:pPr marL="514350" indent="-514350" algn="just">
              <a:buFontTx/>
              <a:buChar char="-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голосом то одного, то другого</a:t>
            </a:r>
          </a:p>
          <a:p>
            <a:pPr marL="514350" indent="-51435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слова в предложении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«магнитофон»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звуковая разминка</a:t>
            </a:r>
          </a:p>
          <a:p>
            <a:pPr marL="514350" indent="-51435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7000924" cy="5304652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звуковой разминки:</a:t>
            </a:r>
          </a:p>
          <a:p>
            <a:pPr marL="514350" indent="-514350"/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БТМПВЧФКНШЛЖЗЦС</a:t>
            </a:r>
          </a:p>
          <a:p>
            <a:pPr marL="514350" indent="-514350">
              <a:buAutoNum type="arabicPeriod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ОУЫИЭ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УЫИЭ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АО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ЫИЭ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АОУ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ИЭ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АОУЫ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АОУЫИ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marL="514350" indent="-514350" algn="just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7572428" cy="1357322"/>
          </a:xfrm>
        </p:spPr>
        <p:txBody>
          <a:bodyPr>
            <a:normAutofit/>
          </a:bodyPr>
          <a:lstStyle/>
          <a:p>
            <a:pPr indent="28575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оперативного поля чтения и памяти: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357430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фотоглаз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Шульте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Швайко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зрительные и слуховые 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диктанты Федоренко,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Пальченко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 descr="C:\Users\школа\AppData\Local\Microsoft\Windows\Temporary Internet Files\Content.IE5\LQP7DK91\MC900078952[1].wmf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5259372"/>
            <a:ext cx="1714512" cy="1411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87590" cy="2786082"/>
          </a:xfrm>
        </p:spPr>
        <p:txBody>
          <a:bodyPr>
            <a:noAutofit/>
          </a:bodyPr>
          <a:lstStyle/>
          <a:p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215370" cy="476672"/>
          </a:xfrm>
        </p:spPr>
        <p:txBody>
          <a:bodyPr>
            <a:normAutofit fontScale="92500" lnSpcReduction="20000"/>
          </a:bodyPr>
          <a:lstStyle/>
          <a:p>
            <a:pPr marL="4763" indent="-4763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Паустовский. Первый снег.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/>
              <a:t>снег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земля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торжественно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стужа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хрустело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смерзлось</a:t>
            </a:r>
            <a:endParaRPr lang="ru-RU" sz="2400" b="1" i="1" dirty="0"/>
          </a:p>
        </p:txBody>
      </p:sp>
      <p:pic>
        <p:nvPicPr>
          <p:cNvPr id="1025" name="Picture 1" descr="C:\Users\Лидия\Desktop\снег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658822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14"/>
            <a:ext cx="8215370" cy="1643074"/>
          </a:xfrm>
        </p:spPr>
        <p:txBody>
          <a:bodyPr>
            <a:normAutofit/>
          </a:bodyPr>
          <a:lstStyle/>
          <a:p>
            <a:pPr marL="4763" indent="-4763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внимания к слову и его частям как предпосылки правильного чтения: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60848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«Прятки»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складывание слов из половинок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«Бросок –засечка»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«Эхо»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«по кругу»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 слова наоборот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" y="-24"/>
            <a:ext cx="8143932" cy="1643074"/>
          </a:xfrm>
        </p:spPr>
        <p:txBody>
          <a:bodyPr>
            <a:normAutofit/>
          </a:bodyPr>
          <a:lstStyle/>
          <a:p>
            <a:pPr marL="4763" indent="17463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смысловой догадки на различных этапах изучения литературного произведения: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276872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«Прыжки» - чтение через слово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«Первый и последний» – чтение первой и последней буквы в слове 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слоговые пирамидки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Прогнозирование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«Молния»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«Решетка»</a:t>
            </a:r>
          </a:p>
          <a:p>
            <a:pPr marL="514350" indent="-51435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7000924" cy="1285884"/>
          </a:xfrm>
        </p:spPr>
        <p:txBody>
          <a:bodyPr>
            <a:normAutofit/>
          </a:bodyPr>
          <a:lstStyle/>
          <a:p>
            <a:pPr marL="63500" indent="28575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скорости чтения вслух и молча: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85992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«Спринт»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«Разведка»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со счетом слов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за диктором («Буксир»)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в паре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многократное чтение</a:t>
            </a:r>
          </a:p>
          <a:p>
            <a:pPr marL="514350" indent="-51435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тренинги (ИКТ)</a:t>
            </a:r>
          </a:p>
          <a:p>
            <a:endParaRPr lang="ru-RU" sz="2400" dirty="0"/>
          </a:p>
        </p:txBody>
      </p:sp>
      <p:pic>
        <p:nvPicPr>
          <p:cNvPr id="5" name="Picture 2" descr="C:\Users\школа\AppData\Local\Microsoft\Windows\Temporary Internet Files\Content.IE5\LQP7DK91\MC900078952[1].wmf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5259372"/>
            <a:ext cx="1714512" cy="1411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6819670" cy="936104"/>
          </a:xfrm>
        </p:spPr>
        <p:txBody>
          <a:bodyPr>
            <a:normAutofit/>
          </a:bodyPr>
          <a:lstStyle/>
          <a:p>
            <a:pPr marL="63500" indent="28575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Результативность: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85992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196752"/>
          <a:ext cx="5892686" cy="43113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5669"/>
                <a:gridCol w="1276659"/>
                <a:gridCol w="936104"/>
                <a:gridCol w="932684"/>
                <a:gridCol w="1071570"/>
              </a:tblGrid>
              <a:tr h="10778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Год</a:t>
                      </a:r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Класс</a:t>
                      </a:r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Выше нормы</a:t>
                      </a:r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800" dirty="0" smtClean="0">
                          <a:latin typeface="Cambria" pitchFamily="18" charset="0"/>
                        </a:rPr>
                        <a:t>Норма</a:t>
                      </a:r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Ниже нормы</a:t>
                      </a:r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778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itchFamily="18" charset="0"/>
                        </a:rPr>
                        <a:t>2011-2012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(итоги года)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itchFamily="18" charset="0"/>
                        </a:rPr>
                        <a:t>3г 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(29 человек)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mbria" pitchFamily="18" charset="0"/>
                        </a:rPr>
                        <a:t>18</a:t>
                      </a:r>
                      <a:endParaRPr lang="ru-RU" sz="20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mbria" pitchFamily="18" charset="0"/>
                        </a:rPr>
                        <a:t>7</a:t>
                      </a:r>
                      <a:endParaRPr lang="ru-RU" sz="20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778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itchFamily="18" charset="0"/>
                        </a:rPr>
                        <a:t>2012-2013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(входной контроль)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itchFamily="18" charset="0"/>
                        </a:rPr>
                        <a:t>4г </a:t>
                      </a:r>
                      <a:r>
                        <a:rPr lang="ru-RU" sz="2000" dirty="0" smtClean="0">
                          <a:latin typeface="Cambr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(29 человек)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12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7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10</a:t>
                      </a:r>
                      <a:endParaRPr lang="ru-RU" sz="2000" b="1" dirty="0" smtClean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0778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itchFamily="18" charset="0"/>
                        </a:rPr>
                        <a:t>2012-2013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(итоги </a:t>
                      </a:r>
                      <a:r>
                        <a:rPr lang="en-US" sz="2000" dirty="0" smtClean="0">
                          <a:latin typeface="Cambria" pitchFamily="18" charset="0"/>
                        </a:rPr>
                        <a:t>I</a:t>
                      </a:r>
                      <a:r>
                        <a:rPr lang="ru-RU" sz="2000" dirty="0" smtClean="0">
                          <a:latin typeface="Cambria" pitchFamily="18" charset="0"/>
                        </a:rPr>
                        <a:t>-го полугодия)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itchFamily="18" charset="0"/>
                        </a:rPr>
                        <a:t>4г</a:t>
                      </a:r>
                      <a:r>
                        <a:rPr lang="ru-RU" sz="2000" dirty="0" smtClean="0">
                          <a:latin typeface="Cambria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mbria" pitchFamily="18" charset="0"/>
                        </a:rPr>
                        <a:t>(29 человек)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mbria" pitchFamily="18" charset="0"/>
                        </a:rPr>
                        <a:t>19</a:t>
                      </a:r>
                      <a:endParaRPr lang="ru-RU" sz="20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mbria" pitchFamily="18" charset="0"/>
                        </a:rPr>
                        <a:t>8</a:t>
                      </a:r>
                      <a:endParaRPr lang="ru-RU" sz="2000" b="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Cambria" pitchFamily="18" charset="0"/>
                        </a:rPr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4529142" cy="2786082"/>
          </a:xfrm>
        </p:spPr>
        <p:txBody>
          <a:bodyPr>
            <a:noAutofit/>
          </a:bodyPr>
          <a:lstStyle/>
          <a:p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117147">
            <a:off x="219599" y="167572"/>
            <a:ext cx="8215370" cy="1089646"/>
          </a:xfrm>
        </p:spPr>
        <p:txBody>
          <a:bodyPr>
            <a:normAutofit fontScale="85000" lnSpcReduction="20000"/>
          </a:bodyPr>
          <a:lstStyle/>
          <a:p>
            <a:pPr marL="4763" indent="-4763"/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3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60848"/>
            <a:ext cx="528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1.Важна не длительность, а частота тренировочных упражнений.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2.Ежедневное применение упражнений.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3.Ежедневное чтение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каждом уроке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5-10 минут.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Ежедневное жужжащее чтение.</a:t>
            </a:r>
          </a:p>
          <a:p>
            <a:pPr marL="514350" indent="-5143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Чтение перед сном.</a:t>
            </a:r>
          </a:p>
          <a:p>
            <a:pPr marL="514350" indent="-5143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5077798" cy="508634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«Привить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чтению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лучший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можем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b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Сесиль</a:t>
            </a:r>
            <a:r>
              <a:rPr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Лупан</a:t>
            </a:r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6786610" cy="1357322"/>
          </a:xfrm>
        </p:spPr>
        <p:txBody>
          <a:bodyPr>
            <a:noAutofit/>
          </a:bodyPr>
          <a:lstStyle/>
          <a:p>
            <a:r>
              <a:rPr sz="36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Вопросы, изученные в рамках работы над методической темой: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5572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Эмоциональное развитие младших     школьников на уроках литературного чтения.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Использование современных образовательных технологий  на уроках литературного чтения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214314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4529142" cy="2786082"/>
          </a:xfrm>
        </p:spPr>
        <p:txBody>
          <a:bodyPr>
            <a:noAutofit/>
          </a:bodyPr>
          <a:lstStyle/>
          <a:p>
            <a:r>
              <a:rPr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14"/>
            <a:ext cx="8215370" cy="1197346"/>
          </a:xfrm>
        </p:spPr>
        <p:txBody>
          <a:bodyPr>
            <a:normAutofit/>
          </a:bodyPr>
          <a:lstStyle/>
          <a:p>
            <a:pPr marL="4763" indent="-4763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К. Паустовский. Первый снег.</a:t>
            </a:r>
          </a:p>
          <a:p>
            <a:pPr marL="514350" indent="-514350" algn="ctr"/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60848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9218" name="AutoShape 2" descr="http://kemclub.ru/best/3432961.jpg"/>
          <p:cNvSpPr>
            <a:spLocks noChangeAspect="1" noChangeArrowheads="1"/>
          </p:cNvSpPr>
          <p:nvPr/>
        </p:nvSpPr>
        <p:spPr bwMode="auto">
          <a:xfrm>
            <a:off x="155575" y="-2879725"/>
            <a:ext cx="7820025" cy="600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kemclub.ru/best/3432961.jpg"/>
          <p:cNvSpPr>
            <a:spLocks noChangeAspect="1" noChangeArrowheads="1"/>
          </p:cNvSpPr>
          <p:nvPr/>
        </p:nvSpPr>
        <p:spPr bwMode="auto">
          <a:xfrm>
            <a:off x="155575" y="-2879725"/>
            <a:ext cx="7820025" cy="600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kemclub.ru/best/3432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Лидия\Desktop\первый сн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820472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6286544" cy="785818"/>
          </a:xfrm>
        </p:spPr>
        <p:txBody>
          <a:bodyPr>
            <a:noAutofit/>
          </a:bodyPr>
          <a:lstStyle/>
          <a:p>
            <a:r>
              <a:rPr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 noGrp="1"/>
          </p:cNvSpPr>
          <p:nvPr>
            <p:ph type="subTitle" idx="1"/>
          </p:nvPr>
        </p:nvSpPr>
        <p:spPr bwMode="auto">
          <a:xfrm>
            <a:off x="385763" y="1785938"/>
            <a:ext cx="554355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14752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382990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Чтение – это не только  предмет, которым надо успешно овладеть ребенку, но и предмет, посредством которого он будет осваивать другие дисциплины.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Посредством литературы ребенок вводится в мир человеческих отношений…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Ежегодное увеличение объема информации требует умения управлять информационным потоком.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Из 40  факторов, влияющих на успеваемость школьников, важнейшим является темп чтения.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6286544" cy="78581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32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ротиворечия :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643050"/>
            <a:ext cx="2428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285992"/>
            <a:ext cx="1857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338043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 получения готовой информации  из сети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178592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00364" y="164305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 количества часов учебного плана, отведенных на литературное чтение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3166118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 формирования навыков правильного беглого сознательного чтения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57422" y="366619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20002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535782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57422" y="542926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4678" y="5072074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читательская культура современного информационного общества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571612"/>
            <a:ext cx="8329642" cy="4554551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Пути совершенствования</a:t>
            </a:r>
          </a:p>
          <a:p>
            <a:pPr marL="514350" indent="-514350" algn="ctr"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 техники чтения </a:t>
            </a:r>
          </a:p>
          <a:p>
            <a:pPr marL="514350" indent="-514350" algn="ctr"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младших школь</a:t>
            </a:r>
            <a:r>
              <a:rPr lang="ru-RU" sz="3600" i="1" dirty="0" smtClean="0">
                <a:solidFill>
                  <a:srgbClr val="C00000"/>
                </a:solidFill>
              </a:rPr>
              <a:t>ников.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«Читать – это еще ничего не значит. Что читать и как понимать прочитанное – вот в чем главное»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К.Д. Ушинский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564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5643602" cy="607223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навыков техники чтения для успешного обучения на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ступени</a:t>
            </a: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1.Изучение существующих и применяемых на практике методик совершенствования навыков техники чтения;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2.Создание системы совместной продуктивной деятельности с обучающимися по совершенствованию навыков техники чтения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3.Отработка навыка правильного беглого сознательного чтения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4.Проведение мониторинга результативности применения данной системы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63722">
            <a:off x="530987" y="-9503"/>
            <a:ext cx="6643734" cy="2612938"/>
          </a:xfrm>
        </p:spPr>
        <p:txBody>
          <a:bodyPr>
            <a:noAutofit/>
          </a:bodyPr>
          <a:lstStyle/>
          <a:p>
            <a:r>
              <a:rPr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мешает</a:t>
            </a:r>
            <a:r>
              <a:rPr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читать</a:t>
            </a:r>
            <a:r>
              <a:rPr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 noGrp="1"/>
          </p:cNvSpPr>
          <p:nvPr>
            <p:ph type="subTitle" idx="1"/>
          </p:nvPr>
        </p:nvSpPr>
        <p:spPr bwMode="auto">
          <a:xfrm>
            <a:off x="357158" y="3000372"/>
            <a:ext cx="5543550" cy="33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14752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86124"/>
            <a:ext cx="59293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Регрессия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Артикуляция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Малое поле зрения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Отсутствие внимания</a:t>
            </a:r>
          </a:p>
          <a:p>
            <a:pPr marL="514350" indent="-514350"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5543544" cy="4857784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Изученные методики:</a:t>
            </a:r>
          </a:p>
          <a:p>
            <a:pPr marL="514350" indent="-51435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Резервы обучения чтению по Зайцеву В.Н.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система Федоренко Н.Т. ,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Пальченко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И.Г. 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оптимального чтения </a:t>
            </a:r>
          </a:p>
          <a:p>
            <a:pPr marL="514350" indent="-51435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Швайко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Г.С.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Экспериментальные исследования по преодолению трудностей в чтении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Омороковой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М.И.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Тренинги по расширению поля зрения при помощи таблиц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Шульте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4529142" cy="2786082"/>
          </a:xfrm>
        </p:spPr>
        <p:txBody>
          <a:bodyPr>
            <a:noAutofit/>
          </a:bodyPr>
          <a:lstStyle/>
          <a:p>
            <a:r>
              <a:rPr sz="28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i="1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7166"/>
            <a:ext cx="5786478" cy="6429396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системы:</a:t>
            </a:r>
            <a:endParaRPr lang="ru-RU" sz="3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упражнений для развития: </a:t>
            </a:r>
          </a:p>
          <a:p>
            <a:pPr marL="514350" indent="-514350"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речевого аппарата,</a:t>
            </a:r>
          </a:p>
          <a:p>
            <a:pPr marL="514350" indent="-514350"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оперативного поля чтения и памяти,</a:t>
            </a:r>
          </a:p>
          <a:p>
            <a:pPr marL="514350" indent="-514350"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внимания к слову и его частям как предпосылки правильного чтения,</a:t>
            </a:r>
          </a:p>
          <a:p>
            <a:pPr marL="514350" indent="-514350"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смысловой догадки на различных этапах изучения литературного произведения,</a:t>
            </a:r>
          </a:p>
          <a:p>
            <a:pPr marL="514350" indent="-514350" algn="just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скорости чтения вслух и молча.</a:t>
            </a:r>
          </a:p>
          <a:p>
            <a:pPr marL="514350" indent="-514350"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Ежедневные упражнения на уроках литературного чтения и по возможности русского языка.</a:t>
            </a:r>
          </a:p>
          <a:p>
            <a:pPr marL="514350" indent="-514350" algn="just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проверка техники чтения</a:t>
            </a:r>
          </a:p>
          <a:p>
            <a:pPr marL="514350" indent="-514350" algn="just">
              <a:buFontTx/>
              <a:buChar char="-"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Char char="-"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ck of book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1024</TotalTime>
  <Words>656</Words>
  <Application>Microsoft Office PowerPoint</Application>
  <PresentationFormat>Экран (4:3)</PresentationFormat>
  <Paragraphs>238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CSC(2)</vt:lpstr>
      <vt:lpstr>Stack of books design template</vt:lpstr>
      <vt:lpstr>CSC</vt:lpstr>
      <vt:lpstr>Слайд 1</vt:lpstr>
      <vt:lpstr>Вопросы, изученные в рамках работы над методической темой:</vt:lpstr>
      <vt:lpstr>Актуальность темы:</vt:lpstr>
      <vt:lpstr>Противоречия :</vt:lpstr>
      <vt:lpstr>Слайд 5</vt:lpstr>
      <vt:lpstr> </vt:lpstr>
      <vt:lpstr>Что мешает читать быстро?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«Привить ребенку вкус к чтению – лучший подарок,  который мы можем ему сделать"                   Сесиль Лупан </vt:lpstr>
      <vt:lpstr>Слайд 20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шаблон</dc:title>
  <dc:creator>1</dc:creator>
  <cp:lastModifiedBy>школа</cp:lastModifiedBy>
  <cp:revision>25</cp:revision>
  <dcterms:created xsi:type="dcterms:W3CDTF">2013-01-14T07:42:23Z</dcterms:created>
  <dcterms:modified xsi:type="dcterms:W3CDTF">2013-01-16T04:09:42Z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TC300076309990</vt:lpwstr>
  </property>
</Properties>
</file>