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9" r:id="rId4"/>
    <p:sldId id="282" r:id="rId5"/>
    <p:sldId id="276" r:id="rId6"/>
    <p:sldId id="281" r:id="rId7"/>
    <p:sldId id="275"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27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118" autoAdjust="0"/>
  </p:normalViewPr>
  <p:slideViewPr>
    <p:cSldViewPr>
      <p:cViewPr>
        <p:scale>
          <a:sx n="60" d="100"/>
          <a:sy n="60" d="100"/>
        </p:scale>
        <p:origin x="-1656" y="-354"/>
      </p:cViewPr>
      <p:guideLst>
        <p:guide orient="horz" pos="2568"/>
        <p:guide pos="65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934ED-0B12-4C1E-AF00-F4C8344B6933}" type="datetimeFigureOut">
              <a:rPr lang="ru-RU" smtClean="0"/>
              <a:pPr/>
              <a:t>27.08.2013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62155-569A-4135-9834-D116BE4E72E3}" type="slidenum">
              <a:rPr lang="ru-RU" smtClean="0"/>
              <a:pPr/>
              <a:t>‹#›</a:t>
            </a:fld>
            <a:endParaRPr lang="ru-RU"/>
          </a:p>
        </p:txBody>
      </p:sp>
    </p:spTree>
    <p:extLst>
      <p:ext uri="{BB962C8B-B14F-4D97-AF65-F5344CB8AC3E}">
        <p14:creationId xmlns="" xmlns:p14="http://schemas.microsoft.com/office/powerpoint/2010/main" val="306868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862155-569A-4135-9834-D116BE4E72E3}"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862155-569A-4135-9834-D116BE4E72E3}"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B30ED09-4A34-46DE-8556-C78FDA75F23B}" type="datetimeFigureOut">
              <a:rPr lang="ru-RU" smtClean="0"/>
              <a:pPr/>
              <a:t>27.08.2013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2A8E767-182A-4C70-B688-1A76ECAD8317}"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5"/>
          <p:cNvSpPr/>
          <p:nvPr userDrawn="1"/>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490" y="332656"/>
            <a:ext cx="7024744" cy="1143000"/>
          </a:xfrm>
        </p:spPr>
        <p:txBody>
          <a:bodyPr/>
          <a:lstStyle/>
          <a:p>
            <a:r>
              <a:rPr lang="ru-RU" smtClean="0"/>
              <a:t>Образец заголовка</a:t>
            </a:r>
            <a:endParaRPr lang="en-US"/>
          </a:p>
        </p:txBody>
      </p:sp>
      <p:sp>
        <p:nvSpPr>
          <p:cNvPr id="3" name="Content Placeholder 2"/>
          <p:cNvSpPr>
            <a:spLocks noGrp="1"/>
          </p:cNvSpPr>
          <p:nvPr>
            <p:ph idx="1"/>
          </p:nvPr>
        </p:nvSpPr>
        <p:spPr>
          <a:xfrm>
            <a:off x="1043492" y="1720223"/>
            <a:ext cx="6777317" cy="35089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5" name="Footer Placeholder 4"/>
          <p:cNvSpPr>
            <a:spLocks noGrp="1"/>
          </p:cNvSpPr>
          <p:nvPr>
            <p:ph type="ftr" sz="quarter" idx="11"/>
          </p:nvPr>
        </p:nvSpPr>
        <p:spPr/>
        <p:txBody>
          <a:bodyPr/>
          <a:lstStyle/>
          <a:p>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6" name="Rectangle 65"/>
          <p:cNvSpPr/>
          <p:nvPr userDrawn="1"/>
        </p:nvSpPr>
        <p:spPr>
          <a:xfrm>
            <a:off x="457200" y="4509120"/>
            <a:ext cx="8229600" cy="201001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8645" y="4875237"/>
            <a:ext cx="6637468" cy="1362075"/>
          </a:xfrm>
        </p:spPr>
        <p:txBody>
          <a:bodyPr anchor="b"/>
          <a:lstStyle>
            <a:lvl1pPr algn="l">
              <a:defRPr sz="4000" b="0" cap="none" baseline="0"/>
            </a:lvl1p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A8E767-182A-4C70-B688-1A76ECAD8317}"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7" name="Slide Number Placeholder 6"/>
          <p:cNvSpPr>
            <a:spLocks noGrp="1"/>
          </p:cNvSpPr>
          <p:nvPr>
            <p:ph type="sldNum" sz="quarter" idx="12"/>
          </p:nvPr>
        </p:nvSpPr>
        <p:spPr/>
        <p:txBody>
          <a:bodyPr/>
          <a:lstStyle/>
          <a:p>
            <a:fld id="{12A8E767-182A-4C70-B688-1A76ECAD8317}"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30ED09-4A34-46DE-8556-C78FDA75F23B}" type="datetimeFigureOut">
              <a:rPr lang="ru-RU" smtClean="0"/>
              <a:pPr/>
              <a:t>27.08.2013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12A8E767-182A-4C70-B688-1A76ECAD8317}"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B30ED09-4A34-46DE-8556-C78FDA75F23B}" type="datetimeFigureOut">
              <a:rPr lang="ru-RU" smtClean="0"/>
              <a:pPr/>
              <a:t>27.08.2013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2A8E767-182A-4C70-B688-1A76ECAD83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microsoft.com/office/2007/relationships/hdphoto" Target="../media/hdphoto6.wdp"/><Relationship Id="rId3" Type="http://schemas.microsoft.com/office/2007/relationships/hdphoto" Target="../media/hdphoto1.wdp"/><Relationship Id="rId12"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11" Type="http://schemas.microsoft.com/office/2007/relationships/hdphoto" Target="../media/hdphoto5.wdp"/><Relationship Id="rId15" Type="http://schemas.microsoft.com/office/2007/relationships/hdphoto" Target="../media/hdphoto7.wdp"/><Relationship Id="rId10" Type="http://schemas.openxmlformats.org/officeDocument/2006/relationships/image" Target="../media/image4.jpeg"/><Relationship Id="rId4" Type="http://schemas.openxmlformats.org/officeDocument/2006/relationships/image" Target="../media/image3.jpeg"/><Relationship Id="rId9" Type="http://schemas.microsoft.com/office/2007/relationships/hdphoto" Target="../media/hdphoto4.wdp"/><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0563" y="0"/>
            <a:ext cx="3786214" cy="5429264"/>
          </a:xfrm>
        </p:spPr>
        <p:txBody>
          <a:bodyPr>
            <a:noAutofit/>
          </a:bodyPr>
          <a:lstStyle/>
          <a:p>
            <a:r>
              <a:rPr lang="ru-RU" sz="2000" dirty="0" smtClean="0">
                <a:effectLst>
                  <a:outerShdw blurRad="38100" dist="38100" dir="2700000" algn="tl">
                    <a:srgbClr val="000000">
                      <a:alpha val="43137"/>
                    </a:srgbClr>
                  </a:outerShdw>
                </a:effectLst>
              </a:rPr>
              <a:t> </a:t>
            </a:r>
            <a:r>
              <a:rPr lang="ru-RU" sz="2000" dirty="0" smtClean="0">
                <a:solidFill>
                  <a:schemeClr val="tx1"/>
                </a:solidFill>
                <a:latin typeface="Times New Roman" pitchFamily="18" charset="0"/>
                <a:cs typeface="Times New Roman" pitchFamily="18" charset="0"/>
              </a:rPr>
              <a:t>Презентация: «Личностно – ориентированный подход в обучении химии, как на уроке, так и во внеурочное время».</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Подготовила: Фетисова И.В. учитель химии высшей категории МОУ СОШ № 7</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г. Твери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effectLst>
                  <a:outerShdw blurRad="38100" dist="38100" dir="2700000" algn="tl">
                    <a:srgbClr val="000000">
                      <a:alpha val="43137"/>
                    </a:srgbClr>
                  </a:outerShdw>
                </a:effectLst>
              </a:rPr>
              <a:t/>
            </a:r>
            <a:br>
              <a:rPr lang="ru-RU" sz="2000" dirty="0" smtClean="0">
                <a:solidFill>
                  <a:schemeClr val="tx1"/>
                </a:solidFill>
                <a:effectLst>
                  <a:outerShdw blurRad="38100" dist="38100" dir="2700000" algn="tl">
                    <a:srgbClr val="000000">
                      <a:alpha val="43137"/>
                    </a:srgbClr>
                  </a:outerShdw>
                </a:effectLst>
              </a:rPr>
            </a:br>
            <a:endParaRPr lang="ru-RU" sz="2000" dirty="0">
              <a:solidFill>
                <a:schemeClr val="tx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893605" y="5610050"/>
            <a:ext cx="1134779" cy="338945"/>
          </a:xfrm>
        </p:spPr>
        <p:txBody>
          <a:bodyPr>
            <a:normAutofit fontScale="92500" lnSpcReduction="20000"/>
          </a:bodyPr>
          <a:lstStyle/>
          <a:p>
            <a:r>
              <a:rPr lang="en-US" sz="2000" dirty="0" smtClean="0">
                <a:latin typeface="Times New Roman" pitchFamily="18" charset="0"/>
                <a:cs typeface="Times New Roman" pitchFamily="18" charset="0"/>
              </a:rPr>
              <a:t>2013</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год</a:t>
            </a:r>
            <a:endParaRPr lang="ru-RU" dirty="0">
              <a:latin typeface="Times New Roman" pitchFamily="18" charset="0"/>
              <a:cs typeface="Times New Roman" pitchFamily="18" charset="0"/>
            </a:endParaRPr>
          </a:p>
        </p:txBody>
      </p:sp>
      <p:pic>
        <p:nvPicPr>
          <p:cNvPr id="1029" name="Picture 5" descr="F:\картинки\902.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1071538" y="4000504"/>
            <a:ext cx="3143272" cy="2428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descr="F:\картинки\230ab2fd8d21.jpg"/>
          <p:cNvPicPr>
            <a:picLocks noChangeAspect="1" noChangeArrowheads="1"/>
          </p:cNvPicPr>
          <p:nvPr/>
        </p:nvPicPr>
        <p:blipFill>
          <a:blip r:embed="rId4" cstate="print">
            <a:extLst>
              <a:ext uri="{BEBA8EAE-BF5A-486C-A8C5-ECC9F3942E4B}">
                <a14:imgProps xmlns="" xmlns:a14="http://schemas.microsoft.com/office/drawing/2010/main">
                  <a14:imgLayer r:embed="rId9">
                    <a14:imgEffect>
                      <a14:sharpenSoften amount="50000"/>
                    </a14:imgEffect>
                    <a14:imgEffect>
                      <a14:colorTemperature colorTemp="53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2357422" y="2428868"/>
            <a:ext cx="2151723" cy="16137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descr="F:\картинки\27_russia_3.jpg"/>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sharpenSoften amount="50000"/>
                    </a14:imgEffect>
                    <a14:imgEffect>
                      <a14:saturation sat="66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2143108" y="214290"/>
            <a:ext cx="2285984" cy="2000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descr="F:\картинки\7_b.jpg"/>
          <p:cNvPicPr>
            <a:picLocks noChangeAspect="1" noChangeArrowheads="1"/>
          </p:cNvPicPr>
          <p:nvPr/>
        </p:nvPicPr>
        <p:blipFill>
          <a:blip r:embed="rId12" cstate="print">
            <a:extLst>
              <a:ext uri="{BEBA8EAE-BF5A-486C-A8C5-ECC9F3942E4B}">
                <a14:imgProps xmlns="" xmlns:a14="http://schemas.microsoft.com/office/drawing/2010/main">
                  <a14:imgLayer r:embed="rId1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285720" y="2786058"/>
            <a:ext cx="2357454" cy="16685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2" name="Picture 8" descr="F:\картинки\information_items_73027.jpg"/>
          <p:cNvPicPr>
            <a:picLocks noChangeAspect="1" noChangeArrowheads="1"/>
          </p:cNvPicPr>
          <p:nvPr/>
        </p:nvPicPr>
        <p:blipFill rotWithShape="1">
          <a:blip r:embed="rId14" cstate="print">
            <a:extLst>
              <a:ext uri="{BEBA8EAE-BF5A-486C-A8C5-ECC9F3942E4B}">
                <a14:imgProps xmlns="" xmlns:a14="http://schemas.microsoft.com/office/drawing/2010/main">
                  <a14:imgLayer r:embed="rId15">
                    <a14:imgEffect>
                      <a14:sharpenSoften amount="50000"/>
                    </a14:imgEffect>
                  </a14:imgLayer>
                </a14:imgProps>
              </a:ext>
              <a:ext uri="{28A0092B-C50C-407E-A947-70E740481C1C}">
                <a14:useLocalDpi xmlns="" xmlns:a14="http://schemas.microsoft.com/office/drawing/2010/main" val="0"/>
              </a:ext>
            </a:extLst>
          </a:blip>
          <a:srcRect b="9680"/>
          <a:stretch/>
        </p:blipFill>
        <p:spPr bwMode="auto">
          <a:xfrm>
            <a:off x="0" y="642918"/>
            <a:ext cx="2071670" cy="1928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914015626"/>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dissolve">
                                      <p:cBhvr>
                                        <p:cTn id="7" dur="2000"/>
                                        <p:tgtEl>
                                          <p:spTgt spid="103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2000"/>
                                        <p:tgtEl>
                                          <p:spTgt spid="1026"/>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ssolve">
                                      <p:cBhvr>
                                        <p:cTn id="15" dur="2000"/>
                                        <p:tgtEl>
                                          <p:spTgt spid="1028"/>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dissolve">
                                      <p:cBhvr>
                                        <p:cTn id="19" dur="2000"/>
                                        <p:tgtEl>
                                          <p:spTgt spid="1029"/>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dissolve">
                                      <p:cBhvr>
                                        <p:cTn id="23" dur="2000"/>
                                        <p:tgtEl>
                                          <p:spTgt spid="1027"/>
                                        </p:tgtEl>
                                      </p:cBhvr>
                                    </p:animEffect>
                                  </p:childTnLst>
                                </p:cTn>
                              </p:par>
                            </p:childTnLst>
                          </p:cTn>
                        </p:par>
                        <p:par>
                          <p:cTn id="24" fill="hold">
                            <p:stCondLst>
                              <p:cond delay="100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ppt_x</p:attrName>
                                        </p:attrNameLst>
                                      </p:cBhvr>
                                      <p:tavLst>
                                        <p:tav tm="0">
                                          <p:val>
                                            <p:strVal val="#ppt_x"/>
                                          </p:val>
                                        </p:tav>
                                        <p:tav tm="100000">
                                          <p:val>
                                            <p:strVal val="#ppt_x"/>
                                          </p:val>
                                        </p:tav>
                                      </p:tavLst>
                                    </p:anim>
                                    <p:anim calcmode="lin" valueType="num">
                                      <p:cBhvr>
                                        <p:cTn id="29" dur="2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9" y="357166"/>
            <a:ext cx="4070826" cy="5929354"/>
          </a:xfrm>
        </p:spPr>
        <p:txBody>
          <a:bodyPr>
            <a:noAutofit/>
          </a:bodyPr>
          <a:lstStyle/>
          <a:p>
            <a:pPr>
              <a:buNone/>
            </a:pPr>
            <a:r>
              <a:rPr lang="ru-RU" sz="14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Использую:</a:t>
            </a:r>
          </a:p>
          <a:p>
            <a:r>
              <a:rPr lang="ru-RU" sz="1800" b="1" i="1" dirty="0" smtClean="0">
                <a:latin typeface="Times New Roman" pitchFamily="18" charset="0"/>
                <a:cs typeface="Times New Roman" pitchFamily="18" charset="0"/>
              </a:rPr>
              <a:t>1. метод проблемного обучения,</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рассчитанный на вовлечение учащихся в познавательную деятельность. “Познавательная самодеятельность, - поясняет психолог Д.Б.Богоявленская, - это стремление к постоянному углублению в проблему”. В этой способности “не гаснуть” в полученном ответе, а “возгораться” в новом вопросе кроется тайна высших форм развития личности. Учитель может сам поставить проблему и указать пути ее решения. Но гораздо эффективнее, если проблему ставят дети и сами, затем ищут пути ее решения, размышляют и переживают, тем самым включаются в атмосферу научно – доказательного  поискового мышления. </a:t>
            </a:r>
            <a:endParaRPr lang="ru-RU" sz="1800" dirty="0">
              <a:latin typeface="Times New Roman" pitchFamily="18" charset="0"/>
              <a:cs typeface="Times New Roman" pitchFamily="18" charset="0"/>
            </a:endParaRPr>
          </a:p>
        </p:txBody>
      </p:sp>
      <p:pic>
        <p:nvPicPr>
          <p:cNvPr id="36866" name="Picture 2" descr="K:\Конкурс педмастерства фото 2013\IMG_0271.JPG"/>
          <p:cNvPicPr>
            <a:picLocks noChangeAspect="1" noChangeArrowheads="1"/>
          </p:cNvPicPr>
          <p:nvPr/>
        </p:nvPicPr>
        <p:blipFill>
          <a:blip r:embed="rId3" cstate="print"/>
          <a:srcRect/>
          <a:stretch>
            <a:fillRect/>
          </a:stretch>
        </p:blipFill>
        <p:spPr bwMode="auto">
          <a:xfrm>
            <a:off x="4286248" y="642918"/>
            <a:ext cx="4357718" cy="335758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3786214" cy="6072230"/>
          </a:xfrm>
        </p:spPr>
        <p:txBody>
          <a:bodyPr>
            <a:normAutofit fontScale="70000" lnSpcReduction="20000"/>
          </a:bodyPr>
          <a:lstStyle/>
          <a:p>
            <a:pPr>
              <a:buNone/>
            </a:pPr>
            <a:r>
              <a:rPr lang="ru-RU" sz="2600" dirty="0" smtClean="0">
                <a:latin typeface="Times New Roman" pitchFamily="18" charset="0"/>
                <a:cs typeface="Times New Roman" pitchFamily="18" charset="0"/>
              </a:rPr>
              <a:t>    Так, на уроке в 8 классе по теме «Закон сохранения массы веществ», учащиеся выдвигают три гипотезы: 1. масса веществ, вступивших в реакцию, больше массы веществ, получившихся в результате реакции. 2. масса веществ, вступивших в реакцию, меньше массы веществ, получившихся в результате реакции. 3. масса веществ, вступивших в реакцию, равна массе веществ, получившихся в результате реакции.</a:t>
            </a:r>
          </a:p>
          <a:p>
            <a:pPr>
              <a:buNone/>
            </a:pPr>
            <a:r>
              <a:rPr lang="ru-RU" sz="2600" dirty="0" smtClean="0">
                <a:latin typeface="Times New Roman" pitchFamily="18" charset="0"/>
                <a:cs typeface="Times New Roman" pitchFamily="18" charset="0"/>
              </a:rPr>
              <a:t>     Обсуждая фрагмент учебного фильма «М.В.Ломоносов», отвечают на вопросы:</a:t>
            </a:r>
          </a:p>
          <a:p>
            <a:pPr>
              <a:buNone/>
            </a:pPr>
            <a:r>
              <a:rPr lang="ru-RU" sz="2600" dirty="0" smtClean="0">
                <a:latin typeface="Times New Roman" pitchFamily="18" charset="0"/>
                <a:cs typeface="Times New Roman" pitchFamily="18" charset="0"/>
              </a:rPr>
              <a:t>    1.Почему Р.Бойлю не удалось открыть ЗСМВ? 2.Как изменил опыт Р.Бойля М.В.Ломоносов? </a:t>
            </a:r>
          </a:p>
          <a:p>
            <a:pPr>
              <a:buNone/>
            </a:pPr>
            <a:r>
              <a:rPr lang="ru-RU" sz="2600" dirty="0" smtClean="0">
                <a:latin typeface="Times New Roman" pitchFamily="18" charset="0"/>
                <a:cs typeface="Times New Roman" pitchFamily="18" charset="0"/>
              </a:rPr>
              <a:t>     Выбирают соответствующую гипотезу. На этом же уроке обсуждаем опыты «противоречащие ЗСМВ».</a:t>
            </a:r>
          </a:p>
          <a:p>
            <a:endParaRPr lang="ru-RU" dirty="0"/>
          </a:p>
        </p:txBody>
      </p:sp>
      <p:pic>
        <p:nvPicPr>
          <p:cNvPr id="37890" name="Picture 2" descr="K:\Конкурс педмастерства фото 2013\IMG_0274.JPG"/>
          <p:cNvPicPr>
            <a:picLocks noChangeAspect="1" noChangeArrowheads="1"/>
          </p:cNvPicPr>
          <p:nvPr/>
        </p:nvPicPr>
        <p:blipFill>
          <a:blip r:embed="rId2" cstate="print"/>
          <a:srcRect/>
          <a:stretch>
            <a:fillRect/>
          </a:stretch>
        </p:blipFill>
        <p:spPr bwMode="auto">
          <a:xfrm>
            <a:off x="3857620" y="1142984"/>
            <a:ext cx="4786346" cy="371477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4572033" cy="5786477"/>
          </a:xfrm>
        </p:spPr>
        <p:txBody>
          <a:bodyPr>
            <a:normAutofit fontScale="85000" lnSpcReduction="20000"/>
          </a:bodyPr>
          <a:lstStyle/>
          <a:p>
            <a:r>
              <a:rPr lang="ru-RU" sz="2900" b="1" i="1" dirty="0" smtClean="0">
                <a:latin typeface="Times New Roman" pitchFamily="18" charset="0"/>
                <a:cs typeface="Times New Roman" pitchFamily="18" charset="0"/>
              </a:rPr>
              <a:t>2. частично-поисковый </a:t>
            </a:r>
            <a:r>
              <a:rPr lang="ru-RU" i="1" dirty="0" smtClean="0">
                <a:latin typeface="Times New Roman" pitchFamily="18" charset="0"/>
                <a:cs typeface="Times New Roman" pitchFamily="18" charset="0"/>
              </a:rPr>
              <a:t>(эвристический)</a:t>
            </a:r>
            <a:r>
              <a:rPr lang="ru-RU" dirty="0" smtClean="0">
                <a:latin typeface="Times New Roman" pitchFamily="18" charset="0"/>
                <a:cs typeface="Times New Roman" pitchFamily="18" charset="0"/>
              </a:rPr>
              <a:t> – готовящий к самостоятельному решению познавательных проблем. Во время этого метода, учащиеся преобразовывают учебную информацию из одной формы в другую, конкретизируют, сравнивают, анализируют. Так, при изучении в 10 классе темы «Фенолы», предлагаю учащимся заполнить таблицу, состоящую из трех граф: « Ароматические углеводороды», «Фенолы», «Предельные одноатомные спирты». Самостоятельно сделать вывод о химических свойствах фенолов, на основании химических свойств веществ, уже изученных </a:t>
            </a:r>
            <a:r>
              <a:rPr lang="ru-RU" dirty="0" err="1" smtClean="0">
                <a:latin typeface="Times New Roman" pitchFamily="18" charset="0"/>
                <a:cs typeface="Times New Roman" pitchFamily="18" charset="0"/>
              </a:rPr>
              <a:t>классов.Сравнить</a:t>
            </a:r>
            <a:r>
              <a:rPr lang="ru-RU" dirty="0" smtClean="0">
                <a:latin typeface="Times New Roman" pitchFamily="18" charset="0"/>
                <a:cs typeface="Times New Roman" pitchFamily="18" charset="0"/>
              </a:rPr>
              <a:t> полученные результаты с материалом, изложенным в учебнике.</a:t>
            </a:r>
          </a:p>
          <a:p>
            <a:endParaRPr lang="ru-RU" dirty="0"/>
          </a:p>
        </p:txBody>
      </p:sp>
      <p:pic>
        <p:nvPicPr>
          <p:cNvPr id="38914" name="Picture 2" descr="K:\Конкурс педмастерства фото 2013\IMG_0276.JPG"/>
          <p:cNvPicPr>
            <a:picLocks noChangeAspect="1" noChangeArrowheads="1"/>
          </p:cNvPicPr>
          <p:nvPr/>
        </p:nvPicPr>
        <p:blipFill>
          <a:blip r:embed="rId3" cstate="print"/>
          <a:srcRect/>
          <a:stretch>
            <a:fillRect/>
          </a:stretch>
        </p:blipFill>
        <p:spPr bwMode="auto">
          <a:xfrm>
            <a:off x="4643438" y="2000240"/>
            <a:ext cx="4000528" cy="335758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heckerboard(across)">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3"/>
            <a:ext cx="8001056" cy="2428891"/>
          </a:xfrm>
        </p:spPr>
        <p:txBody>
          <a:bodyPr>
            <a:normAutofit fontScale="85000" lnSpcReduction="10000"/>
          </a:bodyPr>
          <a:lstStyle/>
          <a:p>
            <a:r>
              <a:rPr lang="ru-RU" b="1" dirty="0" smtClean="0">
                <a:latin typeface="Times New Roman" pitchFamily="18" charset="0"/>
                <a:cs typeface="Times New Roman" pitchFamily="18" charset="0"/>
              </a:rPr>
              <a:t>3. </a:t>
            </a:r>
            <a:r>
              <a:rPr lang="ru-RU" b="1" i="1" dirty="0" smtClean="0">
                <a:latin typeface="Times New Roman" pitchFamily="18" charset="0"/>
                <a:cs typeface="Times New Roman" pitchFamily="18" charset="0"/>
              </a:rPr>
              <a:t>исследовательский </a:t>
            </a:r>
            <a:r>
              <a:rPr lang="ru-RU" dirty="0" smtClean="0">
                <a:latin typeface="Times New Roman" pitchFamily="18" charset="0"/>
                <a:cs typeface="Times New Roman" pitchFamily="18" charset="0"/>
              </a:rPr>
              <a:t>- организация поисковой, творческой деятельности по решению новых познавательных проблем. “Слушаю – забываю, смотрю – запоминаю, делаю – понимаю”. Это слова Конфуция, сказанные давно, но очень точно отражающие важность этого метода. Исследование – согласно трактовке словаря – научный процесс выработки новых знаний, один из видов познавательной</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деятельности, характеризуется объективностью, </a:t>
            </a:r>
            <a:r>
              <a:rPr lang="ru-RU" dirty="0" err="1" smtClean="0">
                <a:latin typeface="Times New Roman" pitchFamily="18" charset="0"/>
                <a:cs typeface="Times New Roman" pitchFamily="18" charset="0"/>
              </a:rPr>
              <a:t>воспроизводимостью</a:t>
            </a:r>
            <a:r>
              <a:rPr lang="ru-RU" dirty="0" smtClean="0">
                <a:latin typeface="Times New Roman" pitchFamily="18" charset="0"/>
                <a:cs typeface="Times New Roman" pitchFamily="18" charset="0"/>
              </a:rPr>
              <a:t>, доказательностью, точностью. </a:t>
            </a:r>
            <a:endParaRPr lang="ru-RU" dirty="0">
              <a:latin typeface="Times New Roman" pitchFamily="18" charset="0"/>
              <a:cs typeface="Times New Roman" pitchFamily="18" charset="0"/>
            </a:endParaRPr>
          </a:p>
        </p:txBody>
      </p:sp>
      <p:pic>
        <p:nvPicPr>
          <p:cNvPr id="39938" name="Picture 2" descr="E:\ФОТОАРХИВ СЕМЕЙНЫЙ\ИРИНА\НОУ\Постановка опыта октябрь 2011\Опыт 3.jpg"/>
          <p:cNvPicPr>
            <a:picLocks noChangeAspect="1" noChangeArrowheads="1"/>
          </p:cNvPicPr>
          <p:nvPr/>
        </p:nvPicPr>
        <p:blipFill>
          <a:blip r:embed="rId2" cstate="print"/>
          <a:srcRect/>
          <a:stretch>
            <a:fillRect/>
          </a:stretch>
        </p:blipFill>
        <p:spPr bwMode="auto">
          <a:xfrm>
            <a:off x="571472" y="3429000"/>
            <a:ext cx="4143404" cy="2928958"/>
          </a:xfrm>
          <a:prstGeom prst="rect">
            <a:avLst/>
          </a:prstGeom>
          <a:noFill/>
        </p:spPr>
      </p:pic>
      <p:pic>
        <p:nvPicPr>
          <p:cNvPr id="39939" name="Picture 3" descr="E:\ФОТОАРХИВ СЕМЕЙНЫЙ\ИРИНА\НОУ\Университет. Химический факультет 08.10.09\Хим.факультет 05.JPG"/>
          <p:cNvPicPr>
            <a:picLocks noChangeAspect="1" noChangeArrowheads="1"/>
          </p:cNvPicPr>
          <p:nvPr/>
        </p:nvPicPr>
        <p:blipFill>
          <a:blip r:embed="rId3" cstate="print"/>
          <a:srcRect/>
          <a:stretch>
            <a:fillRect/>
          </a:stretch>
        </p:blipFill>
        <p:spPr bwMode="auto">
          <a:xfrm>
            <a:off x="4357686" y="2786058"/>
            <a:ext cx="4143404" cy="300039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3"/>
            <a:ext cx="4143404" cy="5500726"/>
          </a:xfrm>
        </p:spPr>
        <p:txBody>
          <a:bodyPr>
            <a:normAutofit/>
          </a:bodyPr>
          <a:lstStyle/>
          <a:p>
            <a:pPr>
              <a:buNone/>
            </a:pPr>
            <a:r>
              <a:rPr lang="ru-RU" dirty="0" smtClean="0">
                <a:latin typeface="Times New Roman" pitchFamily="18" charset="0"/>
                <a:cs typeface="Times New Roman" pitchFamily="18" charset="0"/>
              </a:rPr>
              <a:t>    Например, при изучении в 9 классе темы “Азот. Фосфор.”, учащиеся выдвигают гипотезу, как можно получить, собрать и доказать наличие аммиака. Используя лабораторные установки, начинают экспериментировать. По окончании работы они обобщают полученные данные и делают выводы</a:t>
            </a:r>
            <a:r>
              <a:rPr lang="ru-RU" sz="2800" dirty="0" smtClean="0">
                <a:latin typeface="Times New Roman" pitchFamily="18" charset="0"/>
                <a:cs typeface="Times New Roman" pitchFamily="18" charset="0"/>
              </a:rPr>
              <a:t>. </a:t>
            </a:r>
          </a:p>
          <a:p>
            <a:pPr>
              <a:buNone/>
            </a:pPr>
            <a:endParaRPr lang="ru-RU" sz="2800" dirty="0">
              <a:latin typeface="Times New Roman" pitchFamily="18" charset="0"/>
              <a:cs typeface="Times New Roman" pitchFamily="18" charset="0"/>
            </a:endParaRPr>
          </a:p>
        </p:txBody>
      </p:sp>
      <p:pic>
        <p:nvPicPr>
          <p:cNvPr id="40962" name="Picture 2" descr="E:\ФОТОАРХИВ для сортировки\март\Изображение 028.jpg"/>
          <p:cNvPicPr>
            <a:picLocks noChangeAspect="1" noChangeArrowheads="1"/>
          </p:cNvPicPr>
          <p:nvPr/>
        </p:nvPicPr>
        <p:blipFill>
          <a:blip r:embed="rId2" cstate="print"/>
          <a:srcRect/>
          <a:stretch>
            <a:fillRect/>
          </a:stretch>
        </p:blipFill>
        <p:spPr bwMode="auto">
          <a:xfrm>
            <a:off x="4286248" y="1500174"/>
            <a:ext cx="4286280" cy="35719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diamond(in)">
                                      <p:cBhvr>
                                        <p:cTn id="13"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86808" cy="2714644"/>
          </a:xfrm>
        </p:spPr>
        <p:txBody>
          <a:bodyPr>
            <a:normAutofit fontScale="25000" lnSpcReduction="20000"/>
          </a:bodyPr>
          <a:lstStyle/>
          <a:p>
            <a:r>
              <a:rPr lang="ru-RU" sz="8000" i="1" dirty="0" smtClean="0">
                <a:latin typeface="Comic Sans MS" pitchFamily="66" charset="0"/>
              </a:rPr>
              <a:t>4</a:t>
            </a:r>
            <a:r>
              <a:rPr lang="ru-RU" sz="8000" i="1" dirty="0" smtClean="0">
                <a:latin typeface="Monotype Corsiva" pitchFamily="66" charset="0"/>
              </a:rPr>
              <a:t>. </a:t>
            </a:r>
            <a:r>
              <a:rPr lang="ru-RU" sz="8000" b="1" i="1" dirty="0" smtClean="0">
                <a:latin typeface="Monotype Corsiva" pitchFamily="66" charset="0"/>
              </a:rPr>
              <a:t>игровой метод</a:t>
            </a:r>
            <a:r>
              <a:rPr lang="ru-RU" sz="8000" i="1" dirty="0" smtClean="0"/>
              <a:t>.</a:t>
            </a:r>
          </a:p>
          <a:p>
            <a:pPr>
              <a:buNone/>
            </a:pPr>
            <a:r>
              <a:rPr lang="ru-RU" sz="6200" dirty="0" smtClean="0">
                <a:latin typeface="Times New Roman" pitchFamily="18" charset="0"/>
                <a:cs typeface="Times New Roman" pitchFamily="18" charset="0"/>
              </a:rPr>
              <a:t>     </a:t>
            </a:r>
            <a:r>
              <a:rPr lang="ru-RU" sz="8000" dirty="0" smtClean="0">
                <a:latin typeface="Times New Roman" pitchFamily="18" charset="0"/>
                <a:cs typeface="Times New Roman" pitchFamily="18" charset="0"/>
              </a:rPr>
              <a:t>Интеллектуально-творческие игры (ИТИ) стимулируют развитие познавательных интересов учащихся, способствуют развитию их творческих способностей, дают возможность ребятам самоутвердиться и</a:t>
            </a:r>
            <a:r>
              <a:rPr lang="en-US" sz="8000" dirty="0" smtClean="0">
                <a:latin typeface="Times New Roman" pitchFamily="18" charset="0"/>
                <a:cs typeface="Times New Roman" pitchFamily="18" charset="0"/>
              </a:rPr>
              <a:t> </a:t>
            </a:r>
            <a:r>
              <a:rPr lang="ru-RU" sz="8000" dirty="0" smtClean="0">
                <a:latin typeface="Times New Roman" pitchFamily="18" charset="0"/>
                <a:cs typeface="Times New Roman" pitchFamily="18" charset="0"/>
              </a:rPr>
              <a:t>реализовать  себя через игру, помогают восполнить дефицит общения. </a:t>
            </a:r>
          </a:p>
          <a:p>
            <a:pPr>
              <a:buNone/>
            </a:pPr>
            <a:r>
              <a:rPr lang="ru-RU" sz="8000" dirty="0" smtClean="0">
                <a:latin typeface="Times New Roman" pitchFamily="18" charset="0"/>
                <a:cs typeface="Times New Roman" pitchFamily="18" charset="0"/>
              </a:rPr>
              <a:t>    Для закрепления материалов в 8 – 9 классах использую дидактические игры: “Химические кубики”, “Химическое лото”, “Крестики-нолики”, “Найди ошибку”, “Химический бой”. Провожу внеклассные мероприятия «Посвящение в химики», химический турнир «Что мы знаем, что мы умеем».</a:t>
            </a:r>
          </a:p>
          <a:p>
            <a:endParaRPr lang="ru-RU" sz="8000" dirty="0"/>
          </a:p>
        </p:txBody>
      </p:sp>
      <p:pic>
        <p:nvPicPr>
          <p:cNvPr id="41986" name="Picture 2" descr="E:\ФОТОАРХИВ для сортировки\Химический турнир 29.11.12\Изображение 028.jpg"/>
          <p:cNvPicPr>
            <a:picLocks noChangeAspect="1" noChangeArrowheads="1"/>
          </p:cNvPicPr>
          <p:nvPr/>
        </p:nvPicPr>
        <p:blipFill>
          <a:blip r:embed="rId2" cstate="print"/>
          <a:srcRect/>
          <a:stretch>
            <a:fillRect/>
          </a:stretch>
        </p:blipFill>
        <p:spPr bwMode="auto">
          <a:xfrm>
            <a:off x="571472" y="3143248"/>
            <a:ext cx="4143404" cy="3214710"/>
          </a:xfrm>
          <a:prstGeom prst="rect">
            <a:avLst/>
          </a:prstGeom>
          <a:noFill/>
        </p:spPr>
      </p:pic>
      <p:pic>
        <p:nvPicPr>
          <p:cNvPr id="1026" name="Picture 2" descr="E:\ИРИНА\Научное общество\Фото НОУ\Неделя химии  13.11.08\Неделя химии 15.jpg"/>
          <p:cNvPicPr>
            <a:picLocks noChangeAspect="1" noChangeArrowheads="1"/>
          </p:cNvPicPr>
          <p:nvPr/>
        </p:nvPicPr>
        <p:blipFill>
          <a:blip r:embed="rId3" cstate="print"/>
          <a:srcRect/>
          <a:stretch>
            <a:fillRect/>
          </a:stretch>
        </p:blipFill>
        <p:spPr bwMode="auto">
          <a:xfrm>
            <a:off x="4857752" y="3214686"/>
            <a:ext cx="3786214" cy="314327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6"/>
                                        </p:tgtEl>
                                        <p:attrNameLst>
                                          <p:attrName>style.visibility</p:attrName>
                                        </p:attrNameLst>
                                      </p:cBhvr>
                                      <p:to>
                                        <p:strVal val="visible"/>
                                      </p:to>
                                    </p:set>
                                    <p:anim calcmode="lin" valueType="num">
                                      <p:cBhvr additive="base">
                                        <p:cTn id="25" dur="500" fill="hold"/>
                                        <p:tgtEl>
                                          <p:spTgt spid="41986"/>
                                        </p:tgtEl>
                                        <p:attrNameLst>
                                          <p:attrName>ppt_x</p:attrName>
                                        </p:attrNameLst>
                                      </p:cBhvr>
                                      <p:tavLst>
                                        <p:tav tm="0">
                                          <p:val>
                                            <p:strVal val="#ppt_x"/>
                                          </p:val>
                                        </p:tav>
                                        <p:tav tm="100000">
                                          <p:val>
                                            <p:strVal val="#ppt_x"/>
                                          </p:val>
                                        </p:tav>
                                      </p:tavLst>
                                    </p:anim>
                                    <p:anim calcmode="lin" valueType="num">
                                      <p:cBhvr additive="base">
                                        <p:cTn id="26"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642918"/>
            <a:ext cx="7786742" cy="5643601"/>
          </a:xfrm>
        </p:spPr>
        <p:txBody>
          <a:bodyPr>
            <a:noAutofit/>
          </a:bodyPr>
          <a:lstStyle/>
          <a:p>
            <a:r>
              <a:rPr lang="ru-RU" sz="2000" b="1" dirty="0" smtClean="0">
                <a:latin typeface="Monotype Corsiva" pitchFamily="66" charset="0"/>
                <a:cs typeface="Times New Roman" pitchFamily="18" charset="0"/>
              </a:rPr>
              <a:t>5. </a:t>
            </a:r>
            <a:r>
              <a:rPr lang="ru-RU" sz="2000" b="1" dirty="0" err="1" smtClean="0">
                <a:latin typeface="Monotype Corsiva" pitchFamily="66" charset="0"/>
                <a:cs typeface="Times New Roman" pitchFamily="18" charset="0"/>
              </a:rPr>
              <a:t>диффиренцированный</a:t>
            </a:r>
            <a:r>
              <a:rPr lang="ru-RU" sz="2000" b="1" dirty="0" smtClean="0">
                <a:latin typeface="Monotype Corsiva" pitchFamily="66" charset="0"/>
                <a:cs typeface="Times New Roman" pitchFamily="18" charset="0"/>
              </a:rPr>
              <a:t> </a:t>
            </a:r>
            <a:r>
              <a:rPr lang="ru-RU" sz="2000" dirty="0" smtClean="0">
                <a:latin typeface="Times New Roman" pitchFamily="18" charset="0"/>
                <a:cs typeface="Times New Roman" pitchFamily="18" charset="0"/>
              </a:rPr>
              <a:t>подход в обучении предполагает использование заданий разного уровня сложности при контроле знаний, дозированные домашние задания. При разработке дидактического материала учитываю </a:t>
            </a:r>
            <a:r>
              <a:rPr lang="ru-RU" sz="2000" dirty="0" err="1" smtClean="0">
                <a:latin typeface="Times New Roman" pitchFamily="18" charset="0"/>
                <a:cs typeface="Times New Roman" pitchFamily="18" charset="0"/>
              </a:rPr>
              <a:t>психолого</a:t>
            </a:r>
            <a:r>
              <a:rPr lang="ru-RU" sz="2000" dirty="0" smtClean="0">
                <a:latin typeface="Times New Roman" pitchFamily="18" charset="0"/>
                <a:cs typeface="Times New Roman" pitchFamily="18" charset="0"/>
              </a:rPr>
              <a:t> –педагогические особенности учащихся, объективную сложность предметного содержания заданий и различные способы их решения. </a:t>
            </a:r>
          </a:p>
          <a:p>
            <a:pPr>
              <a:buNone/>
            </a:pPr>
            <a:r>
              <a:rPr lang="ru-RU" sz="2000" dirty="0" smtClean="0">
                <a:latin typeface="Times New Roman" pitchFamily="18" charset="0"/>
                <a:cs typeface="Times New Roman" pitchFamily="18" charset="0"/>
              </a:rPr>
              <a:t>     В содержание заданий ввожу описание приемов их выполнения, которые задаю непосредственно:</a:t>
            </a:r>
          </a:p>
          <a:p>
            <a:pPr>
              <a:buNone/>
            </a:pPr>
            <a:r>
              <a:rPr lang="ru-RU" sz="2000" dirty="0" smtClean="0">
                <a:latin typeface="Times New Roman" pitchFamily="18" charset="0"/>
                <a:cs typeface="Times New Roman" pitchFamily="18" charset="0"/>
              </a:rPr>
              <a:t>     1. в виде правил</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предписаний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3. алгоритмов действий</a:t>
            </a:r>
          </a:p>
          <a:p>
            <a:pPr>
              <a:buNone/>
            </a:pPr>
            <a:r>
              <a:rPr lang="ru-RU" sz="2000" dirty="0" smtClean="0">
                <a:latin typeface="Times New Roman" pitchFamily="18" charset="0"/>
                <a:cs typeface="Times New Roman" pitchFamily="18" charset="0"/>
              </a:rPr>
              <a:t>     или путем организации самостоятельного поиска:</a:t>
            </a:r>
          </a:p>
          <a:p>
            <a:pPr>
              <a:buNone/>
            </a:pPr>
            <a:r>
              <a:rPr lang="ru-RU" sz="2000" dirty="0" smtClean="0">
                <a:latin typeface="Times New Roman" pitchFamily="18" charset="0"/>
                <a:cs typeface="Times New Roman" pitchFamily="18" charset="0"/>
              </a:rPr>
              <a:t>    4. реши разными способами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5. найди рациональный способ</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6. сравни и оцени два подхода.</a:t>
            </a:r>
          </a:p>
          <a:p>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4000528" cy="5929354"/>
          </a:xfrm>
          <a:prstGeom prst="rect">
            <a:avLst/>
          </a:prstGeom>
        </p:spPr>
        <p:txBody>
          <a:bodyPr wrap="square">
            <a:spAutoFit/>
          </a:bodyPr>
          <a:lstStyle/>
          <a:p>
            <a:r>
              <a:rPr lang="ru-RU" sz="2000" dirty="0" smtClean="0">
                <a:latin typeface="Times New Roman" pitchFamily="18" charset="0"/>
                <a:cs typeface="Times New Roman" pitchFamily="18" charset="0"/>
              </a:rPr>
              <a:t>Использование компьютера и </a:t>
            </a:r>
            <a:r>
              <a:rPr lang="ru-RU" sz="2000" dirty="0" err="1" smtClean="0">
                <a:latin typeface="Times New Roman" pitchFamily="18" charset="0"/>
                <a:cs typeface="Times New Roman" pitchFamily="18" charset="0"/>
              </a:rPr>
              <a:t>мультимедийных</a:t>
            </a:r>
            <a:r>
              <a:rPr lang="ru-RU" sz="2000" dirty="0" smtClean="0">
                <a:latin typeface="Times New Roman" pitchFamily="18" charset="0"/>
                <a:cs typeface="Times New Roman" pitchFamily="18" charset="0"/>
              </a:rPr>
              <a:t> технологий дают положительные результаты.  В  обучающих программах используются анимации и звуковое сопровождение, которые, воздействуя сразу на несколько информационных каналов обучаемого, усиливают восприятие, облегчают усвоение и запоминание материала.</a:t>
            </a:r>
          </a:p>
          <a:p>
            <a:r>
              <a:rPr lang="ru-RU" sz="2000" dirty="0" smtClean="0">
                <a:latin typeface="Times New Roman" pitchFamily="18" charset="0"/>
                <a:cs typeface="Times New Roman" pitchFamily="18" charset="0"/>
              </a:rPr>
              <a:t>При помощи ИКТ провожу семинары и научно –практические конференции. Так, в ноябре 2011г. школьной научно –практической конференцией было отмечено 300 –</a:t>
            </a:r>
            <a:r>
              <a:rPr lang="ru-RU" sz="2000" dirty="0" err="1" smtClean="0">
                <a:latin typeface="Times New Roman" pitchFamily="18" charset="0"/>
                <a:cs typeface="Times New Roman" pitchFamily="18" charset="0"/>
              </a:rPr>
              <a:t>летие</a:t>
            </a:r>
            <a:r>
              <a:rPr lang="ru-RU" sz="2000" dirty="0" smtClean="0">
                <a:latin typeface="Times New Roman" pitchFamily="18" charset="0"/>
                <a:cs typeface="Times New Roman" pitchFamily="18" charset="0"/>
              </a:rPr>
              <a:t> М.В.Ломоносова. На конференцию было подготовлено 12 работ по разным направлениям.</a:t>
            </a:r>
            <a:endParaRPr lang="ru-RU" sz="2000" dirty="0">
              <a:latin typeface="Times New Roman" pitchFamily="18" charset="0"/>
              <a:cs typeface="Times New Roman" pitchFamily="18" charset="0"/>
            </a:endParaRPr>
          </a:p>
        </p:txBody>
      </p:sp>
      <p:sp>
        <p:nvSpPr>
          <p:cNvPr id="3" name="Прямоугольник 2"/>
          <p:cNvSpPr/>
          <p:nvPr/>
        </p:nvSpPr>
        <p:spPr>
          <a:xfrm>
            <a:off x="642910" y="428604"/>
            <a:ext cx="7358114" cy="369332"/>
          </a:xfrm>
          <a:prstGeom prst="rect">
            <a:avLst/>
          </a:prstGeom>
        </p:spPr>
        <p:txBody>
          <a:bodyPr wrap="square">
            <a:spAutoFit/>
          </a:bodyPr>
          <a:lstStyle/>
          <a:p>
            <a:r>
              <a:rPr lang="ru-RU" dirty="0" smtClean="0"/>
              <a:t>, </a:t>
            </a:r>
            <a:endParaRPr lang="ru-RU" dirty="0"/>
          </a:p>
        </p:txBody>
      </p:sp>
      <p:pic>
        <p:nvPicPr>
          <p:cNvPr id="1026" name="Picture 2" descr="E:\ФОТОАРХИВ для сортировки\Конференция Ломоносов 18.11.11\Изображение 017_измененный.jpg"/>
          <p:cNvPicPr>
            <a:picLocks noChangeAspect="1" noChangeArrowheads="1"/>
          </p:cNvPicPr>
          <p:nvPr/>
        </p:nvPicPr>
        <p:blipFill>
          <a:blip r:embed="rId2" cstate="print"/>
          <a:srcRect/>
          <a:stretch>
            <a:fillRect/>
          </a:stretch>
        </p:blipFill>
        <p:spPr bwMode="auto">
          <a:xfrm>
            <a:off x="4500562" y="428604"/>
            <a:ext cx="4071966" cy="578647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358246" cy="2143140"/>
          </a:xfrm>
        </p:spPr>
        <p:txBody>
          <a:bodyPr>
            <a:normAutofit lnSpcReduction="10000"/>
          </a:bodyPr>
          <a:lstStyle/>
          <a:p>
            <a:pPr>
              <a:buNone/>
            </a:pPr>
            <a:r>
              <a:rPr lang="ru-RU" dirty="0" smtClean="0">
                <a:latin typeface="Times New Roman" pitchFamily="18" charset="0"/>
                <a:cs typeface="Times New Roman" pitchFamily="18" charset="0"/>
              </a:rPr>
              <a:t>    Система развивающегося обучения с личностно –ориентированным подходом позволяет мне выявить учащихся –единомышленников. Так, в 2012 -13 </a:t>
            </a:r>
            <a:r>
              <a:rPr lang="ru-RU" dirty="0" err="1" smtClean="0">
                <a:latin typeface="Times New Roman" pitchFamily="18" charset="0"/>
                <a:cs typeface="Times New Roman" pitchFamily="18" charset="0"/>
              </a:rPr>
              <a:t>уч</a:t>
            </a:r>
            <a:r>
              <a:rPr lang="ru-RU" dirty="0" smtClean="0">
                <a:latin typeface="Times New Roman" pitchFamily="18" charset="0"/>
                <a:cs typeface="Times New Roman" pitchFamily="18" charset="0"/>
              </a:rPr>
              <a:t>. году среди учащихся 10 классов была создана команда «Химия.</a:t>
            </a:r>
            <a:r>
              <a:rPr lang="en-US" dirty="0" err="1" smtClean="0">
                <a:latin typeface="Times New Roman" pitchFamily="18" charset="0"/>
                <a:cs typeface="Times New Roman" pitchFamily="18" charset="0"/>
              </a:rPr>
              <a:t>ru</a:t>
            </a:r>
            <a:r>
              <a:rPr lang="ru-RU" dirty="0" smtClean="0">
                <a:latin typeface="Times New Roman" pitchFamily="18" charset="0"/>
                <a:cs typeface="Times New Roman" pitchFamily="18" charset="0"/>
              </a:rPr>
              <a:t>», которая приняла участие в интерактивном конкурсе «Путешествие в мир химии».</a:t>
            </a:r>
            <a:endParaRPr lang="ru-RU" dirty="0">
              <a:latin typeface="Times New Roman" pitchFamily="18" charset="0"/>
              <a:cs typeface="Times New Roman" pitchFamily="18" charset="0"/>
            </a:endParaRPr>
          </a:p>
        </p:txBody>
      </p:sp>
      <p:pic>
        <p:nvPicPr>
          <p:cNvPr id="4" name="Picture 2" descr="C:\Documents and Settings\Admin\Рабочий стол\педсовет 2\1 (9).jpg"/>
          <p:cNvPicPr>
            <a:picLocks noChangeAspect="1" noChangeArrowheads="1"/>
          </p:cNvPicPr>
          <p:nvPr/>
        </p:nvPicPr>
        <p:blipFill>
          <a:blip r:embed="rId2" cstate="print"/>
          <a:srcRect/>
          <a:stretch>
            <a:fillRect/>
          </a:stretch>
        </p:blipFill>
        <p:spPr bwMode="auto">
          <a:xfrm>
            <a:off x="857224" y="2357430"/>
            <a:ext cx="2928958" cy="4071966"/>
          </a:xfrm>
          <a:prstGeom prst="rect">
            <a:avLst/>
          </a:prstGeom>
          <a:noFill/>
        </p:spPr>
      </p:pic>
      <p:pic>
        <p:nvPicPr>
          <p:cNvPr id="5" name="Picture 4" descr="C:\Documents and Settings\Admin\Рабочий стол\педсовет 2\1 (12).jpg"/>
          <p:cNvPicPr>
            <a:picLocks noChangeAspect="1" noChangeArrowheads="1"/>
          </p:cNvPicPr>
          <p:nvPr/>
        </p:nvPicPr>
        <p:blipFill>
          <a:blip r:embed="rId3" cstate="print"/>
          <a:srcRect/>
          <a:stretch>
            <a:fillRect/>
          </a:stretch>
        </p:blipFill>
        <p:spPr bwMode="auto">
          <a:xfrm>
            <a:off x="5143504" y="2357430"/>
            <a:ext cx="2928958" cy="407196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Мария\Рабочий стол\для презент\P1070061.JPG"/>
          <p:cNvPicPr>
            <a:picLocks noChangeAspect="1" noChangeArrowheads="1"/>
          </p:cNvPicPr>
          <p:nvPr/>
        </p:nvPicPr>
        <p:blipFill>
          <a:blip r:embed="rId2" cstate="print"/>
          <a:srcRect/>
          <a:stretch>
            <a:fillRect/>
          </a:stretch>
        </p:blipFill>
        <p:spPr>
          <a:xfrm>
            <a:off x="785786" y="428604"/>
            <a:ext cx="3500462" cy="2428892"/>
          </a:xfrm>
          <a:prstGeom prst="rect">
            <a:avLst/>
          </a:prstGeom>
        </p:spPr>
      </p:pic>
      <p:pic>
        <p:nvPicPr>
          <p:cNvPr id="5" name="Picture 4" descr="C:\Documents and Settings\Мария\Рабочий стол\для презент\P1070065.JPG"/>
          <p:cNvPicPr>
            <a:picLocks noChangeAspect="1" noChangeArrowheads="1"/>
          </p:cNvPicPr>
          <p:nvPr/>
        </p:nvPicPr>
        <p:blipFill>
          <a:blip r:embed="rId3" cstate="print"/>
          <a:srcRect/>
          <a:stretch>
            <a:fillRect/>
          </a:stretch>
        </p:blipFill>
        <p:spPr bwMode="auto">
          <a:xfrm>
            <a:off x="4714876" y="428604"/>
            <a:ext cx="3500462" cy="2428892"/>
          </a:xfrm>
          <a:prstGeom prst="rect">
            <a:avLst/>
          </a:prstGeom>
          <a:noFill/>
          <a:ln w="9525">
            <a:noFill/>
            <a:miter lim="800000"/>
            <a:headEnd/>
            <a:tailEnd/>
          </a:ln>
        </p:spPr>
      </p:pic>
      <p:pic>
        <p:nvPicPr>
          <p:cNvPr id="6" name="Picture 5"/>
          <p:cNvPicPr>
            <a:picLocks noGrp="1" noChangeAspect="1" noChangeArrowheads="1"/>
          </p:cNvPicPr>
          <p:nvPr>
            <p:ph idx="1"/>
          </p:nvPr>
        </p:nvPicPr>
        <p:blipFill>
          <a:blip r:embed="rId4" cstate="print"/>
          <a:srcRect/>
          <a:stretch>
            <a:fillRect/>
          </a:stretch>
        </p:blipFill>
        <p:spPr bwMode="auto">
          <a:xfrm>
            <a:off x="714348" y="2928934"/>
            <a:ext cx="2571768" cy="3500462"/>
          </a:xfrm>
          <a:prstGeom prst="rect">
            <a:avLst/>
          </a:prstGeom>
          <a:noFill/>
          <a:ln w="9525">
            <a:noFill/>
            <a:miter lim="800000"/>
            <a:headEnd/>
            <a:tailEnd/>
          </a:ln>
        </p:spPr>
      </p:pic>
      <p:pic>
        <p:nvPicPr>
          <p:cNvPr id="7" name="Picture 2" descr="C:\Documents and Settings\Мария\Рабочий стол\для презент\P1070083.JPG"/>
          <p:cNvPicPr>
            <a:picLocks noChangeAspect="1" noChangeArrowheads="1"/>
          </p:cNvPicPr>
          <p:nvPr/>
        </p:nvPicPr>
        <p:blipFill>
          <a:blip r:embed="rId5" cstate="print"/>
          <a:srcRect/>
          <a:stretch>
            <a:fillRect/>
          </a:stretch>
        </p:blipFill>
        <p:spPr bwMode="auto">
          <a:xfrm>
            <a:off x="3357554" y="2928934"/>
            <a:ext cx="2571768" cy="3500462"/>
          </a:xfrm>
          <a:prstGeom prst="rect">
            <a:avLst/>
          </a:prstGeom>
          <a:noFill/>
          <a:ln w="9525">
            <a:noFill/>
            <a:miter lim="800000"/>
            <a:headEnd/>
            <a:tailEnd/>
          </a:ln>
        </p:spPr>
      </p:pic>
      <p:pic>
        <p:nvPicPr>
          <p:cNvPr id="8" name="Picture 3" descr="C:\Documents and Settings\Мария\Рабочий стол\для презент\P1070100.JPG"/>
          <p:cNvPicPr>
            <a:picLocks noChangeAspect="1" noChangeArrowheads="1"/>
          </p:cNvPicPr>
          <p:nvPr/>
        </p:nvPicPr>
        <p:blipFill>
          <a:blip r:embed="rId6" cstate="print"/>
          <a:srcRect/>
          <a:stretch>
            <a:fillRect/>
          </a:stretch>
        </p:blipFill>
        <p:spPr bwMode="auto">
          <a:xfrm>
            <a:off x="6000761" y="2928934"/>
            <a:ext cx="2571767" cy="350046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332656"/>
            <a:ext cx="7024744" cy="5596674"/>
          </a:xfrm>
        </p:spPr>
        <p:txBody>
          <a:bodyPr/>
          <a:lstStyle/>
          <a:p>
            <a:r>
              <a:rPr lang="ru-RU" dirty="0" smtClean="0"/>
              <a:t>Содержание</a:t>
            </a:r>
            <a:endParaRPr lang="ru-RU" dirty="0"/>
          </a:p>
        </p:txBody>
      </p:sp>
      <p:sp>
        <p:nvSpPr>
          <p:cNvPr id="3" name="Объект 2"/>
          <p:cNvSpPr>
            <a:spLocks noGrp="1"/>
          </p:cNvSpPr>
          <p:nvPr>
            <p:ph idx="1"/>
          </p:nvPr>
        </p:nvSpPr>
        <p:spPr>
          <a:xfrm>
            <a:off x="1043492" y="642919"/>
            <a:ext cx="7529035" cy="2571767"/>
          </a:xfrm>
        </p:spPr>
        <p:txBody>
          <a:bodyPr>
            <a:normAutofit fontScale="92500"/>
          </a:bodyPr>
          <a:lstStyle/>
          <a:p>
            <a:pPr>
              <a:buNone/>
            </a:pPr>
            <a:r>
              <a:rPr lang="ru-RU" dirty="0" smtClean="0">
                <a:latin typeface="Times New Roman" pitchFamily="18" charset="0"/>
                <a:cs typeface="Times New Roman" pitchFamily="18" charset="0"/>
              </a:rPr>
              <a:t>    Каждый учитель хочет, чтобы его предмет вызывал глубокий интерес у школьников, чтобы ученики умели не только писать химические формулы и уравнения реакций, но и понимать химическую картину мира, умели логически мыслить, чтобы каждый урок был праздником, маленьким представлением, доставляющим радость и ученикам и учителю. </a:t>
            </a:r>
          </a:p>
          <a:p>
            <a:endParaRPr lang="ru-RU" sz="1600" dirty="0" smtClean="0">
              <a:latin typeface="Times New Roman" pitchFamily="18" charset="0"/>
              <a:cs typeface="Times New Roman" pitchFamily="18" charset="0"/>
            </a:endParaRPr>
          </a:p>
        </p:txBody>
      </p:sp>
      <p:pic>
        <p:nvPicPr>
          <p:cNvPr id="21508" name="Picture 4" descr="C:\Documents and Settings\Admin\Рабочий стол\Рисунок1.jpg"/>
          <p:cNvPicPr>
            <a:picLocks noChangeAspect="1" noChangeArrowheads="1"/>
          </p:cNvPicPr>
          <p:nvPr/>
        </p:nvPicPr>
        <p:blipFill>
          <a:blip r:embed="rId2" cstate="print"/>
          <a:srcRect/>
          <a:stretch>
            <a:fillRect/>
          </a:stretch>
        </p:blipFill>
        <p:spPr bwMode="auto">
          <a:xfrm>
            <a:off x="1142976" y="3429000"/>
            <a:ext cx="7143800" cy="2928958"/>
          </a:xfrm>
          <a:prstGeom prst="rect">
            <a:avLst/>
          </a:prstGeom>
          <a:noFill/>
        </p:spPr>
      </p:pic>
    </p:spTree>
    <p:extLst>
      <p:ext uri="{BB962C8B-B14F-4D97-AF65-F5344CB8AC3E}">
        <p14:creationId xmlns="" xmlns:p14="http://schemas.microsoft.com/office/powerpoint/2010/main" val="851144709"/>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5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32656"/>
            <a:ext cx="8001056" cy="810328"/>
          </a:xfrm>
        </p:spPr>
        <p:txBody>
          <a:bodyPr>
            <a:normAutofit fontScale="90000"/>
          </a:bodyPr>
          <a:lstStyle/>
          <a:p>
            <a:r>
              <a:rPr lang="ru-RU" dirty="0" smtClean="0">
                <a:solidFill>
                  <a:schemeClr val="tx1"/>
                </a:solidFill>
                <a:latin typeface="Times New Roman" pitchFamily="18" charset="0"/>
                <a:cs typeface="Times New Roman" pitchFamily="18" charset="0"/>
              </a:rPr>
              <a:t>Региональные Менделеевские чтения</a:t>
            </a:r>
            <a:endParaRPr lang="ru-RU" dirty="0">
              <a:solidFill>
                <a:schemeClr val="tx1"/>
              </a:solidFill>
            </a:endParaRPr>
          </a:p>
        </p:txBody>
      </p:sp>
      <p:sp>
        <p:nvSpPr>
          <p:cNvPr id="3" name="Содержимое 2"/>
          <p:cNvSpPr>
            <a:spLocks noGrp="1"/>
          </p:cNvSpPr>
          <p:nvPr>
            <p:ph idx="1"/>
          </p:nvPr>
        </p:nvSpPr>
        <p:spPr>
          <a:xfrm>
            <a:off x="642910" y="1142984"/>
            <a:ext cx="7858180" cy="5214973"/>
          </a:xfrm>
        </p:spPr>
        <p:txBody>
          <a:bodyPr>
            <a:normAutofit fontScale="85000" lnSpcReduction="20000"/>
          </a:bodyPr>
          <a:lstStyle/>
          <a:p>
            <a:pPr marL="0" indent="0" algn="ctr">
              <a:buNone/>
            </a:pPr>
            <a:r>
              <a:rPr lang="ru-RU" b="1" i="1" dirty="0" smtClean="0">
                <a:latin typeface="Times New Roman" pitchFamily="18" charset="0"/>
                <a:cs typeface="Times New Roman" pitchFamily="18" charset="0"/>
              </a:rPr>
              <a:t>2006 год</a:t>
            </a:r>
          </a:p>
          <a:p>
            <a:pPr marL="0" indent="0">
              <a:buNone/>
            </a:pPr>
            <a:r>
              <a:rPr lang="ru-RU" dirty="0" smtClean="0">
                <a:latin typeface="Times New Roman" pitchFamily="18" charset="0"/>
                <a:cs typeface="Times New Roman" pitchFamily="18" charset="0"/>
              </a:rPr>
              <a:t>Этимология в периодической системе химических элементов Д.И. Менделеева.</a:t>
            </a:r>
          </a:p>
          <a:p>
            <a:pPr marL="0" indent="0">
              <a:buNone/>
              <a:tabLst>
                <a:tab pos="4305300" algn="l"/>
              </a:tabLst>
            </a:pPr>
            <a:r>
              <a:rPr lang="ru-RU" dirty="0" smtClean="0">
                <a:latin typeface="Times New Roman" pitchFamily="18" charset="0"/>
                <a:cs typeface="Times New Roman" pitchFamily="18" charset="0"/>
              </a:rPr>
              <a:t>Работа Чистяковой Елены           	Диплом за 1 место.</a:t>
            </a:r>
          </a:p>
          <a:p>
            <a:pPr marL="0" indent="0" algn="ctr">
              <a:buNone/>
              <a:tabLst>
                <a:tab pos="4305300" algn="l"/>
              </a:tabLst>
            </a:pPr>
            <a:r>
              <a:rPr lang="ru-RU" b="1" i="1" dirty="0" smtClean="0">
                <a:latin typeface="Times New Roman" pitchFamily="18" charset="0"/>
                <a:cs typeface="Times New Roman" pitchFamily="18" charset="0"/>
              </a:rPr>
              <a:t>2007 год</a:t>
            </a:r>
          </a:p>
          <a:p>
            <a:pPr marL="0" indent="0">
              <a:buNone/>
              <a:tabLst>
                <a:tab pos="4305300" algn="l"/>
              </a:tabLst>
            </a:pPr>
            <a:r>
              <a:rPr lang="ru-RU" dirty="0" smtClean="0">
                <a:latin typeface="Times New Roman" pitchFamily="18" charset="0"/>
                <a:cs typeface="Times New Roman" pitchFamily="18" charset="0"/>
              </a:rPr>
              <a:t>Моя таблица химических элементов.</a:t>
            </a:r>
          </a:p>
          <a:p>
            <a:pPr marL="0" indent="0">
              <a:buNone/>
              <a:tabLst>
                <a:tab pos="4305300" algn="l"/>
              </a:tabLst>
            </a:pPr>
            <a:r>
              <a:rPr lang="ru-RU" dirty="0" smtClean="0">
                <a:latin typeface="Times New Roman" pitchFamily="18" charset="0"/>
                <a:cs typeface="Times New Roman" pitchFamily="18" charset="0"/>
              </a:rPr>
              <a:t>Работа Чистяковой Елены          	 Диплом за 3 место.</a:t>
            </a:r>
          </a:p>
          <a:p>
            <a:pPr marL="0" indent="0" algn="ctr">
              <a:buNone/>
              <a:tabLst>
                <a:tab pos="4305300" algn="l"/>
              </a:tabLst>
            </a:pPr>
            <a:r>
              <a:rPr lang="ru-RU" b="1" i="1" dirty="0" smtClean="0">
                <a:latin typeface="Times New Roman" pitchFamily="18" charset="0"/>
                <a:cs typeface="Times New Roman" pitchFamily="18" charset="0"/>
              </a:rPr>
              <a:t>2008 год</a:t>
            </a:r>
          </a:p>
          <a:p>
            <a:pPr marL="0" indent="0">
              <a:buNone/>
              <a:tabLst>
                <a:tab pos="4305300" algn="l"/>
              </a:tabLst>
            </a:pPr>
            <a:r>
              <a:rPr lang="ru-RU" dirty="0" smtClean="0">
                <a:latin typeface="Times New Roman" pitchFamily="18" charset="0"/>
                <a:cs typeface="Times New Roman" pitchFamily="18" charset="0"/>
              </a:rPr>
              <a:t>Благородные газы: вчера, сегодня, завтра.</a:t>
            </a:r>
          </a:p>
          <a:p>
            <a:pPr marL="0" indent="0">
              <a:buNone/>
              <a:tabLst>
                <a:tab pos="4305300" algn="l"/>
              </a:tabLst>
            </a:pPr>
            <a:r>
              <a:rPr lang="ru-RU" dirty="0" smtClean="0">
                <a:latin typeface="Times New Roman" pitchFamily="18" charset="0"/>
                <a:cs typeface="Times New Roman" pitchFamily="18" charset="0"/>
              </a:rPr>
              <a:t>Работа </a:t>
            </a:r>
            <a:r>
              <a:rPr lang="ru-RU" dirty="0" err="1" smtClean="0">
                <a:latin typeface="Times New Roman" pitchFamily="18" charset="0"/>
                <a:cs typeface="Times New Roman" pitchFamily="18" charset="0"/>
              </a:rPr>
              <a:t>Бурдоян</a:t>
            </a:r>
            <a:r>
              <a:rPr lang="ru-RU" dirty="0" smtClean="0">
                <a:latin typeface="Times New Roman" pitchFamily="18" charset="0"/>
                <a:cs typeface="Times New Roman" pitchFamily="18" charset="0"/>
              </a:rPr>
              <a:t> Ланы                  	 Грамота за активное участие</a:t>
            </a:r>
          </a:p>
          <a:p>
            <a:pPr marL="0" indent="0" algn="ctr">
              <a:buNone/>
              <a:tabLst>
                <a:tab pos="4305300" algn="l"/>
              </a:tabLst>
            </a:pPr>
            <a:r>
              <a:rPr lang="ru-RU" b="1" i="1" dirty="0" smtClean="0">
                <a:latin typeface="Times New Roman" pitchFamily="18" charset="0"/>
                <a:cs typeface="Times New Roman" pitchFamily="18" charset="0"/>
              </a:rPr>
              <a:t>2009 год</a:t>
            </a:r>
          </a:p>
          <a:p>
            <a:pPr marL="0" indent="0">
              <a:buNone/>
              <a:tabLst>
                <a:tab pos="4305300" algn="l"/>
              </a:tabLst>
            </a:pPr>
            <a:r>
              <a:rPr lang="ru-RU" dirty="0" smtClean="0">
                <a:latin typeface="Times New Roman" pitchFamily="18" charset="0"/>
                <a:cs typeface="Times New Roman" pitchFamily="18" charset="0"/>
              </a:rPr>
              <a:t>Великий </a:t>
            </a:r>
            <a:r>
              <a:rPr lang="ru-RU" dirty="0" err="1" smtClean="0">
                <a:latin typeface="Times New Roman" pitchFamily="18" charset="0"/>
                <a:cs typeface="Times New Roman" pitchFamily="18" charset="0"/>
              </a:rPr>
              <a:t>ненобелевский</a:t>
            </a:r>
            <a:r>
              <a:rPr lang="ru-RU" dirty="0" smtClean="0">
                <a:latin typeface="Times New Roman" pitchFamily="18" charset="0"/>
                <a:cs typeface="Times New Roman" pitchFamily="18" charset="0"/>
              </a:rPr>
              <a:t> лауреат.</a:t>
            </a:r>
          </a:p>
          <a:p>
            <a:pPr marL="0" indent="0">
              <a:buNone/>
              <a:tabLst>
                <a:tab pos="4305300" algn="l"/>
              </a:tabLst>
            </a:pPr>
            <a:r>
              <a:rPr lang="ru-RU" dirty="0" smtClean="0">
                <a:latin typeface="Times New Roman" pitchFamily="18" charset="0"/>
                <a:cs typeface="Times New Roman" pitchFamily="18" charset="0"/>
              </a:rPr>
              <a:t>Работа </a:t>
            </a:r>
            <a:r>
              <a:rPr lang="ru-RU" dirty="0" err="1" smtClean="0">
                <a:latin typeface="Times New Roman" pitchFamily="18" charset="0"/>
                <a:cs typeface="Times New Roman" pitchFamily="18" charset="0"/>
              </a:rPr>
              <a:t>Лизнёвой</a:t>
            </a:r>
            <a:r>
              <a:rPr lang="ru-RU" dirty="0" smtClean="0">
                <a:latin typeface="Times New Roman" pitchFamily="18" charset="0"/>
                <a:cs typeface="Times New Roman" pitchFamily="18" charset="0"/>
              </a:rPr>
              <a:t> Марии             	Грамота за активное участие</a:t>
            </a:r>
          </a:p>
          <a:p>
            <a:pPr marL="0" indent="0" algn="ctr">
              <a:buNone/>
              <a:tabLst>
                <a:tab pos="4305300" algn="l"/>
              </a:tabLst>
            </a:pPr>
            <a:r>
              <a:rPr lang="ru-RU" b="1" i="1" dirty="0" smtClean="0">
                <a:latin typeface="Times New Roman" pitchFamily="18" charset="0"/>
                <a:cs typeface="Times New Roman" pitchFamily="18" charset="0"/>
              </a:rPr>
              <a:t>2010 год</a:t>
            </a:r>
          </a:p>
          <a:p>
            <a:pPr marL="0" indent="0">
              <a:buNone/>
              <a:tabLst>
                <a:tab pos="4305300" algn="l"/>
              </a:tabLst>
            </a:pPr>
            <a:r>
              <a:rPr lang="ru-RU" dirty="0" smtClean="0">
                <a:latin typeface="Times New Roman" pitchFamily="18" charset="0"/>
                <a:cs typeface="Times New Roman" pitchFamily="18" charset="0"/>
              </a:rPr>
              <a:t>Полёт Д.И. Менделеева на воздушном шаре из Клина 7 августа 1887 года.</a:t>
            </a:r>
          </a:p>
          <a:p>
            <a:pPr marL="0" indent="0">
              <a:buNone/>
              <a:tabLst>
                <a:tab pos="4305300" algn="l"/>
              </a:tabLst>
            </a:pPr>
            <a:r>
              <a:rPr lang="ru-RU" dirty="0" smtClean="0">
                <a:latin typeface="Times New Roman" pitchFamily="18" charset="0"/>
                <a:cs typeface="Times New Roman" pitchFamily="18" charset="0"/>
              </a:rPr>
              <a:t>Работа Иванова Сергея              	 Диплом за 1 место.</a:t>
            </a:r>
          </a:p>
          <a:p>
            <a:endParaRPr lang="ru-RU" dirty="0" smtClean="0">
              <a:latin typeface="Times New Roman" pitchFamily="18" charset="0"/>
              <a:cs typeface="Times New Roman" pitchFamily="18" charset="0"/>
            </a:endParaRP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00042"/>
            <a:ext cx="8001056" cy="5786477"/>
          </a:xfrm>
        </p:spPr>
        <p:txBody>
          <a:bodyPr>
            <a:normAutofit/>
          </a:bodyPr>
          <a:lstStyle/>
          <a:p>
            <a:pPr marL="0" indent="0" algn="ctr">
              <a:buNone/>
              <a:tabLst>
                <a:tab pos="4305300" algn="l"/>
              </a:tabLst>
            </a:pPr>
            <a:r>
              <a:rPr lang="ru-RU" b="1" i="1" dirty="0" smtClean="0">
                <a:latin typeface="Times New Roman" pitchFamily="18" charset="0"/>
                <a:cs typeface="Times New Roman" pitchFamily="18" charset="0"/>
              </a:rPr>
              <a:t>2011 год</a:t>
            </a:r>
          </a:p>
          <a:p>
            <a:pPr marL="0" indent="0" algn="ctr">
              <a:buNone/>
              <a:tabLst>
                <a:tab pos="4305300" algn="l"/>
              </a:tabLst>
            </a:pPr>
            <a:endParaRPr lang="ru-RU" b="1" i="1" dirty="0" smtClean="0">
              <a:latin typeface="Times New Roman" pitchFamily="18" charset="0"/>
              <a:cs typeface="Times New Roman" pitchFamily="18" charset="0"/>
            </a:endParaRPr>
          </a:p>
          <a:p>
            <a:pPr marL="0" indent="0">
              <a:buNone/>
              <a:tabLst>
                <a:tab pos="4305300" algn="l"/>
              </a:tabLst>
            </a:pPr>
            <a:r>
              <a:rPr lang="ru-RU" dirty="0" smtClean="0">
                <a:latin typeface="Times New Roman" pitchFamily="18" charset="0"/>
                <a:cs typeface="Times New Roman" pitchFamily="18" charset="0"/>
              </a:rPr>
              <a:t>Спиритизм. Общение с существами  духовного мира.</a:t>
            </a:r>
          </a:p>
          <a:p>
            <a:pPr marL="0" indent="0">
              <a:buNone/>
              <a:tabLst>
                <a:tab pos="4305300" algn="l"/>
              </a:tabLst>
            </a:pPr>
            <a:r>
              <a:rPr lang="ru-RU" dirty="0" smtClean="0">
                <a:latin typeface="Times New Roman" pitchFamily="18" charset="0"/>
                <a:cs typeface="Times New Roman" pitchFamily="18" charset="0"/>
              </a:rPr>
              <a:t>Работа Беляковой Натальи	 Грамота за активное                              	 участие</a:t>
            </a:r>
            <a:endParaRPr lang="en-US" dirty="0" smtClean="0">
              <a:latin typeface="Times New Roman" pitchFamily="18" charset="0"/>
              <a:cs typeface="Times New Roman" pitchFamily="18" charset="0"/>
            </a:endParaRPr>
          </a:p>
          <a:p>
            <a:pPr marL="0" indent="0" algn="ctr">
              <a:buNone/>
              <a:tabLst>
                <a:tab pos="4305300" algn="l"/>
              </a:tabLst>
            </a:pPr>
            <a:r>
              <a:rPr lang="ru-RU" b="1" i="1" dirty="0" smtClean="0">
                <a:latin typeface="Times New Roman" pitchFamily="18" charset="0"/>
                <a:cs typeface="Times New Roman" pitchFamily="18" charset="0"/>
              </a:rPr>
              <a:t>2012 год</a:t>
            </a:r>
          </a:p>
          <a:p>
            <a:pPr marL="0" indent="0" algn="ctr">
              <a:buNone/>
              <a:tabLst>
                <a:tab pos="4305300" algn="l"/>
              </a:tabLst>
            </a:pPr>
            <a:r>
              <a:rPr lang="ru-RU" dirty="0" smtClean="0">
                <a:latin typeface="Times New Roman" pitchFamily="18" charset="0"/>
                <a:cs typeface="Times New Roman" pitchFamily="18" charset="0"/>
              </a:rPr>
              <a:t>М.В.Ломоносов –основатель русского мозаичного искусства.</a:t>
            </a:r>
          </a:p>
          <a:p>
            <a:pPr marL="0" indent="0" algn="ctr">
              <a:buNone/>
              <a:tabLst>
                <a:tab pos="4305300" algn="l"/>
              </a:tabLst>
            </a:pPr>
            <a:r>
              <a:rPr lang="ru-RU" dirty="0" smtClean="0">
                <a:latin typeface="Times New Roman" pitchFamily="18" charset="0"/>
                <a:cs typeface="Times New Roman" pitchFamily="18" charset="0"/>
              </a:rPr>
              <a:t>Работа </a:t>
            </a:r>
            <a:r>
              <a:rPr lang="ru-RU" dirty="0" err="1" smtClean="0">
                <a:latin typeface="Times New Roman" pitchFamily="18" charset="0"/>
                <a:cs typeface="Times New Roman" pitchFamily="18" charset="0"/>
              </a:rPr>
              <a:t>Качихиной</a:t>
            </a:r>
            <a:r>
              <a:rPr lang="ru-RU" dirty="0" smtClean="0">
                <a:latin typeface="Times New Roman" pitchFamily="18" charset="0"/>
                <a:cs typeface="Times New Roman" pitchFamily="18" charset="0"/>
              </a:rPr>
              <a:t> Маргариты                  Диплом за </a:t>
            </a:r>
            <a:r>
              <a:rPr lang="en-US" dirty="0" smtClean="0">
                <a:latin typeface="Times New Roman" pitchFamily="18" charset="0"/>
                <a:cs typeface="Times New Roman" pitchFamily="18" charset="0"/>
              </a:rPr>
              <a:t>II </a:t>
            </a:r>
            <a:r>
              <a:rPr lang="ru-RU" dirty="0" smtClean="0">
                <a:latin typeface="Times New Roman" pitchFamily="18" charset="0"/>
                <a:cs typeface="Times New Roman" pitchFamily="18" charset="0"/>
              </a:rPr>
              <a:t>место</a:t>
            </a:r>
          </a:p>
          <a:p>
            <a:pPr marL="0" indent="0" algn="ctr">
              <a:buNone/>
              <a:tabLst>
                <a:tab pos="4305300" algn="l"/>
              </a:tabLst>
            </a:pPr>
            <a:endParaRPr lang="ru-RU" b="1" i="1" dirty="0" smtClean="0">
              <a:latin typeface="Times New Roman" pitchFamily="18" charset="0"/>
              <a:cs typeface="Times New Roman" pitchFamily="18" charset="0"/>
            </a:endParaRPr>
          </a:p>
          <a:p>
            <a:pPr marL="0" indent="0" algn="ctr">
              <a:buNone/>
              <a:tabLst>
                <a:tab pos="4305300" algn="l"/>
              </a:tabLst>
            </a:pPr>
            <a:endParaRPr lang="ru-RU" b="1" i="1"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print"/>
          <a:srcRect l="6937" t="18500" r="11392" b="38450"/>
          <a:stretch>
            <a:fillRect/>
          </a:stretch>
        </p:blipFill>
        <p:spPr>
          <a:xfrm>
            <a:off x="500034" y="428604"/>
            <a:ext cx="3187476" cy="2376210"/>
          </a:xfrm>
          <a:prstGeom prst="rect">
            <a:avLst/>
          </a:prstGeom>
          <a:ln>
            <a:noFill/>
          </a:ln>
          <a:effectLst>
            <a:softEdge rad="112500"/>
          </a:effectLst>
        </p:spPr>
      </p:pic>
      <p:pic>
        <p:nvPicPr>
          <p:cNvPr id="5" name="Рисунок 4" descr="0.jpg"/>
          <p:cNvPicPr>
            <a:picLocks noChangeAspect="1"/>
          </p:cNvPicPr>
          <p:nvPr/>
        </p:nvPicPr>
        <p:blipFill>
          <a:blip r:embed="rId3" cstate="print"/>
          <a:srcRect t="11151"/>
          <a:stretch>
            <a:fillRect/>
          </a:stretch>
        </p:blipFill>
        <p:spPr>
          <a:xfrm>
            <a:off x="3929058" y="571480"/>
            <a:ext cx="1639065" cy="2060848"/>
          </a:xfrm>
          <a:prstGeom prst="rect">
            <a:avLst/>
          </a:prstGeom>
          <a:ln>
            <a:noFill/>
          </a:ln>
          <a:effectLst>
            <a:softEdge rad="112500"/>
          </a:effectLst>
        </p:spPr>
      </p:pic>
      <p:pic>
        <p:nvPicPr>
          <p:cNvPr id="6" name="Рисунок 5" descr="Конференция 24.11.2006 01.jpg"/>
          <p:cNvPicPr>
            <a:picLocks noChangeAspect="1"/>
          </p:cNvPicPr>
          <p:nvPr/>
        </p:nvPicPr>
        <p:blipFill>
          <a:blip r:embed="rId4" cstate="print"/>
          <a:stretch>
            <a:fillRect/>
          </a:stretch>
        </p:blipFill>
        <p:spPr>
          <a:xfrm>
            <a:off x="5572132" y="428604"/>
            <a:ext cx="3091745" cy="2318808"/>
          </a:xfrm>
          <a:prstGeom prst="rect">
            <a:avLst/>
          </a:prstGeom>
          <a:ln>
            <a:noFill/>
          </a:ln>
          <a:effectLst>
            <a:softEdge rad="112500"/>
          </a:effectLst>
        </p:spPr>
      </p:pic>
      <p:pic>
        <p:nvPicPr>
          <p:cNvPr id="7" name="Рисунок 6" descr="IMG_7475.JPG"/>
          <p:cNvPicPr>
            <a:picLocks noChangeAspect="1"/>
          </p:cNvPicPr>
          <p:nvPr/>
        </p:nvPicPr>
        <p:blipFill>
          <a:blip r:embed="rId5" cstate="print"/>
          <a:stretch>
            <a:fillRect/>
          </a:stretch>
        </p:blipFill>
        <p:spPr>
          <a:xfrm rot="5400000">
            <a:off x="3357553" y="3000372"/>
            <a:ext cx="2786083" cy="2071702"/>
          </a:xfrm>
          <a:prstGeom prst="rect">
            <a:avLst/>
          </a:prstGeom>
          <a:ln>
            <a:noFill/>
          </a:ln>
          <a:effectLst>
            <a:softEdge rad="112500"/>
          </a:effectLst>
        </p:spPr>
      </p:pic>
      <p:pic>
        <p:nvPicPr>
          <p:cNvPr id="8" name="Рисунок 7" descr="IMG_7477.JPG"/>
          <p:cNvPicPr>
            <a:picLocks noChangeAspect="1"/>
          </p:cNvPicPr>
          <p:nvPr/>
        </p:nvPicPr>
        <p:blipFill>
          <a:blip r:embed="rId6" cstate="print"/>
          <a:stretch>
            <a:fillRect/>
          </a:stretch>
        </p:blipFill>
        <p:spPr>
          <a:xfrm>
            <a:off x="500034" y="3929066"/>
            <a:ext cx="3312368" cy="2484276"/>
          </a:xfrm>
          <a:prstGeom prst="rect">
            <a:avLst/>
          </a:prstGeom>
          <a:ln>
            <a:noFill/>
          </a:ln>
          <a:effectLst>
            <a:softEdge rad="112500"/>
          </a:effectLst>
        </p:spPr>
      </p:pic>
      <p:pic>
        <p:nvPicPr>
          <p:cNvPr id="9" name="Рисунок 8" descr="IMG_7464.JPG"/>
          <p:cNvPicPr>
            <a:picLocks noChangeAspect="1"/>
          </p:cNvPicPr>
          <p:nvPr/>
        </p:nvPicPr>
        <p:blipFill>
          <a:blip r:embed="rId7" cstate="print"/>
          <a:stretch>
            <a:fillRect/>
          </a:stretch>
        </p:blipFill>
        <p:spPr>
          <a:xfrm>
            <a:off x="5643570" y="3929066"/>
            <a:ext cx="3071834" cy="242889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6"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15"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par>
                                <p:cTn id="24" presetID="2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32656"/>
            <a:ext cx="8001056" cy="1143000"/>
          </a:xfrm>
        </p:spPr>
        <p:txBody>
          <a:bodyPr>
            <a:normAutofit/>
          </a:bodyPr>
          <a:lstStyle/>
          <a:p>
            <a:r>
              <a:rPr lang="ru-RU" sz="3200" dirty="0" smtClean="0">
                <a:solidFill>
                  <a:schemeClr val="tx1"/>
                </a:solidFill>
                <a:latin typeface="Times New Roman" pitchFamily="18" charset="0"/>
                <a:cs typeface="Times New Roman" pitchFamily="18" charset="0"/>
              </a:rPr>
              <a:t>Всероссийский конкурс исследовательских работ, имени Д.И. Менделеева.</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642910" y="1720223"/>
            <a:ext cx="7858180" cy="4137669"/>
          </a:xfrm>
        </p:spPr>
        <p:txBody>
          <a:bodyPr>
            <a:normAutofit fontScale="85000" lnSpcReduction="20000"/>
          </a:bodyPr>
          <a:lstStyle/>
          <a:p>
            <a:pPr marL="0" indent="0" algn="ctr">
              <a:buNone/>
            </a:pPr>
            <a:r>
              <a:rPr lang="ru-RU" b="1" i="1" dirty="0" smtClean="0">
                <a:latin typeface="Times New Roman" pitchFamily="18" charset="0"/>
                <a:cs typeface="Times New Roman" pitchFamily="18" charset="0"/>
              </a:rPr>
              <a:t>2007 год</a:t>
            </a:r>
          </a:p>
          <a:p>
            <a:pPr marL="0" indent="0">
              <a:buNone/>
            </a:pPr>
            <a:r>
              <a:rPr lang="ru-RU" dirty="0" smtClean="0">
                <a:latin typeface="Times New Roman" pitchFamily="18" charset="0"/>
                <a:cs typeface="Times New Roman" pitchFamily="18" charset="0"/>
              </a:rPr>
              <a:t>Этимология в периодической системе химических элементов Д.И. Менделеева.</a:t>
            </a:r>
          </a:p>
          <a:p>
            <a:pPr marL="0" indent="0">
              <a:buNone/>
              <a:tabLst>
                <a:tab pos="4305300" algn="l"/>
              </a:tabLst>
            </a:pPr>
            <a:r>
              <a:rPr lang="ru-RU" dirty="0" smtClean="0">
                <a:latin typeface="Times New Roman" pitchFamily="18" charset="0"/>
                <a:cs typeface="Times New Roman" pitchFamily="18" charset="0"/>
              </a:rPr>
              <a:t>Работа Чистяковой Елены           	Диплом за 1 место.</a:t>
            </a:r>
          </a:p>
          <a:p>
            <a:pPr marL="0" indent="0" algn="ctr">
              <a:buNone/>
              <a:tabLst>
                <a:tab pos="4305300" algn="l"/>
              </a:tabLst>
            </a:pPr>
            <a:r>
              <a:rPr lang="ru-RU" b="1" i="1" dirty="0" smtClean="0">
                <a:latin typeface="Times New Roman" pitchFamily="18" charset="0"/>
                <a:cs typeface="Times New Roman" pitchFamily="18" charset="0"/>
              </a:rPr>
              <a:t>2008 год</a:t>
            </a:r>
          </a:p>
          <a:p>
            <a:pPr marL="0" indent="0">
              <a:buNone/>
              <a:tabLst>
                <a:tab pos="4305300" algn="l"/>
              </a:tabLst>
            </a:pPr>
            <a:r>
              <a:rPr lang="ru-RU" dirty="0" smtClean="0">
                <a:latin typeface="Times New Roman" pitchFamily="18" charset="0"/>
                <a:cs typeface="Times New Roman" pitchFamily="18" charset="0"/>
              </a:rPr>
              <a:t>Моя таблица химических элементов.</a:t>
            </a:r>
          </a:p>
          <a:p>
            <a:pPr marL="0" indent="0">
              <a:buNone/>
              <a:tabLst>
                <a:tab pos="4305300" algn="l"/>
              </a:tabLst>
            </a:pPr>
            <a:r>
              <a:rPr lang="ru-RU" dirty="0" smtClean="0">
                <a:latin typeface="Times New Roman" pitchFamily="18" charset="0"/>
                <a:cs typeface="Times New Roman" pitchFamily="18" charset="0"/>
              </a:rPr>
              <a:t>Работа Чистяковой Елены          	 Диплом за 2 место.</a:t>
            </a:r>
          </a:p>
          <a:p>
            <a:pPr marL="0" indent="0" algn="ctr">
              <a:buNone/>
              <a:tabLst>
                <a:tab pos="4305300" algn="l"/>
              </a:tabLst>
            </a:pPr>
            <a:r>
              <a:rPr lang="ru-RU" b="1" i="1" dirty="0" smtClean="0">
                <a:latin typeface="Times New Roman" pitchFamily="18" charset="0"/>
                <a:cs typeface="Times New Roman" pitchFamily="18" charset="0"/>
              </a:rPr>
              <a:t>2011 год</a:t>
            </a:r>
          </a:p>
          <a:p>
            <a:pPr marL="0" indent="0">
              <a:buNone/>
              <a:tabLst>
                <a:tab pos="4305300" algn="l"/>
              </a:tabLst>
            </a:pPr>
            <a:r>
              <a:rPr lang="ru-RU" sz="2000" dirty="0" smtClean="0">
                <a:latin typeface="Times New Roman" pitchFamily="18" charset="0"/>
                <a:cs typeface="Times New Roman" pitchFamily="18" charset="0"/>
              </a:rPr>
              <a:t>Полёт Д.И. Менделеева на воздушном шаре из Клина 7 августа 1887 года.</a:t>
            </a:r>
          </a:p>
          <a:p>
            <a:pPr marL="0" indent="0">
              <a:buNone/>
              <a:tabLst>
                <a:tab pos="4305300" algn="l"/>
              </a:tabLst>
            </a:pPr>
            <a:r>
              <a:rPr lang="ru-RU" dirty="0" smtClean="0">
                <a:latin typeface="Times New Roman" pitchFamily="18" charset="0"/>
                <a:cs typeface="Times New Roman" pitchFamily="18" charset="0"/>
              </a:rPr>
              <a:t>Работа Иванова Сергея          	 Грамота за активное участие</a:t>
            </a:r>
          </a:p>
          <a:p>
            <a:pPr>
              <a:buNone/>
            </a:pPr>
            <a:r>
              <a:rPr lang="ru-RU" b="1" i="1" dirty="0" smtClean="0">
                <a:latin typeface="Times New Roman" pitchFamily="18" charset="0"/>
                <a:cs typeface="Times New Roman" pitchFamily="18" charset="0"/>
              </a:rPr>
              <a:t>                                                     2013 год</a:t>
            </a:r>
          </a:p>
          <a:p>
            <a:pPr>
              <a:buNone/>
            </a:pPr>
            <a:r>
              <a:rPr lang="ru-RU" dirty="0" smtClean="0">
                <a:latin typeface="Times New Roman" pitchFamily="18" charset="0"/>
                <a:cs typeface="Times New Roman" pitchFamily="18" charset="0"/>
              </a:rPr>
              <a:t>М.В.Ломоносов –основоположник русского мозаичного искусства.</a:t>
            </a:r>
          </a:p>
          <a:p>
            <a:pPr>
              <a:buNone/>
            </a:pPr>
            <a:r>
              <a:rPr lang="ru-RU" dirty="0" smtClean="0">
                <a:latin typeface="Times New Roman" pitchFamily="18" charset="0"/>
                <a:cs typeface="Times New Roman" pitchFamily="18" charset="0"/>
              </a:rPr>
              <a:t>Работа </a:t>
            </a:r>
            <a:r>
              <a:rPr lang="ru-RU" dirty="0" err="1" smtClean="0">
                <a:latin typeface="Times New Roman" pitchFamily="18" charset="0"/>
                <a:cs typeface="Times New Roman" pitchFamily="18" charset="0"/>
              </a:rPr>
              <a:t>Качихиной</a:t>
            </a:r>
            <a:r>
              <a:rPr lang="ru-RU" dirty="0" smtClean="0">
                <a:latin typeface="Times New Roman" pitchFamily="18" charset="0"/>
                <a:cs typeface="Times New Roman" pitchFamily="18" charset="0"/>
              </a:rPr>
              <a:t> Маргариты                Грамота за активное участие</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7"/>
            <a:ext cx="8286808" cy="2000263"/>
          </a:xfrm>
        </p:spPr>
        <p:txBody>
          <a:bodyPr/>
          <a:lstStyle/>
          <a:p>
            <a:pPr>
              <a:buNone/>
            </a:pPr>
            <a:r>
              <a:rPr lang="ru-RU" dirty="0" smtClean="0"/>
              <a:t>   </a:t>
            </a:r>
            <a:r>
              <a:rPr lang="ru-RU" dirty="0" smtClean="0">
                <a:latin typeface="Times New Roman" pitchFamily="18" charset="0"/>
                <a:cs typeface="Times New Roman" pitchFamily="18" charset="0"/>
              </a:rPr>
              <a:t>Важной частью учебного процесса являются тематические экскурсии на предприятия нашего города. Были организованны экскурсии на тверскую фармацевтическую фабрику, предприятие «</a:t>
            </a:r>
            <a:r>
              <a:rPr lang="ru-RU" dirty="0" err="1" smtClean="0">
                <a:latin typeface="Times New Roman" pitchFamily="18" charset="0"/>
                <a:cs typeface="Times New Roman" pitchFamily="18" charset="0"/>
              </a:rPr>
              <a:t>Лакуфа</a:t>
            </a:r>
            <a:r>
              <a:rPr lang="ru-RU" dirty="0" smtClean="0">
                <a:latin typeface="Times New Roman" pitchFamily="18" charset="0"/>
                <a:cs typeface="Times New Roman" pitchFamily="18" charset="0"/>
              </a:rPr>
              <a:t> – Тверь», «Волжский пекарь».</a:t>
            </a:r>
            <a:endParaRPr lang="ru-RU" dirty="0">
              <a:latin typeface="Times New Roman" pitchFamily="18" charset="0"/>
              <a:cs typeface="Times New Roman" pitchFamily="18" charset="0"/>
            </a:endParaRPr>
          </a:p>
        </p:txBody>
      </p:sp>
      <p:pic>
        <p:nvPicPr>
          <p:cNvPr id="4" name="Picture 2" descr="C:\Documents and Settings\Admin\Рабочий стол\педсовет 2\1 (3).jpg"/>
          <p:cNvPicPr>
            <a:picLocks noChangeAspect="1" noChangeArrowheads="1"/>
          </p:cNvPicPr>
          <p:nvPr/>
        </p:nvPicPr>
        <p:blipFill>
          <a:blip r:embed="rId2" cstate="print"/>
          <a:srcRect/>
          <a:stretch>
            <a:fillRect/>
          </a:stretch>
        </p:blipFill>
        <p:spPr bwMode="auto">
          <a:xfrm>
            <a:off x="500034" y="3286124"/>
            <a:ext cx="4071966" cy="2970273"/>
          </a:xfrm>
          <a:prstGeom prst="rect">
            <a:avLst/>
          </a:prstGeom>
          <a:noFill/>
        </p:spPr>
      </p:pic>
      <p:pic>
        <p:nvPicPr>
          <p:cNvPr id="5" name="Picture 3" descr="C:\Documents and Settings\Admin\Рабочий стол\педсовет 2\1 (13).jpg"/>
          <p:cNvPicPr>
            <a:picLocks noChangeAspect="1" noChangeArrowheads="1"/>
          </p:cNvPicPr>
          <p:nvPr/>
        </p:nvPicPr>
        <p:blipFill>
          <a:blip r:embed="rId3" cstate="print"/>
          <a:srcRect/>
          <a:stretch>
            <a:fillRect/>
          </a:stretch>
        </p:blipFill>
        <p:spPr bwMode="auto">
          <a:xfrm>
            <a:off x="4714876" y="1928802"/>
            <a:ext cx="3929090" cy="292895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28605"/>
            <a:ext cx="8001056" cy="2428891"/>
          </a:xfrm>
        </p:spPr>
        <p:txBody>
          <a:bodyPr>
            <a:normAutofit fontScale="92500" lnSpcReduction="20000"/>
          </a:bodyPr>
          <a:lstStyle/>
          <a:p>
            <a:pPr>
              <a:buNone/>
            </a:pPr>
            <a:r>
              <a:rPr lang="ru-RU" dirty="0" smtClean="0">
                <a:latin typeface="Times New Roman" pitchFamily="18" charset="0"/>
                <a:cs typeface="Times New Roman" pitchFamily="18" charset="0"/>
              </a:rPr>
              <a:t>   В 2012 -13 </a:t>
            </a:r>
            <a:r>
              <a:rPr lang="ru-RU" dirty="0" err="1" smtClean="0">
                <a:latin typeface="Times New Roman" pitchFamily="18" charset="0"/>
                <a:cs typeface="Times New Roman" pitchFamily="18" charset="0"/>
              </a:rPr>
              <a:t>уч</a:t>
            </a:r>
            <a:r>
              <a:rPr lang="ru-RU" dirty="0" smtClean="0">
                <a:latin typeface="Times New Roman" pitchFamily="18" charset="0"/>
                <a:cs typeface="Times New Roman" pitchFamily="18" charset="0"/>
              </a:rPr>
              <a:t>. году учащиеся 11 класса приняли участие во Всероссийском познавательном турнире «Осенний марафон», </a:t>
            </a:r>
            <a:r>
              <a:rPr lang="ru-RU" dirty="0" err="1" smtClean="0">
                <a:latin typeface="Times New Roman" pitchFamily="18" charset="0"/>
                <a:cs typeface="Times New Roman" pitchFamily="18" charset="0"/>
              </a:rPr>
              <a:t>Евтюхина</a:t>
            </a:r>
            <a:r>
              <a:rPr lang="ru-RU" dirty="0" smtClean="0">
                <a:latin typeface="Times New Roman" pitchFamily="18" charset="0"/>
                <a:cs typeface="Times New Roman" pitchFamily="18" charset="0"/>
              </a:rPr>
              <a:t> Алена заняла 3 место</a:t>
            </a:r>
            <a:r>
              <a:rPr lang="ru-RU" dirty="0" smtClean="0"/>
              <a:t>.</a:t>
            </a:r>
            <a:endParaRPr lang="en-US" dirty="0" smtClean="0"/>
          </a:p>
          <a:p>
            <a:pPr>
              <a:buNone/>
            </a:pPr>
            <a:r>
              <a:rPr lang="ru-RU" dirty="0" smtClean="0">
                <a:latin typeface="Times New Roman" pitchFamily="18" charset="0"/>
                <a:cs typeface="Times New Roman" pitchFamily="18" charset="0"/>
              </a:rPr>
              <a:t>   В мае 2013 г. ученики 10 класса приняли участие в</a:t>
            </a:r>
            <a:r>
              <a:rPr lang="en-US" dirty="0" smtClean="0">
                <a:latin typeface="Times New Roman" pitchFamily="18" charset="0"/>
                <a:cs typeface="Times New Roman" pitchFamily="18" charset="0"/>
              </a:rPr>
              <a:t> I </a:t>
            </a:r>
            <a:r>
              <a:rPr lang="ru-RU" dirty="0" smtClean="0">
                <a:latin typeface="Times New Roman" pitchFamily="18" charset="0"/>
                <a:cs typeface="Times New Roman" pitchFamily="18" charset="0"/>
              </a:rPr>
              <a:t>Региональной олимпиаде школьников по химии «</a:t>
            </a:r>
            <a:r>
              <a:rPr lang="ru-RU" dirty="0" err="1" smtClean="0">
                <a:latin typeface="Times New Roman" pitchFamily="18" charset="0"/>
                <a:cs typeface="Times New Roman" pitchFamily="18" charset="0"/>
              </a:rPr>
              <a:t>Химоня</a:t>
            </a:r>
            <a:r>
              <a:rPr lang="ru-RU" dirty="0" smtClean="0">
                <a:latin typeface="Times New Roman" pitchFamily="18" charset="0"/>
                <a:cs typeface="Times New Roman" pitchFamily="18" charset="0"/>
              </a:rPr>
              <a:t>». И, пусть мы пока не заняли призовых мест, но хорошее настроение и опыт в решении трудных задач, мы унесли с собой.</a:t>
            </a:r>
          </a:p>
          <a:p>
            <a:pPr>
              <a:buNone/>
            </a:pPr>
            <a:endParaRPr lang="ru-RU" dirty="0"/>
          </a:p>
        </p:txBody>
      </p:sp>
      <p:pic>
        <p:nvPicPr>
          <p:cNvPr id="1026" name="Picture 2" descr="E:\ФОТОАРХИВ СЕМЕЙНЫЙ\ИРИНА\НОУ\Химоня 18.05.13\Химоня 01.jpg"/>
          <p:cNvPicPr>
            <a:picLocks noChangeAspect="1" noChangeArrowheads="1"/>
          </p:cNvPicPr>
          <p:nvPr/>
        </p:nvPicPr>
        <p:blipFill>
          <a:blip r:embed="rId2" cstate="print"/>
          <a:srcRect/>
          <a:stretch>
            <a:fillRect/>
          </a:stretch>
        </p:blipFill>
        <p:spPr bwMode="auto">
          <a:xfrm>
            <a:off x="1928794" y="2428868"/>
            <a:ext cx="5572164" cy="400052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Школа юного химика</a:t>
            </a:r>
            <a:endParaRPr lang="ru-RU" dirty="0">
              <a:solidFill>
                <a:schemeClr val="tx1"/>
              </a:solidFill>
            </a:endParaRPr>
          </a:p>
        </p:txBody>
      </p:sp>
      <p:sp>
        <p:nvSpPr>
          <p:cNvPr id="3" name="Содержимое 2"/>
          <p:cNvSpPr>
            <a:spLocks noGrp="1"/>
          </p:cNvSpPr>
          <p:nvPr>
            <p:ph idx="1"/>
          </p:nvPr>
        </p:nvSpPr>
        <p:spPr>
          <a:xfrm>
            <a:off x="285721" y="1428736"/>
            <a:ext cx="4786345" cy="5000661"/>
          </a:xfrm>
        </p:spPr>
        <p:txBody>
          <a:bodyPr>
            <a:normAutofit fontScale="92500" lnSpcReduction="20000"/>
          </a:bodyPr>
          <a:lstStyle/>
          <a:p>
            <a:pPr>
              <a:buNone/>
            </a:pPr>
            <a:r>
              <a:rPr lang="ru-RU" dirty="0" smtClean="0"/>
              <a:t>   </a:t>
            </a:r>
            <a:r>
              <a:rPr lang="ru-RU" dirty="0" smtClean="0">
                <a:latin typeface="Times New Roman" pitchFamily="18" charset="0"/>
                <a:cs typeface="Times New Roman" pitchFamily="18" charset="0"/>
              </a:rPr>
              <a:t>МОУ СОШ № 7 в 2010 году заключила договор  сотрудничества  с химическом факультетом </a:t>
            </a:r>
            <a:r>
              <a:rPr lang="ru-RU" dirty="0" err="1" smtClean="0">
                <a:latin typeface="Times New Roman" pitchFamily="18" charset="0"/>
                <a:cs typeface="Times New Roman" pitchFamily="18" charset="0"/>
              </a:rPr>
              <a:t>ТвГУ</a:t>
            </a:r>
            <a:r>
              <a:rPr lang="ru-RU" dirty="0" smtClean="0">
                <a:latin typeface="Times New Roman" pitchFamily="18" charset="0"/>
                <a:cs typeface="Times New Roman" pitchFamily="18" charset="0"/>
              </a:rPr>
              <a:t> . В Школе юного химика старшеклассники изучают «науку чудесных превращений». Занятия бесплатные и адресованы тем, кто хочет посвятить себя    </a:t>
            </a:r>
            <a:r>
              <a:rPr lang="ru-RU" dirty="0" err="1" smtClean="0">
                <a:latin typeface="Times New Roman" pitchFamily="18" charset="0"/>
                <a:cs typeface="Times New Roman" pitchFamily="18" charset="0"/>
              </a:rPr>
              <a:t>химии.Учащийся</a:t>
            </a:r>
            <a:r>
              <a:rPr lang="ru-RU" dirty="0" smtClean="0">
                <a:latin typeface="Times New Roman" pitchFamily="18" charset="0"/>
                <a:cs typeface="Times New Roman" pitchFamily="18" charset="0"/>
              </a:rPr>
              <a:t> нашей школы Сергей Иванов посещал занятия в течение 2 лет, результат –участие во Всероссийском конкурсе им. Д.И.Менделеева и 100 бальный результат по ЕГЭ. Сейчас Сергей студент 3 курса 1 Московского мед. Института, фармацевтического факультета. </a:t>
            </a:r>
            <a:endParaRPr lang="ru-RU" dirty="0">
              <a:latin typeface="Times New Roman" pitchFamily="18" charset="0"/>
              <a:cs typeface="Times New Roman" pitchFamily="18" charset="0"/>
            </a:endParaRPr>
          </a:p>
        </p:txBody>
      </p:sp>
      <p:pic>
        <p:nvPicPr>
          <p:cNvPr id="4" name="Picture 16" descr="b_28921"/>
          <p:cNvPicPr>
            <a:picLocks noChangeAspect="1" noChangeArrowheads="1"/>
          </p:cNvPicPr>
          <p:nvPr/>
        </p:nvPicPr>
        <p:blipFill>
          <a:blip r:embed="rId2" cstate="print"/>
          <a:srcRect/>
          <a:stretch>
            <a:fillRect/>
          </a:stretch>
        </p:blipFill>
        <p:spPr>
          <a:xfrm>
            <a:off x="4857752" y="1785926"/>
            <a:ext cx="3786213" cy="3000396"/>
          </a:xfrm>
          <a:prstGeom prst="rect">
            <a:avLst/>
          </a:prstGeom>
          <a:noFill/>
          <a:ln/>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450074">
            <a:off x="1733016" y="5079316"/>
            <a:ext cx="6910012" cy="965097"/>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istral" pitchFamily="66" charset="0"/>
              </a:rPr>
              <a:t>СПАСИБО ЗА ВНИМАНИЕ!</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istral" pitchFamily="66" charset="0"/>
            </a:endParaRPr>
          </a:p>
        </p:txBody>
      </p:sp>
      <p:pic>
        <p:nvPicPr>
          <p:cNvPr id="3" name="Picture 2" descr="F:\ХИМИЯ\P107044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309" r="3571"/>
          <a:stretch/>
        </p:blipFill>
        <p:spPr bwMode="auto">
          <a:xfrm>
            <a:off x="467544" y="393847"/>
            <a:ext cx="5265662" cy="3755233"/>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4" name="Picture 5" descr="F:\ХИМИЯ\P107043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72588" y="393847"/>
            <a:ext cx="2803662" cy="3738215"/>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0729528"/>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set>
                                      <p:cBhvr>
                                        <p:cTn id="7" dur="910" fill="hold">
                                          <p:stCondLst>
                                            <p:cond delay="0"/>
                                          </p:stCondLst>
                                        </p:cTn>
                                        <p:tgtEl>
                                          <p:spTgt spid="2"/>
                                        </p:tgtEl>
                                        <p:attrNameLst>
                                          <p:attrName>style.rotation</p:attrName>
                                        </p:attrNameLst>
                                      </p:cBhvr>
                                      <p:to>
                                        <p:strVal val="-45.0"/>
                                      </p:to>
                                    </p:set>
                                    <p:anim calcmode="lin" valueType="num">
                                      <p:cBhvr>
                                        <p:cTn id="8" dur="910" fill="hold">
                                          <p:stCondLst>
                                            <p:cond delay="910"/>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0"/>
                            </p:stCondLst>
                            <p:childTnLst>
                              <p:par>
                                <p:cTn id="13" presetID="26" presetClass="emph" presetSubtype="0" repeatCount="indefinite" fill="hold" grpId="1" nodeType="afterEffect">
                                  <p:stCondLst>
                                    <p:cond delay="0"/>
                                  </p:stCondLst>
                                  <p:endCondLst>
                                    <p:cond evt="onNext" delay="0">
                                      <p:tgtEl>
                                        <p:sldTgt/>
                                      </p:tgtEl>
                                    </p:cond>
                                  </p:endCondLst>
                                  <p:iterate type="wd">
                                    <p:tmPct val="0"/>
                                  </p:iterate>
                                  <p:childTnLst>
                                    <p:animEffect transition="out" filter="fade">
                                      <p:cBhvr>
                                        <p:cTn id="14" dur="1000" tmFilter="0, 0; .2, .5; .8, .5; 1, 0"/>
                                        <p:tgtEl>
                                          <p:spTgt spid="2"/>
                                        </p:tgtEl>
                                      </p:cBhvr>
                                    </p:animEffect>
                                    <p:animScale>
                                      <p:cBhvr>
                                        <p:cTn id="15" dur="500" autoRev="1" fill="hold"/>
                                        <p:tgtEl>
                                          <p:spTgt spid="2"/>
                                        </p:tgtEl>
                                      </p:cBhvr>
                                      <p:by x="105000" y="105000"/>
                                    </p:animScale>
                                  </p:childTnLst>
                                </p:cTn>
                              </p:par>
                            </p:childTnLst>
                          </p:cTn>
                        </p:par>
                        <p:par>
                          <p:cTn id="16" fill="hold">
                            <p:stCondLst>
                              <p:cond delay="60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 calcmode="lin" valueType="num">
                                      <p:cBhvr>
                                        <p:cTn id="21" dur="2000" fill="hold"/>
                                        <p:tgtEl>
                                          <p:spTgt spid="3"/>
                                        </p:tgtEl>
                                        <p:attrNameLst>
                                          <p:attrName>style.rotation</p:attrName>
                                        </p:attrNameLst>
                                      </p:cBhvr>
                                      <p:tavLst>
                                        <p:tav tm="0">
                                          <p:val>
                                            <p:fltVal val="90"/>
                                          </p:val>
                                        </p:tav>
                                        <p:tav tm="100000">
                                          <p:val>
                                            <p:fltVal val="0"/>
                                          </p:val>
                                        </p:tav>
                                      </p:tavLst>
                                    </p:anim>
                                    <p:animEffect transition="in" filter="fade">
                                      <p:cBhvr>
                                        <p:cTn id="22" dur="2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style.rotation</p:attrName>
                                        </p:attrNameLst>
                                      </p:cBhvr>
                                      <p:tavLst>
                                        <p:tav tm="0">
                                          <p:val>
                                            <p:fltVal val="90"/>
                                          </p:val>
                                        </p:tav>
                                        <p:tav tm="100000">
                                          <p:val>
                                            <p:fltVal val="0"/>
                                          </p:val>
                                        </p:tav>
                                      </p:tavLst>
                                    </p:anim>
                                    <p:animEffect transition="in" filter="fad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команда.jp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 xmlns:a14="http://schemas.microsoft.com/office/drawing/2010/main" val="0"/>
              </a:ext>
            </a:extLst>
          </a:blip>
          <a:srcRect t="39402"/>
          <a:stretch/>
        </p:blipFill>
        <p:spPr bwMode="auto">
          <a:xfrm>
            <a:off x="1042987" y="3140968"/>
            <a:ext cx="7058025" cy="3171172"/>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1043607" y="428604"/>
            <a:ext cx="7200801" cy="2712364"/>
          </a:xfrm>
        </p:spPr>
        <p:txBody>
          <a:bodyPr numCol="1">
            <a:normAutofit fontScale="92500" lnSpcReduction="10000"/>
          </a:bodyPr>
          <a:lstStyle/>
          <a:p>
            <a:pPr marL="68580" indent="0">
              <a:buNone/>
            </a:pPr>
            <a:r>
              <a:rPr lang="ru-RU" dirty="0" smtClean="0">
                <a:latin typeface="Times New Roman" pitchFamily="18" charset="0"/>
                <a:cs typeface="Times New Roman" pitchFamily="18" charset="0"/>
              </a:rPr>
              <a:t>Сегодняшний день требует от выпускника не столько умений выполнять указания, сколько решать проблемы жизни самостоятельно, проводить исследования, давать экспертные заключения, создавать проекты. Изменившееся качество жизни диктует дать школьникам такое образование, которое подготовит их к жизни динамичного общества, меняющегося мира, причем это касается и личной и профессиональной сфер. </a:t>
            </a:r>
          </a:p>
        </p:txBody>
      </p:sp>
    </p:spTree>
    <p:extLst>
      <p:ext uri="{BB962C8B-B14F-4D97-AF65-F5344CB8AC3E}">
        <p14:creationId xmlns="" xmlns:p14="http://schemas.microsoft.com/office/powerpoint/2010/main" val="4233606863"/>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p:txBody>
          <a:bodyPr>
            <a:noAutofit/>
          </a:bodyPr>
          <a:lstStyle/>
          <a:p>
            <a:r>
              <a:rPr lang="ru-RU" sz="2400" dirty="0" smtClean="0">
                <a:solidFill>
                  <a:schemeClr val="tx1"/>
                </a:solidFill>
                <a:latin typeface="Times New Roman" pitchFamily="18" charset="0"/>
                <a:cs typeface="Times New Roman" pitchFamily="18" charset="0"/>
              </a:rPr>
              <a:t> «Любое действие, - утверждает </a:t>
            </a:r>
            <a:r>
              <a:rPr lang="ru-RU" sz="2400" dirty="0" err="1" smtClean="0">
                <a:solidFill>
                  <a:schemeClr val="tx1"/>
                </a:solidFill>
                <a:latin typeface="Times New Roman" pitchFamily="18" charset="0"/>
                <a:cs typeface="Times New Roman" pitchFamily="18" charset="0"/>
              </a:rPr>
              <a:t>И.С.Якиманская</a:t>
            </a:r>
            <a:r>
              <a:rPr lang="ru-RU" sz="2400" dirty="0" smtClean="0">
                <a:solidFill>
                  <a:schemeClr val="tx1"/>
                </a:solidFill>
                <a:latin typeface="Times New Roman" pitchFamily="18" charset="0"/>
                <a:cs typeface="Times New Roman" pitchFamily="18" charset="0"/>
              </a:rPr>
              <a:t>, - признается качественным только тогда, когда за ним стоит личностный смысл, внутренняя составляющая, что и обеспечивает внешнее, признаваемое другими качество этого действия».</a:t>
            </a:r>
            <a:br>
              <a:rPr lang="ru-RU" sz="2400"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Знание – запоминание уходит, на смену ему идет знание – понимание и знание – открытие.</a:t>
            </a:r>
            <a:br>
              <a:rPr lang="ru-RU" sz="2400" b="1" dirty="0" smtClean="0">
                <a:solidFill>
                  <a:schemeClr val="tx1"/>
                </a:solidFill>
                <a:latin typeface="Times New Roman" pitchFamily="18" charset="0"/>
                <a:cs typeface="Times New Roman" pitchFamily="18" charset="0"/>
              </a:rPr>
            </a:br>
            <a:endParaRPr lang="ru-RU" sz="2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txBox="1">
            <a:spLocks noGrp="1"/>
          </p:cNvSpPr>
          <p:nvPr>
            <p:ph idx="1"/>
          </p:nvPr>
        </p:nvSpPr>
        <p:spPr>
          <a:xfrm>
            <a:off x="285720" y="3643315"/>
            <a:ext cx="8572560" cy="3354765"/>
          </a:xfrm>
          <a:prstGeom prst="rect">
            <a:avLst/>
          </a:prstGeom>
          <a:noFill/>
        </p:spPr>
        <p:txBody>
          <a:bodyPr wrap="square" rtlCol="0">
            <a:spAutoFit/>
          </a:bodyPr>
          <a:lstStyle/>
          <a:p>
            <a:pPr>
              <a:buNone/>
            </a:pPr>
            <a:r>
              <a:rPr lang="ru-RU" dirty="0" smtClean="0"/>
              <a:t>   </a:t>
            </a:r>
            <a:r>
              <a:rPr lang="ru-RU" sz="2000" dirty="0" smtClean="0">
                <a:latin typeface="Times New Roman" pitchFamily="18" charset="0"/>
                <a:cs typeface="Times New Roman" pitchFamily="18" charset="0"/>
              </a:rPr>
              <a:t>Традиционное обучение уже не может быть ведущим в целостном образовательном процессе. Значимыми становятся те составляющие, которые развивают индивидуальность ребенка, создают  необходимые условия для его саморазвития и самовыражения.</a:t>
            </a:r>
          </a:p>
          <a:p>
            <a:pPr>
              <a:buNone/>
            </a:pPr>
            <a:r>
              <a:rPr lang="ru-RU" sz="2000" dirty="0" smtClean="0">
                <a:latin typeface="Times New Roman" pitchFamily="18" charset="0"/>
                <a:cs typeface="Times New Roman" pitchFamily="18" charset="0"/>
              </a:rPr>
              <a:t>    В современной педагогике появились все основания для того, чтобы перейти от внешней эффективности передачи знаний к изучению более глубинных оснований этих знания. Процесс проникновения в глубину позволяет увидеть то, что обычно не рассматривается, и способствует возникновению личностного смысла знаний.</a:t>
            </a:r>
          </a:p>
          <a:p>
            <a:pPr marL="68580" indent="0">
              <a:buNone/>
            </a:pP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8435" name="Picture 3" descr="E:\ФОТОАРХИВ СЕМЕЙНЫЙ\ИРИНА\8А Класс\Урок химии 16.09.2010\Урок химии 07.jpg"/>
          <p:cNvPicPr>
            <a:picLocks noChangeAspect="1" noChangeArrowheads="1"/>
          </p:cNvPicPr>
          <p:nvPr/>
        </p:nvPicPr>
        <p:blipFill>
          <a:blip r:embed="rId2" cstate="print"/>
          <a:srcRect/>
          <a:stretch>
            <a:fillRect/>
          </a:stretch>
        </p:blipFill>
        <p:spPr bwMode="auto">
          <a:xfrm>
            <a:off x="2285984" y="428604"/>
            <a:ext cx="4643470" cy="3286148"/>
          </a:xfrm>
          <a:prstGeom prst="rect">
            <a:avLst/>
          </a:prstGeom>
          <a:noFill/>
        </p:spPr>
      </p:pic>
    </p:spTree>
    <p:extLst>
      <p:ext uri="{BB962C8B-B14F-4D97-AF65-F5344CB8AC3E}">
        <p14:creationId xmlns="" xmlns:p14="http://schemas.microsoft.com/office/powerpoint/2010/main" val="3107330746"/>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642918"/>
            <a:ext cx="7786742" cy="5572163"/>
          </a:xfrm>
        </p:spPr>
        <p:txBody>
          <a:bodyPr>
            <a:normAutofit/>
          </a:bodyPr>
          <a:lstStyle/>
          <a:p>
            <a:pPr>
              <a:buNone/>
            </a:pPr>
            <a:r>
              <a:rPr lang="ru-RU" dirty="0" smtClean="0"/>
              <a:t>    </a:t>
            </a:r>
            <a:r>
              <a:rPr lang="ru-RU" sz="2600" dirty="0" smtClean="0">
                <a:latin typeface="Times New Roman" pitchFamily="18" charset="0"/>
                <a:cs typeface="Times New Roman" pitchFamily="18" charset="0"/>
              </a:rPr>
              <a:t>Мне, как и любому учителю, необходимо ориентироваться в широком спектре современных инноваций. Изучив обширный арсенал образовательных технологий, я выбрала свой путь.</a:t>
            </a:r>
          </a:p>
          <a:p>
            <a:pPr>
              <a:buNone/>
            </a:pPr>
            <a:r>
              <a:rPr lang="ru-RU" sz="2600" dirty="0" smtClean="0">
                <a:latin typeface="Times New Roman" pitchFamily="18" charset="0"/>
                <a:cs typeface="Times New Roman" pitchFamily="18" charset="0"/>
              </a:rPr>
              <a:t>    Безусловно, приоритет за технологиями развивающего обучения, где объяснительно – иллюстративный способ заменен на активно – </a:t>
            </a:r>
            <a:r>
              <a:rPr lang="ru-RU" sz="2600" dirty="0" err="1" smtClean="0">
                <a:latin typeface="Times New Roman" pitchFamily="18" charset="0"/>
                <a:cs typeface="Times New Roman" pitchFamily="18" charset="0"/>
              </a:rPr>
              <a:t>деятельностный</a:t>
            </a:r>
            <a:r>
              <a:rPr lang="ru-RU" sz="2600" dirty="0" smtClean="0">
                <a:latin typeface="Times New Roman" pitchFamily="18" charset="0"/>
                <a:cs typeface="Times New Roman" pitchFamily="18" charset="0"/>
              </a:rPr>
              <a:t>, поскольку развивающее обучение учитывает и использует закономерности развития, приспосабливается к уровню и особенностям индивидуума.</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1538" y="928670"/>
            <a:ext cx="7200916" cy="5423553"/>
          </a:xfrm>
        </p:spPr>
        <p:txBody>
          <a:bodyPr>
            <a:normAutofit fontScale="92500"/>
          </a:bodyPr>
          <a:lstStyle/>
          <a:p>
            <a:pPr>
              <a:buNone/>
            </a:pP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В настоящее время в рамках концепции развивающего обучения разработан ряд технологий: </a:t>
            </a:r>
          </a:p>
          <a:p>
            <a:pPr lvl="0"/>
            <a:r>
              <a:rPr lang="ru-RU" dirty="0" smtClean="0">
                <a:latin typeface="Times New Roman" pitchFamily="18" charset="0"/>
                <a:cs typeface="Times New Roman" pitchFamily="18" charset="0"/>
              </a:rPr>
              <a:t>система развивающего обучения </a:t>
            </a:r>
            <a:r>
              <a:rPr lang="ru-RU" dirty="0" err="1" smtClean="0">
                <a:latin typeface="Times New Roman" pitchFamily="18" charset="0"/>
                <a:cs typeface="Times New Roman" pitchFamily="18" charset="0"/>
              </a:rPr>
              <a:t>Л.В.Занкова</a:t>
            </a:r>
            <a:r>
              <a:rPr lang="ru-RU" dirty="0" smtClean="0">
                <a:latin typeface="Times New Roman" pitchFamily="18" charset="0"/>
                <a:cs typeface="Times New Roman" pitchFamily="18" charset="0"/>
              </a:rPr>
              <a:t>, </a:t>
            </a:r>
          </a:p>
          <a:p>
            <a:pPr lvl="0"/>
            <a:r>
              <a:rPr lang="ru-RU" dirty="0" smtClean="0">
                <a:latin typeface="Times New Roman" pitchFamily="18" charset="0"/>
                <a:cs typeface="Times New Roman" pitchFamily="18" charset="0"/>
              </a:rPr>
              <a:t>технология развивающего обучения </a:t>
            </a:r>
            <a:r>
              <a:rPr lang="ru-RU" dirty="0" err="1" smtClean="0">
                <a:latin typeface="Times New Roman" pitchFamily="18" charset="0"/>
                <a:cs typeface="Times New Roman" pitchFamily="18" charset="0"/>
              </a:rPr>
              <a:t>Д.Б.Эльконина-В.В.Давыдова</a:t>
            </a:r>
            <a:r>
              <a:rPr lang="ru-RU" dirty="0" smtClean="0">
                <a:latin typeface="Times New Roman" pitchFamily="18" charset="0"/>
                <a:cs typeface="Times New Roman" pitchFamily="18" charset="0"/>
              </a:rPr>
              <a:t>. </a:t>
            </a:r>
          </a:p>
          <a:p>
            <a:pPr lvl="0"/>
            <a:r>
              <a:rPr lang="ru-RU" dirty="0" smtClean="0">
                <a:latin typeface="Times New Roman" pitchFamily="18" charset="0"/>
                <a:cs typeface="Times New Roman" pitchFamily="18" charset="0"/>
              </a:rPr>
              <a:t>система развивающего обучения </a:t>
            </a:r>
            <a:r>
              <a:rPr lang="ru-RU" dirty="0" err="1" smtClean="0">
                <a:latin typeface="Times New Roman" pitchFamily="18" charset="0"/>
                <a:cs typeface="Times New Roman" pitchFamily="18" charset="0"/>
              </a:rPr>
              <a:t>И.П.Волкова,И.П.Иванова,Г.С.Альтшуллера</a:t>
            </a:r>
            <a:r>
              <a:rPr lang="ru-RU" dirty="0" smtClean="0">
                <a:latin typeface="Times New Roman" pitchFamily="18" charset="0"/>
                <a:cs typeface="Times New Roman" pitchFamily="18" charset="0"/>
              </a:rPr>
              <a:t>, </a:t>
            </a:r>
          </a:p>
          <a:p>
            <a:pPr lvl="0"/>
            <a:r>
              <a:rPr lang="ru-RU" dirty="0" smtClean="0">
                <a:latin typeface="Times New Roman" pitchFamily="18" charset="0"/>
                <a:cs typeface="Times New Roman" pitchFamily="18" charset="0"/>
              </a:rPr>
              <a:t>личностно – ориентированное развивающее обучение </a:t>
            </a:r>
            <a:r>
              <a:rPr lang="ru-RU" dirty="0" err="1" smtClean="0">
                <a:latin typeface="Times New Roman" pitchFamily="18" charset="0"/>
                <a:cs typeface="Times New Roman" pitchFamily="18" charset="0"/>
              </a:rPr>
              <a:t>И.С.Якиманской</a:t>
            </a:r>
            <a:r>
              <a:rPr lang="ru-RU" dirty="0" smtClean="0">
                <a:latin typeface="Times New Roman" pitchFamily="18" charset="0"/>
                <a:cs typeface="Times New Roman" pitchFamily="18" charset="0"/>
              </a:rPr>
              <a:t>, </a:t>
            </a:r>
          </a:p>
          <a:p>
            <a:pPr lvl="0"/>
            <a:r>
              <a:rPr lang="ru-RU" dirty="0" smtClean="0">
                <a:latin typeface="Times New Roman" pitchFamily="18" charset="0"/>
                <a:cs typeface="Times New Roman" pitchFamily="18" charset="0"/>
              </a:rPr>
              <a:t>технология </a:t>
            </a:r>
            <a:r>
              <a:rPr lang="ru-RU" dirty="0" err="1" smtClean="0">
                <a:latin typeface="Times New Roman" pitchFamily="18" charset="0"/>
                <a:cs typeface="Times New Roman" pitchFamily="18" charset="0"/>
              </a:rPr>
              <a:t>саморазвивающего</a:t>
            </a:r>
            <a:r>
              <a:rPr lang="ru-RU" dirty="0" smtClean="0">
                <a:latin typeface="Times New Roman" pitchFamily="18" charset="0"/>
                <a:cs typeface="Times New Roman" pitchFamily="18" charset="0"/>
              </a:rPr>
              <a:t> обучения </a:t>
            </a:r>
            <a:r>
              <a:rPr lang="ru-RU" dirty="0" err="1" smtClean="0">
                <a:latin typeface="Times New Roman" pitchFamily="18" charset="0"/>
                <a:cs typeface="Times New Roman" pitchFamily="18" charset="0"/>
              </a:rPr>
              <a:t>Г.К.Селевко</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 своей работе, учитывая запросы времени, считаю более приемлемой систему развивающего обучения с личностно-ориентированным подходом.</a:t>
            </a:r>
          </a:p>
          <a:p>
            <a:pPr marL="525780" lvl="0" indent="-457200">
              <a:buFont typeface="+mj-lt"/>
              <a:buAutoNum type="arabicPeriod"/>
            </a:pPr>
            <a:endParaRPr lang="ru-RU" baseline="-25000" dirty="0" smtClean="0"/>
          </a:p>
        </p:txBody>
      </p:sp>
    </p:spTree>
    <p:extLst>
      <p:ext uri="{BB962C8B-B14F-4D97-AF65-F5344CB8AC3E}">
        <p14:creationId xmlns="" xmlns:p14="http://schemas.microsoft.com/office/powerpoint/2010/main" val="3115117752"/>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28604"/>
            <a:ext cx="8001056" cy="5786477"/>
          </a:xfrm>
        </p:spPr>
        <p:txBody>
          <a:bodyPr>
            <a:noAutofit/>
          </a:bodyPr>
          <a:lstStyle/>
          <a:p>
            <a:pPr>
              <a:buNone/>
            </a:pPr>
            <a:r>
              <a:rPr lang="ru-RU" sz="1800" dirty="0" smtClean="0">
                <a:latin typeface="Times New Roman" pitchFamily="18" charset="0"/>
                <a:cs typeface="Times New Roman" pitchFamily="18" charset="0"/>
              </a:rPr>
              <a:t>   Используя личностно-ориентированный подход в обучении, я преследую </a:t>
            </a:r>
            <a:r>
              <a:rPr lang="ru-RU" sz="2000" b="1" i="1" dirty="0" smtClean="0">
                <a:latin typeface="Times New Roman" pitchFamily="18" charset="0"/>
                <a:cs typeface="Times New Roman" pitchFamily="18" charset="0"/>
              </a:rPr>
              <a:t>цель – обеспечить развитие и саморазвитие личности обучаемого, исходя из его индивидуальных способностей и субъектного опыта.</a:t>
            </a:r>
            <a:endParaRPr lang="ru-RU" sz="2000" b="1"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Для достижения намеченной цели я решаю следующие </a:t>
            </a:r>
            <a:r>
              <a:rPr lang="ru-RU" sz="2000" b="1" i="1" dirty="0" smtClean="0">
                <a:latin typeface="Times New Roman" pitchFamily="18" charset="0"/>
                <a:cs typeface="Times New Roman" pitchFamily="18" charset="0"/>
              </a:rPr>
              <a:t>задачи:</a:t>
            </a:r>
            <a:r>
              <a:rPr lang="ru-RU" sz="2000" b="1" dirty="0" smtClean="0">
                <a:latin typeface="Times New Roman" pitchFamily="18" charset="0"/>
                <a:cs typeface="Times New Roman" pitchFamily="18" charset="0"/>
              </a:rPr>
              <a:t> </a:t>
            </a:r>
          </a:p>
          <a:p>
            <a:pPr lvl="0"/>
            <a:r>
              <a:rPr lang="ru-RU" sz="1800" dirty="0" smtClean="0">
                <a:latin typeface="Times New Roman" pitchFamily="18" charset="0"/>
                <a:cs typeface="Times New Roman" pitchFamily="18" charset="0"/>
              </a:rPr>
              <a:t>Использую разнообразные формы и методы организации учебной деятельности, которые позволяют раскрывать субъектный опыт ребенка. </a:t>
            </a:r>
          </a:p>
          <a:p>
            <a:pPr lvl="0"/>
            <a:r>
              <a:rPr lang="ru-RU" sz="1800" dirty="0" smtClean="0">
                <a:latin typeface="Times New Roman" pitchFamily="18" charset="0"/>
                <a:cs typeface="Times New Roman" pitchFamily="18" charset="0"/>
              </a:rPr>
              <a:t>Создаю атмосферу заинтересованности каждого ученика в работе класса. </a:t>
            </a:r>
          </a:p>
          <a:p>
            <a:pPr lvl="0"/>
            <a:r>
              <a:rPr lang="ru-RU" sz="1800" dirty="0" smtClean="0">
                <a:latin typeface="Times New Roman" pitchFamily="18" charset="0"/>
                <a:cs typeface="Times New Roman" pitchFamily="18" charset="0"/>
              </a:rPr>
              <a:t>Стимулирую учащихся к высказываниям, использованию различных способов выполнения заданий без боязни ошибиться. </a:t>
            </a:r>
          </a:p>
          <a:p>
            <a:pPr lvl="0"/>
            <a:r>
              <a:rPr lang="ru-RU" sz="1800" dirty="0" smtClean="0">
                <a:latin typeface="Times New Roman" pitchFamily="18" charset="0"/>
                <a:cs typeface="Times New Roman" pitchFamily="18" charset="0"/>
              </a:rPr>
              <a:t>Использую в ходе урока дидактический материал, позволяющий ученику выбрать наиболее значимые для него вид и форму учебного содержания. </a:t>
            </a:r>
          </a:p>
          <a:p>
            <a:pPr lvl="0"/>
            <a:r>
              <a:rPr lang="ru-RU" sz="1800" dirty="0" smtClean="0">
                <a:latin typeface="Times New Roman" pitchFamily="18" charset="0"/>
                <a:cs typeface="Times New Roman" pitchFamily="18" charset="0"/>
              </a:rPr>
              <a:t>Поощряю стремление ученика находить свой способ работы, анализировать способы работы других учеников в ходе урока; выбирать и осваивать наиболее рациональные. </a:t>
            </a:r>
          </a:p>
          <a:p>
            <a:pPr lvl="0"/>
            <a:r>
              <a:rPr lang="ru-RU" sz="1800" dirty="0" smtClean="0">
                <a:latin typeface="Times New Roman" pitchFamily="18" charset="0"/>
                <a:cs typeface="Times New Roman" pitchFamily="18" charset="0"/>
              </a:rPr>
              <a:t>Создаю ситуации общения на уроке, позволяющие каждому ученику проявлять инициативу, самостоятельность, избирательность в способах работы, создаю обстановку для естественного самовыражения ученика.</a:t>
            </a:r>
          </a:p>
          <a:p>
            <a:endParaRPr lang="ru-RU" sz="1800" dirty="0"/>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492" y="642918"/>
            <a:ext cx="7457598" cy="5500725"/>
          </a:xfrm>
        </p:spPr>
        <p:txBody>
          <a:bodyPr>
            <a:noAutofit/>
          </a:bodyPr>
          <a:lstStyle/>
          <a:p>
            <a:pPr>
              <a:buNone/>
            </a:pP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Индивидуальность человека формируется на основе наследованных природных задатков в процессе воспитания и одновременно – а это главное для человека - в ходе саморазвития, самопознания, самореализации в различных видах деятельности.</a:t>
            </a:r>
          </a:p>
          <a:p>
            <a:pPr>
              <a:buNone/>
            </a:pPr>
            <a:r>
              <a:rPr lang="ru-RU" dirty="0" smtClean="0">
                <a:latin typeface="Times New Roman" pitchFamily="18" charset="0"/>
                <a:cs typeface="Times New Roman" pitchFamily="18" charset="0"/>
              </a:rPr>
              <a:t>    Я стараюсь всегда помнить об этом, подбирая </a:t>
            </a:r>
            <a:r>
              <a:rPr lang="ru-RU" b="1" i="1" dirty="0" smtClean="0">
                <a:latin typeface="Times New Roman" pitchFamily="18" charset="0"/>
                <a:cs typeface="Times New Roman" pitchFamily="18" charset="0"/>
              </a:rPr>
              <a:t>формы и методы работы на уроке.</a:t>
            </a:r>
          </a:p>
          <a:p>
            <a:pPr>
              <a:buNone/>
            </a:pPr>
            <a:r>
              <a:rPr lang="ru-RU" dirty="0" smtClean="0">
                <a:latin typeface="Times New Roman" pitchFamily="18" charset="0"/>
                <a:cs typeface="Times New Roman" pitchFamily="18" charset="0"/>
              </a:rPr>
              <a:t>    Методы обучения - это основные виды деятельности учителя и ученика, обеспечивающие формирование знаний, умений, навыков, необходимых для решения учебно-воспитательных задач.</a:t>
            </a:r>
          </a:p>
          <a:p>
            <a:pPr>
              <a:buNone/>
            </a:pPr>
            <a:r>
              <a:rPr lang="ru-RU" dirty="0" smtClean="0">
                <a:latin typeface="Times New Roman" pitchFamily="18" charset="0"/>
                <a:cs typeface="Times New Roman" pitchFamily="18" charset="0"/>
              </a:rPr>
              <a:t>   Они занимают центральное место в дидактике и методике преподавания.</a:t>
            </a:r>
          </a:p>
          <a:p>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1176</TotalTime>
  <Words>1554</Words>
  <Application>Microsoft Office PowerPoint</Application>
  <PresentationFormat>Экран (4:3)</PresentationFormat>
  <Paragraphs>95</Paragraphs>
  <Slides>27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Остин</vt:lpstr>
      <vt:lpstr> Презентация: «Личностно – ориентированный подход в обучении химии, как на уроке, так и во внеурочное время».       Подготовила: Фетисова И.В. учитель химии высшей категории МОУ СОШ № 7  г. Твери  </vt:lpstr>
      <vt:lpstr>Содержание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Региональные Менделеевские чтения</vt:lpstr>
      <vt:lpstr>Слайд 21</vt:lpstr>
      <vt:lpstr>Слайд 22</vt:lpstr>
      <vt:lpstr>Всероссийский конкурс исследовательских работ, имени Д.И. Менделеева.</vt:lpstr>
      <vt:lpstr>Слайд 24</vt:lpstr>
      <vt:lpstr>Слайд 25</vt:lpstr>
      <vt:lpstr>Школа юного химика</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dc:creator>
  <cp:lastModifiedBy>ирина</cp:lastModifiedBy>
  <cp:revision>229</cp:revision>
  <dcterms:created xsi:type="dcterms:W3CDTF">2013-03-02T11:18:19Z</dcterms:created>
  <dcterms:modified xsi:type="dcterms:W3CDTF">2013-08-27T18:04:19Z</dcterms:modified>
</cp:coreProperties>
</file>