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7" r:id="rId2"/>
    <p:sldId id="263" r:id="rId3"/>
    <p:sldId id="258" r:id="rId4"/>
    <p:sldId id="261" r:id="rId5"/>
    <p:sldId id="256" r:id="rId6"/>
    <p:sldId id="260" r:id="rId7"/>
    <p:sldId id="266" r:id="rId8"/>
    <p:sldId id="265" r:id="rId9"/>
    <p:sldId id="267" r:id="rId10"/>
    <p:sldId id="270" r:id="rId11"/>
    <p:sldId id="271" r:id="rId12"/>
    <p:sldId id="269" r:id="rId13"/>
    <p:sldId id="264" r:id="rId14"/>
    <p:sldId id="272" r:id="rId15"/>
    <p:sldId id="285" r:id="rId16"/>
    <p:sldId id="283" r:id="rId17"/>
    <p:sldId id="268" r:id="rId18"/>
    <p:sldId id="273" r:id="rId19"/>
    <p:sldId id="287" r:id="rId20"/>
    <p:sldId id="286" r:id="rId21"/>
    <p:sldId id="281" r:id="rId22"/>
    <p:sldId id="280" r:id="rId23"/>
    <p:sldId id="293" r:id="rId24"/>
    <p:sldId id="288" r:id="rId25"/>
    <p:sldId id="262" r:id="rId26"/>
    <p:sldId id="275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5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59CEF-4DAE-4CD4-8BFD-AB7964EEBD96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9B143-C62C-46C9-AEBD-4DB6BCC4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9B143-C62C-46C9-AEBD-4DB6BCC48D1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9B143-C62C-46C9-AEBD-4DB6BCC48D1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2AD73E-430F-44CC-BFB9-9064B47B853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2AD73E-430F-44CC-BFB9-9064B47B853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F2FF8D-3823-4D4B-BBC8-528EC4A388E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317FF1-D40D-4B71-9368-EC73A5F41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1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28662" y="1000108"/>
              <a:ext cx="7358114" cy="478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 useBgFill="1">
        <p:nvSpPr>
          <p:cNvPr id="13" name="AutoShape 5"/>
          <p:cNvSpPr>
            <a:spLocks noChangeArrowheads="1"/>
          </p:cNvSpPr>
          <p:nvPr/>
        </p:nvSpPr>
        <p:spPr bwMode="auto">
          <a:xfrm>
            <a:off x="857224" y="714356"/>
            <a:ext cx="7705725" cy="3743325"/>
          </a:xfrm>
          <a:prstGeom prst="horizontalScroll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76375" y="1844675"/>
            <a:ext cx="72009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Устное народное творчество.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Малые жанры фольклора.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786050" y="4286256"/>
            <a:ext cx="4897437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подготовлена</a:t>
            </a:r>
            <a:r>
              <a:rPr lang="ru-RU" sz="2000" b="1" i="1" dirty="0" smtClean="0">
                <a:solidFill>
                  <a:srgbClr val="002060"/>
                </a:solidFill>
              </a:rPr>
              <a:t> учителем начальных классов МОУ СОШ № 34 г. Твери Кочетковой Любовь </a:t>
            </a:r>
            <a:r>
              <a:rPr lang="ru-RU" sz="2000" b="1" i="1" dirty="0">
                <a:solidFill>
                  <a:srgbClr val="002060"/>
                </a:solidFill>
              </a:rPr>
              <a:t>В</a:t>
            </a:r>
            <a:r>
              <a:rPr lang="ru-RU" sz="2000" b="1" i="1" dirty="0" smtClean="0">
                <a:solidFill>
                  <a:srgbClr val="002060"/>
                </a:solidFill>
              </a:rPr>
              <a:t>ячеславовной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1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841620" y="1000108"/>
              <a:ext cx="7358114" cy="478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i="1" u="sng" dirty="0" smtClean="0">
                  <a:solidFill>
                    <a:srgbClr val="7030A0"/>
                  </a:solidFill>
                  <a:latin typeface="+mj-lt"/>
                </a:rPr>
                <a:t>Докучные сказки- </a:t>
              </a:r>
              <a:r>
                <a:rPr lang="ru-RU" sz="3600" b="1" i="1" dirty="0" smtClean="0">
                  <a:solidFill>
                    <a:srgbClr val="C00000"/>
                  </a:solidFill>
                  <a:latin typeface="+mj-lt"/>
                </a:rPr>
                <a:t>уникальное</a:t>
              </a:r>
              <a:r>
                <a:rPr lang="ru-RU" sz="3600" i="1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ru-RU" sz="3600" i="1" dirty="0" smtClean="0">
                  <a:solidFill>
                    <a:srgbClr val="7030A0"/>
                  </a:solidFill>
                  <a:latin typeface="+mj-lt"/>
                </a:rPr>
                <a:t> </a:t>
              </a:r>
              <a:r>
                <a:rPr lang="ru-RU" sz="2800" i="1" dirty="0" smtClean="0">
                  <a:solidFill>
                    <a:srgbClr val="7030A0"/>
                  </a:solidFill>
                  <a:latin typeface="+mj-lt"/>
                </a:rPr>
                <a:t>фольклорное явление, языковая игра без конца и края,  в которых  используются зачины, присказки, концовки, характерные для русской народной сказки</a:t>
              </a:r>
              <a:r>
                <a:rPr lang="ru-RU" sz="4000" i="1" dirty="0" smtClean="0">
                  <a:solidFill>
                    <a:srgbClr val="7030A0"/>
                  </a:solidFill>
                  <a:latin typeface="+mj-lt"/>
                </a:rPr>
                <a:t>,</a:t>
              </a:r>
              <a:r>
                <a:rPr lang="ru-RU" sz="4000" i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 </a:t>
              </a:r>
              <a:r>
                <a:rPr lang="ru-RU" sz="4000" b="1" i="1" dirty="0" smtClean="0">
                  <a:solidFill>
                    <a:srgbClr val="C00000"/>
                  </a:solidFill>
                  <a:latin typeface="+mj-lt"/>
                </a:rPr>
                <a:t>но</a:t>
              </a:r>
              <a:r>
                <a:rPr lang="ru-RU" sz="4000" i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 </a:t>
              </a:r>
              <a:r>
                <a:rPr lang="ru-RU" sz="2800" i="1" dirty="0" smtClean="0">
                  <a:solidFill>
                    <a:srgbClr val="7030A0"/>
                  </a:solidFill>
                  <a:latin typeface="+mj-lt"/>
                </a:rPr>
                <a:t>потом разоблачает сама себя: резко заканчивается или бесконечно повторяется</a:t>
              </a:r>
              <a:r>
                <a:rPr lang="ru-RU" sz="2800" i="1" dirty="0" smtClean="0">
                  <a:solidFill>
                    <a:srgbClr val="7030A0"/>
                  </a:solidFill>
                </a:rPr>
                <a:t>.</a:t>
              </a:r>
            </a:p>
            <a:p>
              <a:pPr algn="ctr"/>
              <a:r>
                <a:rPr lang="ru-RU" sz="2000" dirty="0" smtClean="0">
                  <a:solidFill>
                    <a:srgbClr val="7030A0"/>
                  </a:solidFill>
                </a:rPr>
                <a:t>  </a:t>
              </a:r>
              <a:endParaRPr lang="ru-RU" sz="20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1000100" y="214290"/>
            <a:ext cx="7500946" cy="5786478"/>
          </a:xfrm>
          <a:prstGeom prst="cloudCallout">
            <a:avLst>
              <a:gd name="adj1" fmla="val -45588"/>
              <a:gd name="adj2" fmla="val 6300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Прибежали белочки- </a:t>
            </a:r>
          </a:p>
          <a:p>
            <a:pPr marL="381000" indent="-381000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Сказочка для девочек.</a:t>
            </a:r>
          </a:p>
          <a:p>
            <a:pPr marL="381000" indent="-381000">
              <a:lnSpc>
                <a:spcPct val="80000"/>
              </a:lnSpc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Прискакали зайчики – </a:t>
            </a:r>
          </a:p>
          <a:p>
            <a:pPr marL="381000" indent="-381000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Сказочка для мальчиков.</a:t>
            </a:r>
          </a:p>
          <a:p>
            <a:pPr marL="381000" indent="-381000">
              <a:lnSpc>
                <a:spcPct val="80000"/>
              </a:lnSpc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А рассказчик молодец!</a:t>
            </a:r>
          </a:p>
          <a:p>
            <a:pPr marL="381000" indent="-381000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Вот и сказочке конец!</a:t>
            </a:r>
          </a:p>
          <a:p>
            <a:pPr marL="381000" indent="-381000">
              <a:lnSpc>
                <a:spcPct val="80000"/>
              </a:lnSpc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(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Демин Тимофей -3-б класс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)</a:t>
            </a:r>
          </a:p>
          <a:p>
            <a:pPr marL="381000" indent="-381000">
              <a:lnSpc>
                <a:spcPct val="8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2571750" y="285750"/>
            <a:ext cx="4232275" cy="321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884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857224" y="428604"/>
            <a:ext cx="7215238" cy="5383218"/>
          </a:xfrm>
          <a:prstGeom prst="cloudCallout">
            <a:avLst>
              <a:gd name="adj1" fmla="val -45588"/>
              <a:gd name="adj2" fmla="val 6300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Жил-был лось,</a:t>
            </a:r>
          </a:p>
          <a:p>
            <a:pPr marL="381000" indent="-381000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Вот сказанье началось.</a:t>
            </a:r>
          </a:p>
          <a:p>
            <a:pPr marL="381000" indent="-381000">
              <a:lnSpc>
                <a:spcPct val="80000"/>
              </a:lnSpc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Жил-был заяц,</a:t>
            </a:r>
          </a:p>
          <a:p>
            <a:pPr marL="381000" indent="-381000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Половинка осталась!</a:t>
            </a:r>
          </a:p>
          <a:p>
            <a:pPr marL="381000" indent="-381000">
              <a:lnSpc>
                <a:spcPct val="80000"/>
              </a:lnSpc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Жила-была лиса – </a:t>
            </a:r>
          </a:p>
          <a:p>
            <a:pPr marL="381000" indent="-381000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Вот и сказка вся!</a:t>
            </a:r>
          </a:p>
          <a:p>
            <a:pPr marL="381000" indent="-381000">
              <a:lnSpc>
                <a:spcPct val="80000"/>
              </a:lnSpc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</a:rPr>
              <a:t>(Волков Виталий – 3-б класс.)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4232275" cy="321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884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Кузьминки – день святых Кузьмы и Демьяна.       (14 ноября)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G:\Кузьминки 2б\IMG_11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130"/>
            <a:ext cx="3657600" cy="2744139"/>
          </a:xfrm>
          <a:prstGeom prst="rect">
            <a:avLst/>
          </a:prstGeom>
          <a:noFill/>
        </p:spPr>
      </p:pic>
      <p:pic>
        <p:nvPicPr>
          <p:cNvPr id="3075" name="Picture 3" descr="F:\Кузьминки 2б\S80020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4" y="2214554"/>
            <a:ext cx="4057661" cy="30432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Хлеб да каша –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 пища наша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7" name="Picture 5" descr="G:\Кузьминки 2б\S800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285992"/>
            <a:ext cx="3729038" cy="3071834"/>
          </a:xfrm>
          <a:prstGeom prst="rect">
            <a:avLst/>
          </a:prstGeom>
          <a:noFill/>
        </p:spPr>
      </p:pic>
      <p:pic>
        <p:nvPicPr>
          <p:cNvPr id="3075" name="Picture 3" descr="G:\Кузьминки 2б\IMG_11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07782" y="2460916"/>
            <a:ext cx="3693242" cy="27677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Игровой классный час - КОЛЯДА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929190" y="1643050"/>
            <a:ext cx="3571900" cy="452915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ru-RU" b="1" dirty="0" smtClean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ru-RU" b="1" dirty="0" smtClean="0">
                <a:latin typeface="Arial" charset="0"/>
              </a:rPr>
              <a:t>Святками называются две недели народного календаря  от </a:t>
            </a:r>
          </a:p>
          <a:p>
            <a:pPr>
              <a:spcBef>
                <a:spcPct val="20000"/>
              </a:spcBef>
            </a:pPr>
            <a:r>
              <a:rPr lang="ru-RU" b="1" dirty="0" smtClean="0">
                <a:latin typeface="Arial" charset="0"/>
              </a:rPr>
              <a:t>Рождества Христова (25 декабря/7 января) до Крещения </a:t>
            </a:r>
          </a:p>
          <a:p>
            <a:pPr>
              <a:spcBef>
                <a:spcPct val="20000"/>
              </a:spcBef>
            </a:pPr>
            <a:r>
              <a:rPr lang="ru-RU" b="1" dirty="0" smtClean="0">
                <a:latin typeface="Arial" charset="0"/>
              </a:rPr>
              <a:t>(6/19 января</a:t>
            </a:r>
            <a:endParaRPr lang="ru-RU" dirty="0"/>
          </a:p>
        </p:txBody>
      </p:sp>
      <p:pic>
        <p:nvPicPr>
          <p:cNvPr id="7" name="Picture 12" descr="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928802"/>
            <a:ext cx="404815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школа\Desktop\Мои документы\гифы\гиф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8554"/>
            <a:ext cx="928694" cy="1733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6769100" cy="1143000"/>
          </a:xfrm>
          <a:effectLst>
            <a:outerShdw dist="40161" dir="1106097" algn="ctr" rotWithShape="0">
              <a:srgbClr val="CC9900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i="1" dirty="0" smtClean="0">
                <a:solidFill>
                  <a:srgbClr val="000099"/>
                </a:solidFill>
                <a:latin typeface="Izhitsa" pitchFamily="2" charset="0"/>
              </a:rPr>
              <a:t>Рождественские пряники</a:t>
            </a:r>
            <a:endParaRPr lang="ru-RU" sz="4400" i="1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39750" y="2852738"/>
            <a:ext cx="4330700" cy="33845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1800" b="1" dirty="0" err="1" smtClean="0">
                <a:solidFill>
                  <a:srgbClr val="000099"/>
                </a:solidFill>
              </a:rPr>
              <a:t>Кисонька-мурысонька</a:t>
            </a:r>
            <a:r>
              <a:rPr lang="ru-RU" sz="1800" b="1" dirty="0" smtClean="0">
                <a:solidFill>
                  <a:srgbClr val="000099"/>
                </a:solidFill>
              </a:rPr>
              <a:t>, где была?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99"/>
                </a:solidFill>
              </a:rPr>
              <a:t>На мельнице.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99"/>
                </a:solidFill>
              </a:rPr>
              <a:t>Что делала?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99"/>
                </a:solidFill>
              </a:rPr>
              <a:t>Муку молола.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99"/>
                </a:solidFill>
              </a:rPr>
              <a:t>Что из муки пекла?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CC6600"/>
                </a:solidFill>
              </a:rPr>
              <a:t>Прянички.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99"/>
                </a:solidFill>
              </a:rPr>
              <a:t>С кем ела прянички?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99"/>
                </a:solidFill>
              </a:rPr>
              <a:t>Одна.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99"/>
                </a:solidFill>
              </a:rPr>
              <a:t>Не ешь одна! Не ешь одна!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                        </a:t>
            </a:r>
            <a:r>
              <a:rPr lang="ru-RU" sz="1600" b="1" dirty="0" smtClean="0">
                <a:solidFill>
                  <a:srgbClr val="000099"/>
                </a:solidFill>
              </a:rPr>
              <a:t>Детская </a:t>
            </a:r>
            <a:r>
              <a:rPr lang="ru-RU" sz="1600" b="1" dirty="0" err="1" smtClean="0">
                <a:solidFill>
                  <a:srgbClr val="000099"/>
                </a:solidFill>
              </a:rPr>
              <a:t>потешка</a:t>
            </a:r>
            <a:endParaRPr lang="ru-RU" sz="1600" b="1" dirty="0" smtClean="0">
              <a:solidFill>
                <a:srgbClr val="000099"/>
              </a:solidFill>
            </a:endParaRPr>
          </a:p>
        </p:txBody>
      </p:sp>
      <p:sp>
        <p:nvSpPr>
          <p:cNvPr id="28676" name="Содержимое 2"/>
          <p:cNvSpPr>
            <a:spLocks/>
          </p:cNvSpPr>
          <p:nvPr/>
        </p:nvSpPr>
        <p:spPr bwMode="auto">
          <a:xfrm>
            <a:off x="5364163" y="3284538"/>
            <a:ext cx="30241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1800" b="1">
                <a:latin typeface="Arial" charset="0"/>
              </a:rPr>
              <a:t>«Бай, качи, качи, качи!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800" b="1">
                <a:latin typeface="Arial" charset="0"/>
              </a:rPr>
              <a:t>На улице калачи,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800" b="1">
                <a:latin typeface="Arial" charset="0"/>
              </a:rPr>
              <a:t>За улицей </a:t>
            </a:r>
            <a:r>
              <a:rPr lang="ru-RU" sz="1800" b="1">
                <a:solidFill>
                  <a:srgbClr val="CC6600"/>
                </a:solidFill>
                <a:latin typeface="Arial" charset="0"/>
              </a:rPr>
              <a:t>прянички</a:t>
            </a:r>
            <a:r>
              <a:rPr lang="ru-RU" sz="1800" b="1">
                <a:latin typeface="Arial" charset="0"/>
              </a:rPr>
              <a:t>,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800" b="1">
                <a:latin typeface="Arial" charset="0"/>
              </a:rPr>
              <a:t>Во городе яблочки.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800" b="1">
                <a:latin typeface="Arial" charset="0"/>
              </a:rPr>
              <a:t>Стану, стану я качать,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1800" b="1">
                <a:latin typeface="Arial" charset="0"/>
              </a:rPr>
              <a:t>В балалаечку играть»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ru-RU" sz="1600" b="1">
                <a:latin typeface="Arial" charset="0"/>
              </a:rPr>
              <a:t>      Русская народная песня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428597" y="1714488"/>
            <a:ext cx="850112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800" i="1" dirty="0">
                <a:solidFill>
                  <a:srgbClr val="C00000"/>
                </a:solidFill>
              </a:rPr>
              <a:t>«Чаю с пряником не пила — и работа не мила!» </a:t>
            </a:r>
          </a:p>
        </p:txBody>
      </p:sp>
      <p:pic>
        <p:nvPicPr>
          <p:cNvPr id="28678" name="Picture 7" descr="belo4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85727"/>
            <a:ext cx="1435877" cy="1336697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3075" name="Picture 3" descr="C:\Users\школа\Desktop\Мои документы\гифы\гиф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429264"/>
            <a:ext cx="1071570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81890" cy="7858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</a:t>
            </a:r>
            <a:r>
              <a:rPr lang="ru-RU" b="1" i="1" dirty="0" smtClean="0">
                <a:solidFill>
                  <a:srgbClr val="FF0000"/>
                </a:solidFill>
              </a:rPr>
              <a:t>Масленица – праздник проводов зимы и встречи весны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семинар 31.10.2011г\МАСЛЕНИЦА\S80022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928802"/>
            <a:ext cx="4258267" cy="319123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3786214" cy="5572164"/>
          </a:xfrm>
        </p:spPr>
        <p:txBody>
          <a:bodyPr>
            <a:noAutofit/>
          </a:bodyPr>
          <a:lstStyle/>
          <a:p>
            <a:pPr marL="0" indent="365125">
              <a:buNone/>
              <a:defRPr/>
            </a:pPr>
            <a:r>
              <a:rPr lang="ru-RU" sz="1800" b="1" i="1" dirty="0" smtClean="0"/>
              <a:t>Первое упоминание о масленице  - 16 век. К масленице начинали готовиться с середины предшествующей недели. Хозяйки наводили чистоту, закупали продукты, пекли блины. Строили ледяные горки, снежные крепости, городки, качели.</a:t>
            </a:r>
          </a:p>
          <a:p>
            <a:pPr>
              <a:buNone/>
              <a:defRPr/>
            </a:pPr>
            <a:r>
              <a:rPr lang="ru-RU" sz="1800" b="1" i="1" dirty="0" smtClean="0"/>
              <a:t>Развлечения на Масленицу: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i="1" dirty="0" smtClean="0"/>
              <a:t>угощение блинами;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i="1" dirty="0" smtClean="0"/>
              <a:t>катание с гор;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i="1" dirty="0" smtClean="0"/>
              <a:t>скоморошьи балаганы;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i="1" dirty="0" smtClean="0"/>
              <a:t>подвесные качели;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i="1" dirty="0" smtClean="0"/>
              <a:t>катание на лошадях;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i="1" dirty="0" smtClean="0"/>
              <a:t>кулачные бои;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i="1" dirty="0" smtClean="0"/>
              <a:t>взятие снежных городков.</a:t>
            </a:r>
            <a:endParaRPr lang="de-DE" sz="1800" b="1" i="1" dirty="0" smtClean="0"/>
          </a:p>
          <a:p>
            <a:endParaRPr lang="ru-RU" sz="18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728189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0070C0"/>
                </a:solidFill>
              </a:rPr>
              <a:t>Масленичные</a:t>
            </a:r>
            <a:br>
              <a:rPr lang="ru-RU" sz="4900" b="1" i="1" dirty="0" smtClean="0">
                <a:solidFill>
                  <a:srgbClr val="0070C0"/>
                </a:solidFill>
              </a:rPr>
            </a:br>
            <a:r>
              <a:rPr lang="ru-RU" sz="4900" b="1" i="1" dirty="0" smtClean="0">
                <a:solidFill>
                  <a:srgbClr val="0070C0"/>
                </a:solidFill>
              </a:rPr>
              <a:t>                        гуляния</a:t>
            </a:r>
            <a:endParaRPr lang="ru-RU" sz="49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G:\МАСЛЕНИЦА\масленница\DSC050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G:\МАСЛЕНИЦА\масленница\DSC050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67334"/>
            <a:ext cx="2214578" cy="161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3600" i="1" dirty="0" smtClean="0">
                <a:solidFill>
                  <a:srgbClr val="00B050"/>
                </a:solidFill>
              </a:rPr>
              <a:t>ЗЕЛЕНЫЙ ДЕНЬ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Зеленый цвет везде…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Последний учебный день года.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G:\зеленый\S80015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28" y="2933700"/>
            <a:ext cx="3803672" cy="2852754"/>
          </a:xfrm>
          <a:prstGeom prst="rect">
            <a:avLst/>
          </a:prstGeom>
          <a:noFill/>
        </p:spPr>
      </p:pic>
      <p:pic>
        <p:nvPicPr>
          <p:cNvPr id="5123" name="Picture 3" descr="G:\зеленый\S80015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9956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1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841620" y="1071546"/>
              <a:ext cx="7358114" cy="478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 useBgFill="1">
        <p:nvSpPr>
          <p:cNvPr id="13" name="AutoShape 5"/>
          <p:cNvSpPr>
            <a:spLocks noChangeArrowheads="1"/>
          </p:cNvSpPr>
          <p:nvPr/>
        </p:nvSpPr>
        <p:spPr bwMode="auto">
          <a:xfrm>
            <a:off x="857224" y="0"/>
            <a:ext cx="7705725" cy="3643314"/>
          </a:xfrm>
          <a:prstGeom prst="horizontalScroll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800" i="1" dirty="0" smtClean="0">
                <a:solidFill>
                  <a:srgbClr val="002060"/>
                </a:solidFill>
                <a:cs typeface="Kartika" pitchFamily="18" charset="0"/>
              </a:rPr>
              <a:t>Цель: </a:t>
            </a:r>
          </a:p>
          <a:p>
            <a:r>
              <a:rPr lang="ru-RU" sz="2800" i="1" dirty="0" smtClean="0">
                <a:solidFill>
                  <a:srgbClr val="002060"/>
                </a:solidFill>
                <a:cs typeface="Kartika" pitchFamily="18" charset="0"/>
              </a:rPr>
              <a:t>приобщение современных школьников</a:t>
            </a:r>
          </a:p>
          <a:p>
            <a:r>
              <a:rPr lang="ru-RU" sz="2800" i="1" dirty="0" smtClean="0">
                <a:solidFill>
                  <a:srgbClr val="002060"/>
                </a:solidFill>
                <a:cs typeface="Kartika" pitchFamily="18" charset="0"/>
              </a:rPr>
              <a:t> к истокам русской народной культуры </a:t>
            </a:r>
          </a:p>
          <a:p>
            <a:r>
              <a:rPr lang="ru-RU" sz="2800" i="1" dirty="0" smtClean="0">
                <a:solidFill>
                  <a:srgbClr val="002060"/>
                </a:solidFill>
                <a:cs typeface="Kartika" pitchFamily="18" charset="0"/>
              </a:rPr>
              <a:t>путем использования </a:t>
            </a:r>
          </a:p>
          <a:p>
            <a:r>
              <a:rPr lang="ru-RU" sz="2800" i="1" dirty="0" smtClean="0">
                <a:solidFill>
                  <a:srgbClr val="002060"/>
                </a:solidFill>
                <a:cs typeface="Kartika" pitchFamily="18" charset="0"/>
              </a:rPr>
              <a:t>национально-культурных традиций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143240" y="4714884"/>
            <a:ext cx="5040313" cy="115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СОЛНЕЧНАЯ             КАРУСЕЛЬ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G:\желтый\S80002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381531" cy="3500462"/>
          </a:xfrm>
          <a:prstGeom prst="rect">
            <a:avLst/>
          </a:prstGeom>
          <a:noFill/>
        </p:spPr>
      </p:pic>
      <p:pic>
        <p:nvPicPr>
          <p:cNvPr id="1028" name="Picture 4" descr="G:\желтый\S80003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943352" cy="295751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00108"/>
            <a:ext cx="1352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Экскурсия в г. Торжок. </a:t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Музей золотого шитья.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G:\S80023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4099" name="Picture 3" descr="G:\S80023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43969" y="2362200"/>
            <a:ext cx="2913611" cy="38862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Слушаем </a:t>
            </a:r>
            <a:r>
              <a:rPr lang="ru-RU" dirty="0" smtClean="0"/>
              <a:t>внимательно…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Народный костюм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Экскурсия в храмовый комплекс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с. </a:t>
            </a:r>
            <a:r>
              <a:rPr lang="ru-RU" dirty="0" err="1" smtClean="0">
                <a:solidFill>
                  <a:srgbClr val="7030A0"/>
                </a:solidFill>
              </a:rPr>
              <a:t>Завидово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G:\S80009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786058"/>
            <a:ext cx="3657600" cy="2743200"/>
          </a:xfrm>
          <a:prstGeom prst="rect">
            <a:avLst/>
          </a:prstGeom>
          <a:noFill/>
        </p:spPr>
      </p:pic>
      <p:pic>
        <p:nvPicPr>
          <p:cNvPr id="3075" name="Picture 3" descr="G:\S80009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3286124"/>
            <a:ext cx="3657600" cy="2743200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Знакомство с храмовой архитектурой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Чаепитие в трапезной на колокольне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S80009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2052" name="Picture 4" descr="G:\S80009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Русские народные игры на свежем воздухе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Мастер-класс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96204" cy="11430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</a:t>
            </a:r>
            <a:r>
              <a:rPr lang="ru-RU" sz="3600" b="1" i="1" dirty="0" smtClean="0">
                <a:solidFill>
                  <a:srgbClr val="00B0F0"/>
                </a:solidFill>
              </a:rPr>
              <a:t>Итоги мастер- класса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G:\S80010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428868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G:\S80010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3286124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1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14765" y="1071546"/>
              <a:ext cx="7358114" cy="478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0" dirty="0" smtClean="0">
                  <a:solidFill>
                    <a:schemeClr val="accent4">
                      <a:lumMod val="50000"/>
                    </a:schemeClr>
                  </a:solidFill>
                </a:rPr>
                <a:t>Клуб   «Истоки»</a:t>
              </a:r>
              <a:endParaRPr lang="ru-RU" sz="9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7429528" cy="869934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Новый ФГОС в действии…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G:\S80009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tx1"/>
                </a:solidFill>
              </a:rPr>
              <a:t>Первое занятие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Детское творчество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S80010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496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1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14765" y="1071546"/>
              <a:ext cx="7358114" cy="478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dirty="0" smtClean="0">
                  <a:solidFill>
                    <a:schemeClr val="accent3">
                      <a:lumMod val="75000"/>
                    </a:schemeClr>
                  </a:solidFill>
                </a:rPr>
                <a:t>СПАСИБО  </a:t>
              </a:r>
              <a:r>
                <a:rPr lang="ru-RU" sz="8000" smtClean="0">
                  <a:solidFill>
                    <a:schemeClr val="accent3">
                      <a:lumMod val="75000"/>
                    </a:schemeClr>
                  </a:solidFill>
                </a:rPr>
                <a:t>ЗА </a:t>
              </a:r>
              <a:r>
                <a:rPr lang="ru-RU" sz="8000" smtClean="0">
                  <a:solidFill>
                    <a:schemeClr val="accent3">
                      <a:lumMod val="75000"/>
                    </a:schemeClr>
                  </a:solidFill>
                </a:rPr>
                <a:t>ВНИМАНИЕ!</a:t>
              </a:r>
              <a:endParaRPr lang="ru-RU" sz="8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1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28662" y="1000108"/>
              <a:ext cx="7358114" cy="478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71538" y="1000108"/>
            <a:ext cx="707236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/>
            <a:endParaRPr lang="ru-RU" altLang="zh-CN" sz="2800" b="1" i="1" dirty="0" smtClean="0"/>
          </a:p>
          <a:p>
            <a:pPr indent="288925"/>
            <a:r>
              <a:rPr lang="ru-RU" altLang="zh-CN" sz="2800" b="1" i="1" dirty="0" smtClean="0">
                <a:solidFill>
                  <a:srgbClr val="7030A0"/>
                </a:solidFill>
              </a:rPr>
              <a:t>«Необходимо знать наш богатый фольклор. Вникайте в творчество народное, оно здорово, как свежая вода ключей горных, подземных сладких струй. Держитесь ближе к народному языку, ищите простоты, краткости, здоровой силы, которая создаёт образ двумя-тремя словами.»</a:t>
            </a:r>
          </a:p>
          <a:p>
            <a:pPr indent="288925" algn="r"/>
            <a:r>
              <a:rPr lang="ru-RU" altLang="zh-CN" b="1" i="1" dirty="0" smtClean="0">
                <a:solidFill>
                  <a:srgbClr val="7030A0"/>
                </a:solidFill>
              </a:rPr>
              <a:t>А.М. Горький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43608" y="548680"/>
            <a:ext cx="7257863" cy="5214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AutoShape 5"/>
          <p:cNvSpPr>
            <a:spLocks noChangeArrowheads="1"/>
          </p:cNvSpPr>
          <p:nvPr/>
        </p:nvSpPr>
        <p:spPr bwMode="auto">
          <a:xfrm>
            <a:off x="684213" y="260350"/>
            <a:ext cx="8064500" cy="2016125"/>
          </a:xfrm>
          <a:prstGeom prst="bevel">
            <a:avLst>
              <a:gd name="adj" fmla="val 12500"/>
            </a:avLst>
          </a:prstGeom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549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Устное народное творчество.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Фольклор.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27313" y="2420938"/>
            <a:ext cx="2672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solidFill>
                  <a:schemeClr val="accent3">
                    <a:lumMod val="75000"/>
                  </a:schemeClr>
                </a:solidFill>
              </a:rPr>
              <a:t>Фольклор -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7421404">
            <a:off x="1781969" y="3626644"/>
            <a:ext cx="1457325" cy="198437"/>
          </a:xfrm>
          <a:custGeom>
            <a:avLst/>
            <a:gdLst>
              <a:gd name="T0" fmla="*/ 1092994 w 21600"/>
              <a:gd name="T1" fmla="*/ 0 h 21600"/>
              <a:gd name="T2" fmla="*/ 0 w 21600"/>
              <a:gd name="T3" fmla="*/ 99219 h 21600"/>
              <a:gd name="T4" fmla="*/ 1092994 w 21600"/>
              <a:gd name="T5" fmla="*/ 198437 h 21600"/>
              <a:gd name="T6" fmla="*/ 1457325 w 21600"/>
              <a:gd name="T7" fmla="*/ 99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5400000">
            <a:off x="2807494" y="4114007"/>
            <a:ext cx="2089150" cy="144462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72231 h 21600"/>
              <a:gd name="T4" fmla="*/ 1566862 w 21600"/>
              <a:gd name="T5" fmla="*/ 144462 h 21600"/>
              <a:gd name="T6" fmla="*/ 2089150 w 21600"/>
              <a:gd name="T7" fmla="*/ 722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4012115">
            <a:off x="4590256" y="3626644"/>
            <a:ext cx="1457325" cy="198438"/>
          </a:xfrm>
          <a:custGeom>
            <a:avLst/>
            <a:gdLst>
              <a:gd name="T0" fmla="*/ 1092994 w 21600"/>
              <a:gd name="T1" fmla="*/ 0 h 21600"/>
              <a:gd name="T2" fmla="*/ 0 w 21600"/>
              <a:gd name="T3" fmla="*/ 99219 h 21600"/>
              <a:gd name="T4" fmla="*/ 1092994 w 21600"/>
              <a:gd name="T5" fmla="*/ 198438 h 21600"/>
              <a:gd name="T6" fmla="*/ 1457325 w 21600"/>
              <a:gd name="T7" fmla="*/ 99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00100" y="4293096"/>
            <a:ext cx="224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народное творчество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7704" y="5013176"/>
            <a:ext cx="4645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совокупность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обычаев, обрядов,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песен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других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явлений народного быта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10138" y="4221089"/>
            <a:ext cx="25456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англ.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folk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народ,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lore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мудрость, знание</a:t>
            </a:r>
          </a:p>
        </p:txBody>
      </p:sp>
      <p:pic>
        <p:nvPicPr>
          <p:cNvPr id="16" name="Picture 17" descr="j04322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57950" y="2428868"/>
            <a:ext cx="1974850" cy="1431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14767" y="857232"/>
              <a:ext cx="7504402" cy="4929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1538" y="857232"/>
            <a:ext cx="728667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Малые жанры фольклора –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небольшие по размеру фольклорные произведения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 useBgFill="1">
        <p:nvSpPr>
          <p:cNvPr id="12" name="AutoShape 20"/>
          <p:cNvSpPr>
            <a:spLocks noChangeArrowheads="1"/>
          </p:cNvSpPr>
          <p:nvPr/>
        </p:nvSpPr>
        <p:spPr bwMode="auto">
          <a:xfrm>
            <a:off x="785786" y="1643051"/>
            <a:ext cx="3457574" cy="428628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Колыбельная песня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13" name="AutoShape 21"/>
          <p:cNvSpPr>
            <a:spLocks noChangeArrowheads="1"/>
          </p:cNvSpPr>
          <p:nvPr/>
        </p:nvSpPr>
        <p:spPr bwMode="auto">
          <a:xfrm>
            <a:off x="1500166" y="2143116"/>
            <a:ext cx="3171822" cy="357190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Пестушка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 useBgFill="1">
        <p:nvSpPr>
          <p:cNvPr id="14" name="AutoShape 22"/>
          <p:cNvSpPr>
            <a:spLocks noChangeArrowheads="1"/>
          </p:cNvSpPr>
          <p:nvPr/>
        </p:nvSpPr>
        <p:spPr bwMode="auto">
          <a:xfrm>
            <a:off x="1928794" y="2643182"/>
            <a:ext cx="3171822" cy="357190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Пословица, поговорка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 useBgFill="1">
        <p:nvSpPr>
          <p:cNvPr id="15" name="AutoShape 23"/>
          <p:cNvSpPr>
            <a:spLocks noChangeArrowheads="1"/>
          </p:cNvSpPr>
          <p:nvPr/>
        </p:nvSpPr>
        <p:spPr bwMode="auto">
          <a:xfrm>
            <a:off x="2357422" y="3071810"/>
            <a:ext cx="3314698" cy="428628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Прибаутка,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потешка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 useBgFill="1">
        <p:nvSpPr>
          <p:cNvPr id="16" name="AutoShape 24"/>
          <p:cNvSpPr>
            <a:spLocks noChangeArrowheads="1"/>
          </p:cNvSpPr>
          <p:nvPr/>
        </p:nvSpPr>
        <p:spPr bwMode="auto">
          <a:xfrm>
            <a:off x="2857488" y="3571876"/>
            <a:ext cx="3314698" cy="428628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Закличка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приговорка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 useBgFill="1">
        <p:nvSpPr>
          <p:cNvPr id="17" name="AutoShape 25"/>
          <p:cNvSpPr>
            <a:spLocks noChangeArrowheads="1"/>
          </p:cNvSpPr>
          <p:nvPr/>
        </p:nvSpPr>
        <p:spPr bwMode="auto">
          <a:xfrm>
            <a:off x="3357554" y="4071942"/>
            <a:ext cx="3286148" cy="428628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Докучные сказки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 useBgFill="1">
        <p:nvSpPr>
          <p:cNvPr id="18" name="AutoShape 26"/>
          <p:cNvSpPr>
            <a:spLocks noChangeArrowheads="1"/>
          </p:cNvSpPr>
          <p:nvPr/>
        </p:nvSpPr>
        <p:spPr bwMode="auto">
          <a:xfrm>
            <a:off x="3857620" y="4572008"/>
            <a:ext cx="3448058" cy="428628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dirty="0">
              <a:solidFill>
                <a:srgbClr val="CC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Считалка</a:t>
            </a:r>
          </a:p>
          <a:p>
            <a:pPr algn="ctr"/>
            <a:endParaRPr lang="ru-RU" dirty="0"/>
          </a:p>
        </p:txBody>
      </p:sp>
      <p:sp useBgFill="1">
        <p:nvSpPr>
          <p:cNvPr id="19" name="AutoShape 27"/>
          <p:cNvSpPr>
            <a:spLocks noChangeArrowheads="1"/>
          </p:cNvSpPr>
          <p:nvPr/>
        </p:nvSpPr>
        <p:spPr bwMode="auto">
          <a:xfrm>
            <a:off x="4429124" y="5072074"/>
            <a:ext cx="3243260" cy="428628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dirty="0"/>
          </a:p>
          <a:p>
            <a:pPr algn="ctr">
              <a:spcBef>
                <a:spcPct val="2000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Скороговорка</a:t>
            </a:r>
          </a:p>
          <a:p>
            <a:pPr algn="ctr"/>
            <a:endParaRPr lang="ru-RU" dirty="0">
              <a:solidFill>
                <a:srgbClr val="336600"/>
              </a:solidFill>
            </a:endParaRPr>
          </a:p>
        </p:txBody>
      </p:sp>
      <p:sp useBgFill="1">
        <p:nvSpPr>
          <p:cNvPr id="20" name="AutoShape 28"/>
          <p:cNvSpPr>
            <a:spLocks noChangeArrowheads="1"/>
          </p:cNvSpPr>
          <p:nvPr/>
        </p:nvSpPr>
        <p:spPr bwMode="auto">
          <a:xfrm>
            <a:off x="5000628" y="5572140"/>
            <a:ext cx="3143272" cy="428628"/>
          </a:xfrm>
          <a:prstGeom prst="foldedCorner">
            <a:avLst>
              <a:gd name="adj" fmla="val 12500"/>
            </a:avLst>
          </a:prstGeom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dirty="0"/>
          </a:p>
          <a:p>
            <a:pPr algn="ctr">
              <a:spcBef>
                <a:spcPct val="2000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Загадка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-285784" y="0"/>
            <a:ext cx="9429784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25620" y="1000109"/>
              <a:ext cx="7234650" cy="47863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348" y="1000108"/>
            <a:ext cx="7500990" cy="5000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Загадки – от слова  «</a:t>
            </a:r>
            <a:r>
              <a:rPr lang="ru-RU" sz="4300" b="1" i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гадати</a:t>
            </a:r>
            <a:r>
              <a:rPr lang="ru-RU" sz="43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(Думать, рассуждать, раскрывать что-то скрытое, затемненное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расширение кругозора,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-развитие и обогащение речи,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-формирование способности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 творчеству</a:t>
            </a:r>
            <a:r>
              <a:rPr kumimoji="0" lang="ru-RU" sz="35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143999" cy="6858000"/>
            <a:chOff x="-109227" y="0"/>
            <a:chExt cx="9362456" cy="6857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9227" y="0"/>
              <a:ext cx="936245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928662" y="1000108"/>
              <a:ext cx="7358114" cy="478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0100" y="928670"/>
            <a:ext cx="7143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/>
            <a:r>
              <a:rPr lang="ru-RU" altLang="zh-CN" sz="2800" b="1" i="1" dirty="0" smtClean="0">
                <a:solidFill>
                  <a:srgbClr val="7030A0"/>
                </a:solidFill>
              </a:rPr>
              <a:t>«…. Изучение загадок надо построить так, чтобы доставить уму ребенка полезное упражнение, приладить отгадку к загадке и дать повод к интересной и полезной классной беседе, которая закрепится в уме ребенка, именно потому,  что живописная, интересная  для него загадка прочно укрепится в его памяти»                                                                                                    К. Д. Ушинский</a:t>
            </a:r>
          </a:p>
          <a:p>
            <a:pPr indent="288925" algn="r"/>
            <a:endParaRPr lang="ru-RU" b="1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Четыре ноги, два уха, один нос да брюхо.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G:\Кузьминки 2б\IMG_12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520" y="1685210"/>
            <a:ext cx="2812752" cy="345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5438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Мочили, колотили, рвали, крутили и на стол клали.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G:\S80023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G:\S80023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B0F0"/>
                </a:solidFill>
              </a:rPr>
              <a:t>  Полотенце</a:t>
            </a:r>
            <a:endParaRPr lang="ru-RU" sz="3200" i="1" dirty="0">
              <a:solidFill>
                <a:srgbClr val="00B0F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3200" i="1" dirty="0" smtClean="0">
                <a:solidFill>
                  <a:srgbClr val="00B0F0"/>
                </a:solidFill>
              </a:rPr>
              <a:t>Скатерть</a:t>
            </a:r>
            <a:endParaRPr lang="ru-RU" sz="32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639</Words>
  <Application>Microsoft Office PowerPoint</Application>
  <PresentationFormat>Экран (4:3)</PresentationFormat>
  <Paragraphs>129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Четыре ноги, два уха, один нос да брюхо.</vt:lpstr>
      <vt:lpstr>Мочили, колотили, рвали, крутили и на стол клали.</vt:lpstr>
      <vt:lpstr>Слайд 10</vt:lpstr>
      <vt:lpstr>Слайд 11</vt:lpstr>
      <vt:lpstr>Слайд 12</vt:lpstr>
      <vt:lpstr>Кузьминки – день святых Кузьмы и Демьяна.       (14 ноября)</vt:lpstr>
      <vt:lpstr>                       Хлеб да каша –  пища наша</vt:lpstr>
      <vt:lpstr>Игровой классный час - КОЛЯДА</vt:lpstr>
      <vt:lpstr>Рождественские пряники</vt:lpstr>
      <vt:lpstr>       Масленица – праздник проводов зимы и встречи весны</vt:lpstr>
      <vt:lpstr>                      Масленичные                         гуляния</vt:lpstr>
      <vt:lpstr>                   ЗЕЛЕНЫЙ ДЕНЬ</vt:lpstr>
      <vt:lpstr>                                   СОЛНЕЧНАЯ             КАРУСЕЛЬ</vt:lpstr>
      <vt:lpstr>Экскурсия в г. Торжок.                   Музей золотого шитья.</vt:lpstr>
      <vt:lpstr>Экскурсия в храмовый комплекс                    с. Завидово</vt:lpstr>
      <vt:lpstr>Слайд 23</vt:lpstr>
      <vt:lpstr>           Итоги мастер- класса</vt:lpstr>
      <vt:lpstr>Слайд 25</vt:lpstr>
      <vt:lpstr>            Новый ФГОС в действии…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Санёк</cp:lastModifiedBy>
  <cp:revision>29</cp:revision>
  <dcterms:created xsi:type="dcterms:W3CDTF">2011-10-25T10:25:54Z</dcterms:created>
  <dcterms:modified xsi:type="dcterms:W3CDTF">2011-10-30T12:52:22Z</dcterms:modified>
</cp:coreProperties>
</file>