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57" r:id="rId4"/>
    <p:sldId id="266" r:id="rId5"/>
    <p:sldId id="267" r:id="rId6"/>
    <p:sldId id="268" r:id="rId7"/>
    <p:sldId id="258" r:id="rId8"/>
    <p:sldId id="269" r:id="rId9"/>
    <p:sldId id="259" r:id="rId10"/>
    <p:sldId id="270" r:id="rId11"/>
    <p:sldId id="271" r:id="rId12"/>
    <p:sldId id="260" r:id="rId13"/>
    <p:sldId id="272" r:id="rId14"/>
    <p:sldId id="273" r:id="rId15"/>
    <p:sldId id="261" r:id="rId16"/>
    <p:sldId id="274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4" autoAdjust="0"/>
    <p:restoredTop sz="94660"/>
  </p:normalViewPr>
  <p:slideViewPr>
    <p:cSldViewPr>
      <p:cViewPr>
        <p:scale>
          <a:sx n="76" d="100"/>
          <a:sy n="76" d="100"/>
        </p:scale>
        <p:origin x="-146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FB5A-19A6-4FDB-A05B-92317FC347CC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3E0F-56AF-47E5-A3A1-A3AAB44C35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8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E0F-56AF-47E5-A3A1-A3AAB44C35C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6184" cy="25110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-171399"/>
            <a:ext cx="8640960" cy="597666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Знатоки естественных наук</a:t>
            </a:r>
            <a:endParaRPr lang="ru-RU" sz="8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Makarov\Рабочий стол\март 3\aW1hZ2VfbWlkZGxlOjE1MjczNDAvL2ltYWdlX21pZGRsZToxNTI3MzQ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642841" cy="2096253"/>
          </a:xfrm>
          <a:prstGeom prst="rect">
            <a:avLst/>
          </a:prstGeom>
          <a:noFill/>
        </p:spPr>
      </p:pic>
      <p:pic>
        <p:nvPicPr>
          <p:cNvPr id="2051" name="Picture 3" descr="C:\Documents and Settings\Makarov\Рабочий стол\март 3\panter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68144" y="188640"/>
            <a:ext cx="3096344" cy="1560938"/>
          </a:xfrm>
          <a:prstGeom prst="rect">
            <a:avLst/>
          </a:prstGeom>
          <a:noFill/>
        </p:spPr>
      </p:pic>
      <p:pic>
        <p:nvPicPr>
          <p:cNvPr id="2052" name="Picture 4" descr="C:\Documents and Settings\Makarov\Рабочий стол\март 3\656750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653136"/>
            <a:ext cx="1824715" cy="22048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486916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Интеллектуальная игра для учащихся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9 классов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Задание по биологии:</a:t>
            </a:r>
          </a:p>
          <a:p>
            <a:r>
              <a:rPr lang="ru-RU" dirty="0" smtClean="0"/>
              <a:t>В наборах представлены муляжи органов растений или натуральные объекты. Задача капитана установить общие признаки объектов и удалить лишнее, указав причину.</a:t>
            </a:r>
          </a:p>
          <a:p>
            <a:r>
              <a:rPr lang="ru-RU" dirty="0" smtClean="0"/>
              <a:t>Набор 1:   морковь, огурец, яблоко, банан.</a:t>
            </a:r>
          </a:p>
          <a:p>
            <a:r>
              <a:rPr lang="ru-RU" dirty="0" smtClean="0"/>
              <a:t>Набор 2:  яблоко, банан, помидор, земляника, лук.</a:t>
            </a:r>
          </a:p>
          <a:p>
            <a:r>
              <a:rPr lang="ru-RU" dirty="0" smtClean="0"/>
              <a:t>Набор 3:  помидор, огурец, персик, редис, яблоко.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Задание по физике (предлагаются распечатки):</a:t>
            </a:r>
            <a:endParaRPr lang="ru-RU" sz="2400" b="1" dirty="0" smtClean="0"/>
          </a:p>
          <a:p>
            <a:endParaRPr lang="ru-RU" b="1" dirty="0" smtClean="0"/>
          </a:p>
          <a:p>
            <a:r>
              <a:rPr lang="ru-RU" b="1" dirty="0" smtClean="0"/>
              <a:t>Найди лишний термин:</a:t>
            </a:r>
          </a:p>
          <a:p>
            <a:endParaRPr lang="ru-RU" b="1" dirty="0" smtClean="0"/>
          </a:p>
          <a:p>
            <a:r>
              <a:rPr lang="ru-RU" b="1" dirty="0" smtClean="0"/>
              <a:t>Движение, давление, плотность, время.</a:t>
            </a:r>
          </a:p>
          <a:p>
            <a:endParaRPr lang="ru-RU" b="1" dirty="0" smtClean="0"/>
          </a:p>
          <a:p>
            <a:r>
              <a:rPr lang="ru-RU" b="1" dirty="0" smtClean="0"/>
              <a:t>Весы, километр, манометр, динамометр.</a:t>
            </a:r>
          </a:p>
          <a:p>
            <a:endParaRPr lang="ru-RU" b="1" dirty="0" smtClean="0"/>
          </a:p>
          <a:p>
            <a:r>
              <a:rPr lang="ru-RU" b="1" dirty="0" smtClean="0"/>
              <a:t>Миллиметр, часы, спидометр, барометр.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645024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Вычеркни «белую ворону»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(лишнее понятие в следующем ряду: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Антрий</a:t>
            </a:r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гийнам</a:t>
            </a:r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леродуг</a:t>
            </a:r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литасок</a:t>
            </a:r>
            <a:r>
              <a:rPr lang="ru-RU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маилюний</a:t>
            </a:r>
            <a:endParaRPr lang="ru-RU" sz="6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21297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Задание по химии (предлагаются распечатки):</a:t>
            </a:r>
          </a:p>
        </p:txBody>
      </p:sp>
      <p:pic>
        <p:nvPicPr>
          <p:cNvPr id="31745" name="Picture 1" descr="C:\Documents and Settings\Makarov\Рабочий стол\для  школы  С Р др\март 3\belg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600400" cy="2703070"/>
          </a:xfrm>
          <a:prstGeom prst="rect">
            <a:avLst/>
          </a:prstGeom>
          <a:noFill/>
        </p:spPr>
      </p:pic>
      <p:pic>
        <p:nvPicPr>
          <p:cNvPr id="31746" name="Picture 2" descr="C:\Documents and Settings\Makarov\Рабочий стол\для  школы  С Р др\март 3\9305774-h2o--water-chemical-symbol--in-glass-3d-m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89040"/>
            <a:ext cx="2627784" cy="28123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Makarov\Рабочий стол\март 3\Image35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466" y="188640"/>
            <a:ext cx="3444064" cy="2736304"/>
          </a:xfrm>
          <a:prstGeom prst="rect">
            <a:avLst/>
          </a:prstGeom>
          <a:noFill/>
        </p:spPr>
      </p:pic>
      <p:pic>
        <p:nvPicPr>
          <p:cNvPr id="4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1"/>
            <a:ext cx="1656184" cy="25110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73629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Логический ряд</a:t>
            </a:r>
            <a:endParaRPr lang="ru-RU" sz="80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63691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Закончите ряд, дописав следующий термин</a:t>
            </a:r>
          </a:p>
        </p:txBody>
      </p:sp>
      <p:pic>
        <p:nvPicPr>
          <p:cNvPr id="5122" name="Picture 2" descr="C:\Documents and Settings\Makarov\Рабочий стол\март 3\evolution.jpg"/>
          <p:cNvPicPr>
            <a:picLocks noChangeAspect="1" noChangeArrowheads="1"/>
          </p:cNvPicPr>
          <p:nvPr/>
        </p:nvPicPr>
        <p:blipFill>
          <a:blip r:embed="rId5" cstate="print"/>
          <a:srcRect t="25513" b="31042"/>
          <a:stretch>
            <a:fillRect/>
          </a:stretch>
        </p:blipFill>
        <p:spPr bwMode="auto">
          <a:xfrm>
            <a:off x="0" y="4608769"/>
            <a:ext cx="6902970" cy="2249231"/>
          </a:xfrm>
          <a:prstGeom prst="rect">
            <a:avLst/>
          </a:prstGeom>
          <a:noFill/>
        </p:spPr>
      </p:pic>
      <p:pic>
        <p:nvPicPr>
          <p:cNvPr id="5124" name="Picture 4" descr="C:\Documents and Settings\Makarov\Рабочий стол\март 3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6782" y="4005064"/>
            <a:ext cx="198721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77768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 по физике:</a:t>
            </a:r>
          </a:p>
          <a:p>
            <a:endParaRPr lang="ru-RU" sz="900" b="1" dirty="0" smtClean="0"/>
          </a:p>
          <a:p>
            <a:r>
              <a:rPr lang="ru-RU" b="1" dirty="0" smtClean="0"/>
              <a:t>Какая последняя буква в ряду?</a:t>
            </a:r>
          </a:p>
          <a:p>
            <a:endParaRPr lang="ru-RU" b="1" dirty="0" smtClean="0"/>
          </a:p>
          <a:p>
            <a:r>
              <a:rPr lang="ru-RU" sz="2400" b="1" dirty="0" smtClean="0"/>
              <a:t>К   О   Ж   З   Г    С    ?</a:t>
            </a:r>
          </a:p>
          <a:p>
            <a:endParaRPr lang="ru-RU" sz="2000" b="1" dirty="0" smtClean="0"/>
          </a:p>
          <a:p>
            <a:r>
              <a:rPr lang="ru-RU" b="1" dirty="0" smtClean="0"/>
              <a:t>Задание по химии: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2202395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Определите закономерность в последовательности и впишите недостающее звено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O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O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Na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600" b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-?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по биологии: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Закончите логический ряд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1    клетка – ткань – орган - ?</a:t>
            </a:r>
          </a:p>
          <a:p>
            <a:pPr marL="342900" indent="-342900">
              <a:buAutoNum type="arabicPlain" startAt="2"/>
            </a:pPr>
            <a:r>
              <a:rPr lang="ru-RU" sz="2000" b="1" dirty="0" smtClean="0"/>
              <a:t> особь – группа – популяция - ?</a:t>
            </a:r>
          </a:p>
          <a:p>
            <a:pPr marL="342900" indent="-342900">
              <a:buAutoNum type="arabicPlain" startAt="2"/>
            </a:pPr>
            <a:r>
              <a:rPr lang="ru-RU" sz="2000" b="1" dirty="0" smtClean="0"/>
              <a:t> род – семейство – отряд - ?</a:t>
            </a:r>
            <a:endParaRPr lang="ru-RU" sz="2000" b="1" dirty="0"/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akarov\Рабочий стол\март 3\0b16a00fdb41e72c1a9e7c173f98fd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70" y="0"/>
            <a:ext cx="2649069" cy="1988840"/>
          </a:xfrm>
          <a:prstGeom prst="rect">
            <a:avLst/>
          </a:prstGeom>
          <a:noFill/>
        </p:spPr>
      </p:pic>
      <p:pic>
        <p:nvPicPr>
          <p:cNvPr id="1028" name="Picture 4" descr="C:\Documents and Settings\Makarov\Рабочий стол\март 3\91628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3114006" cy="3813782"/>
          </a:xfrm>
          <a:prstGeom prst="rect">
            <a:avLst/>
          </a:prstGeom>
          <a:noFill/>
        </p:spPr>
      </p:pic>
      <p:pic>
        <p:nvPicPr>
          <p:cNvPr id="1026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1296144" cy="19651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188640"/>
            <a:ext cx="9143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  <a:latin typeface="Monotype Corsiva" pitchFamily="66" charset="0"/>
              </a:rPr>
              <a:t>Азбука естественных наук</a:t>
            </a:r>
            <a:endParaRPr lang="ru-RU" sz="72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263691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Расшифруйте биологические </a:t>
            </a:r>
          </a:p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и физические термины.</a:t>
            </a:r>
          </a:p>
        </p:txBody>
      </p:sp>
      <p:pic>
        <p:nvPicPr>
          <p:cNvPr id="1027" name="Picture 3" descr="C:\Documents and Settings\Makarov\Рабочий стол\март 3\08-11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5495" y="4791620"/>
            <a:ext cx="2078505" cy="2066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73" y="445984"/>
          <a:ext cx="7704853" cy="936104"/>
        </p:xfrm>
        <a:graphic>
          <a:graphicData uri="http://schemas.openxmlformats.org/drawingml/2006/table">
            <a:tbl>
              <a:tblPr/>
              <a:tblGrid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1173"/>
              </a:tblGrid>
              <a:tr h="592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Times New Roman"/>
                          <a:cs typeface="Calibri"/>
                        </a:rPr>
                        <a:t>Pd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Times New Roman"/>
                          <a:cs typeface="Calibri"/>
                        </a:rPr>
                        <a:t>Li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Mg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Li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1700808"/>
          <a:ext cx="7704856" cy="744660"/>
        </p:xfrm>
        <a:graphic>
          <a:graphicData uri="http://schemas.openxmlformats.org/drawingml/2006/table">
            <a:tbl>
              <a:tblPr/>
              <a:tblGrid>
                <a:gridCol w="709224"/>
                <a:gridCol w="698758"/>
                <a:gridCol w="695538"/>
                <a:gridCol w="698758"/>
                <a:gridCol w="707613"/>
                <a:gridCol w="698758"/>
                <a:gridCol w="701173"/>
                <a:gridCol w="706004"/>
                <a:gridCol w="709224"/>
                <a:gridCol w="709224"/>
                <a:gridCol w="670582"/>
              </a:tblGrid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Times New Roman"/>
                          <a:cs typeface="Calibri"/>
                        </a:rPr>
                        <a:t>Db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He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Cs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Calibri"/>
                        </a:rPr>
                        <a:t>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3573" y="2636912"/>
          <a:ext cx="7704853" cy="613410"/>
        </p:xfrm>
        <a:graphic>
          <a:graphicData uri="http://schemas.openxmlformats.org/drawingml/2006/table">
            <a:tbl>
              <a:tblPr/>
              <a:tblGrid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0368"/>
                <a:gridCol w="70117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Ti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Ti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Ca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7" y="3573016"/>
          <a:ext cx="7704859" cy="613410"/>
        </p:xfrm>
        <a:graphic>
          <a:graphicData uri="http://schemas.openxmlformats.org/drawingml/2006/table">
            <a:tbl>
              <a:tblPr/>
              <a:tblGrid>
                <a:gridCol w="641602"/>
                <a:gridCol w="641602"/>
                <a:gridCol w="641602"/>
                <a:gridCol w="641602"/>
                <a:gridCol w="641602"/>
                <a:gridCol w="642407"/>
                <a:gridCol w="642407"/>
                <a:gridCol w="642407"/>
                <a:gridCol w="642407"/>
                <a:gridCol w="642407"/>
                <a:gridCol w="642407"/>
                <a:gridCol w="64240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Ti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Pd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He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Au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3564" y="4437112"/>
          <a:ext cx="7704864" cy="613410"/>
        </p:xfrm>
        <a:graphic>
          <a:graphicData uri="http://schemas.openxmlformats.org/drawingml/2006/table">
            <a:tbl>
              <a:tblPr/>
              <a:tblGrid>
                <a:gridCol w="770406"/>
                <a:gridCol w="770406"/>
                <a:gridCol w="770406"/>
                <a:gridCol w="770406"/>
                <a:gridCol w="770406"/>
                <a:gridCol w="770406"/>
                <a:gridCol w="770406"/>
                <a:gridCol w="770406"/>
                <a:gridCol w="770406"/>
                <a:gridCol w="7712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alibri"/>
                          <a:ea typeface="Times New Roman"/>
                          <a:cs typeface="Calibri"/>
                        </a:rPr>
                        <a:t>Pd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ru-RU" sz="2400" b="1" u="sng">
                          <a:latin typeface="Calibri"/>
                          <a:ea typeface="Times New Roman"/>
                          <a:cs typeface="Calibri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He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Rb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Au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Ca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3567" y="5301208"/>
          <a:ext cx="7704860" cy="736092"/>
        </p:xfrm>
        <a:graphic>
          <a:graphicData uri="http://schemas.openxmlformats.org/drawingml/2006/table">
            <a:tbl>
              <a:tblPr/>
              <a:tblGrid>
                <a:gridCol w="592496"/>
                <a:gridCol w="592496"/>
                <a:gridCol w="592496"/>
                <a:gridCol w="592496"/>
                <a:gridCol w="592496"/>
                <a:gridCol w="592496"/>
                <a:gridCol w="592496"/>
                <a:gridCol w="592496"/>
                <a:gridCol w="592496"/>
                <a:gridCol w="592496"/>
                <a:gridCol w="593300"/>
                <a:gridCol w="593300"/>
                <a:gridCol w="5933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Db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Sn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Db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Pd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Ti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Cs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Calibri"/>
                          <a:ea typeface="Calibri"/>
                          <a:cs typeface="Calibri"/>
                        </a:rPr>
                        <a:t>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980728"/>
          <a:ext cx="885698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/>
                <a:gridCol w="2214246"/>
                <a:gridCol w="2214246"/>
                <a:gridCol w="2214246"/>
              </a:tblGrid>
              <a:tr h="81266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 а</a:t>
                      </a:r>
                      <a:endParaRPr lang="ru-RU" sz="44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9б</a:t>
                      </a:r>
                      <a:endParaRPr lang="ru-RU" sz="44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9в</a:t>
                      </a:r>
                      <a:endParaRPr lang="ru-RU" sz="44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Приветствие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Эмблема  и название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Блиц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Рассказ  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Найди лишнее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Логический ряд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Азбука наук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266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Итого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Авторский коллектив: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B050"/>
                </a:solidFill>
              </a:rPr>
              <a:t> Макаров Константин Евгеньевич – учитель биологии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B050"/>
                </a:solidFill>
              </a:rPr>
              <a:t> Полякова Елена Петровна – учитель физики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Столярова</a:t>
            </a:r>
            <a:r>
              <a:rPr lang="ru-RU" sz="2400" b="1" i="1" dirty="0" smtClean="0">
                <a:solidFill>
                  <a:srgbClr val="00B050"/>
                </a:solidFill>
              </a:rPr>
              <a:t> Наталья Викторовна – учитель химии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Оформление –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фотостудия</a:t>
            </a:r>
            <a:r>
              <a:rPr lang="ru-RU" sz="2400" b="1" i="1" dirty="0" smtClean="0">
                <a:solidFill>
                  <a:srgbClr val="00B050"/>
                </a:solidFill>
              </a:rPr>
              <a:t> «Стоп-кадр»</a:t>
            </a:r>
          </a:p>
          <a:p>
            <a:pPr>
              <a:buFontTx/>
              <a:buChar char="-"/>
            </a:pPr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Игра разработана и проведена в рамках традиционной «Недели знаний» - ежегодного мероприятия, затрагивающего весь состав учителей и учащихся МОУ ЦО № 49.</a:t>
            </a: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Подготовка: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От каждого из участвующих классов (параллель 9 классов) представляются команды в составе 6 человек. (возможное иное число в зависимости от наполняемости классов).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Каждая из участвующих команд заранее готовит: - название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- приветствие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- эмблему</a:t>
            </a:r>
          </a:p>
          <a:p>
            <a:endParaRPr lang="ru-RU" sz="2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Подготовка кабинета ясна из приводимых фото.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39196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Блиц </a:t>
            </a:r>
            <a:endParaRPr lang="ru-RU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3573016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1 балл 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за  каждый правильный ответ</a:t>
            </a:r>
            <a:endParaRPr lang="ru-RU" sz="4800" b="1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1"/>
            <a:ext cx="1656184" cy="2511071"/>
          </a:xfrm>
          <a:prstGeom prst="rect">
            <a:avLst/>
          </a:prstGeom>
          <a:noFill/>
        </p:spPr>
      </p:pic>
      <p:pic>
        <p:nvPicPr>
          <p:cNvPr id="6" name="Рисунок 5" descr="C:\Documents and Settings\Makarov\Рабочий стол\79866781_belka_begaet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9002">
            <a:off x="258799" y="3808864"/>
            <a:ext cx="9102987" cy="735124"/>
          </a:xfrm>
          <a:prstGeom prst="rect">
            <a:avLst/>
          </a:prstGeom>
          <a:noFill/>
        </p:spPr>
      </p:pic>
      <p:pic>
        <p:nvPicPr>
          <p:cNvPr id="6146" name="Picture 2" descr="C:\Documents and Settings\Makarov\Рабочий стол\март 3\06ts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933700" cy="2476500"/>
          </a:xfrm>
          <a:prstGeom prst="rect">
            <a:avLst/>
          </a:prstGeom>
          <a:noFill/>
        </p:spPr>
      </p:pic>
      <p:pic>
        <p:nvPicPr>
          <p:cNvPr id="6147" name="Picture 3" descr="C:\Documents and Settings\Makarov\Рабочий стол\март 3\belg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042965" cy="2284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64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Каждой команде предлагается ответить на 2 вопроса по каждой из изучаемых естественных наук</a:t>
            </a:r>
          </a:p>
          <a:p>
            <a:endParaRPr lang="ru-RU" b="1" i="1" dirty="0" smtClean="0"/>
          </a:p>
          <a:p>
            <a:pPr algn="ctr"/>
            <a:r>
              <a:rPr lang="ru-RU" sz="2000" b="1" dirty="0" smtClean="0"/>
              <a:t>Вопросы по биологии: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Птенцы какой птицы не знают своей мамы?</a:t>
            </a:r>
          </a:p>
          <a:p>
            <a:pPr>
              <a:buFontTx/>
              <a:buChar char="-"/>
            </a:pPr>
            <a:r>
              <a:rPr lang="ru-RU" dirty="0" smtClean="0"/>
              <a:t> Какое животное спит всю зиму вниз головой?</a:t>
            </a:r>
          </a:p>
          <a:p>
            <a:pPr>
              <a:buFontTx/>
              <a:buChar char="-"/>
            </a:pPr>
            <a:r>
              <a:rPr lang="ru-RU" dirty="0" smtClean="0"/>
              <a:t> Какой крупный хищник потребляет много растительной пищи?</a:t>
            </a:r>
          </a:p>
          <a:p>
            <a:pPr>
              <a:buFontTx/>
              <a:buChar char="-"/>
            </a:pPr>
            <a:r>
              <a:rPr lang="ru-RU" dirty="0" smtClean="0"/>
              <a:t> У какого зверя передние лапу вывернуты ладошками наружу?</a:t>
            </a:r>
          </a:p>
          <a:p>
            <a:pPr>
              <a:buFontTx/>
              <a:buChar char="-"/>
            </a:pPr>
            <a:r>
              <a:rPr lang="ru-RU" dirty="0" smtClean="0"/>
              <a:t> Какой зверь в сутки съедает пищи больше собственного веса?</a:t>
            </a:r>
          </a:p>
          <a:p>
            <a:pPr>
              <a:buFontTx/>
              <a:buChar char="-"/>
            </a:pPr>
            <a:r>
              <a:rPr lang="ru-RU" dirty="0" smtClean="0"/>
              <a:t> Что американские индейцы называют следом белого человека?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Makarov\Рабочий стол\для  школы  С Р др\доп мат 7 к\Животные\звери\4 хищные\медведи переплывают реку 146.JPG"/>
          <p:cNvPicPr>
            <a:picLocks noChangeAspect="1" noChangeArrowheads="1"/>
          </p:cNvPicPr>
          <p:nvPr/>
        </p:nvPicPr>
        <p:blipFill>
          <a:blip r:embed="rId3" cstate="print"/>
          <a:srcRect l="24972" r="9031"/>
          <a:stretch>
            <a:fillRect/>
          </a:stretch>
        </p:blipFill>
        <p:spPr bwMode="auto">
          <a:xfrm>
            <a:off x="1115616" y="3933056"/>
            <a:ext cx="2664296" cy="2684335"/>
          </a:xfrm>
          <a:prstGeom prst="rect">
            <a:avLst/>
          </a:prstGeom>
          <a:noFill/>
        </p:spPr>
      </p:pic>
      <p:pic>
        <p:nvPicPr>
          <p:cNvPr id="6147" name="Picture 3" descr="C:\Documents and Settings\Makarov\Рабочий стол\САЙТ\старица\12.jpg"/>
          <p:cNvPicPr>
            <a:picLocks noChangeAspect="1" noChangeArrowheads="1"/>
          </p:cNvPicPr>
          <p:nvPr/>
        </p:nvPicPr>
        <p:blipFill>
          <a:blip r:embed="rId4" cstate="print"/>
          <a:srcRect l="2132" r="7279" b="8447"/>
          <a:stretch>
            <a:fillRect/>
          </a:stretch>
        </p:blipFill>
        <p:spPr bwMode="auto">
          <a:xfrm>
            <a:off x="4932040" y="3645024"/>
            <a:ext cx="4032448" cy="30851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Makarov\Рабочий стол\для  школы  С Р др\март 3\i.jpg"/>
          <p:cNvPicPr>
            <a:picLocks noChangeAspect="1" noChangeArrowheads="1"/>
          </p:cNvPicPr>
          <p:nvPr/>
        </p:nvPicPr>
        <p:blipFill>
          <a:blip r:embed="rId3" cstate="print"/>
          <a:srcRect l="14850" r="19636"/>
          <a:stretch>
            <a:fillRect/>
          </a:stretch>
        </p:blipFill>
        <p:spPr bwMode="auto">
          <a:xfrm>
            <a:off x="7164288" y="188640"/>
            <a:ext cx="1800200" cy="2060848"/>
          </a:xfrm>
          <a:prstGeom prst="rect">
            <a:avLst/>
          </a:prstGeom>
          <a:noFill/>
        </p:spPr>
      </p:pic>
      <p:pic>
        <p:nvPicPr>
          <p:cNvPr id="5122" name="Picture 2" descr="C:\Documents and Settings\Makarov\Рабочий стол\для  школы  С Р др\март 3\IMG_3817_enl.jpg"/>
          <p:cNvPicPr>
            <a:picLocks noChangeAspect="1" noChangeArrowheads="1"/>
          </p:cNvPicPr>
          <p:nvPr/>
        </p:nvPicPr>
        <p:blipFill>
          <a:blip r:embed="rId4" cstate="print"/>
          <a:srcRect t="8590" b="8351"/>
          <a:stretch>
            <a:fillRect/>
          </a:stretch>
        </p:blipFill>
        <p:spPr bwMode="auto">
          <a:xfrm>
            <a:off x="107504" y="4465807"/>
            <a:ext cx="2324422" cy="227556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71642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Вопросы по физике:</a:t>
            </a:r>
          </a:p>
          <a:p>
            <a:pPr algn="ctr"/>
            <a:endParaRPr lang="ru-RU" sz="2000" b="1" dirty="0" smtClean="0"/>
          </a:p>
          <a:p>
            <a:pPr>
              <a:buFontTx/>
              <a:buChar char="-"/>
            </a:pPr>
            <a:r>
              <a:rPr lang="ru-RU" dirty="0" smtClean="0"/>
              <a:t> Что мешает ученику, пойманному во время курения, распасться на отдельные молекулы и врассыпную исчезнуть из вида?</a:t>
            </a:r>
          </a:p>
          <a:p>
            <a:pPr>
              <a:buFontTx/>
              <a:buChar char="-"/>
            </a:pPr>
            <a:r>
              <a:rPr lang="ru-RU" dirty="0" smtClean="0"/>
              <a:t> В каких учениках быстрее движутся молекулы:  в здоровых или простуженных ?</a:t>
            </a:r>
          </a:p>
          <a:p>
            <a:pPr>
              <a:buFontTx/>
              <a:buChar char="-"/>
            </a:pPr>
            <a:r>
              <a:rPr lang="ru-RU" dirty="0" smtClean="0"/>
              <a:t> В ветреный день нам становится теплее, если мы прячемся от ветра. А одинаковы ли показания термометра на ветру и «за углом»?</a:t>
            </a:r>
          </a:p>
          <a:p>
            <a:pPr>
              <a:buFontTx/>
              <a:buChar char="-"/>
            </a:pPr>
            <a:r>
              <a:rPr lang="ru-RU" dirty="0" smtClean="0"/>
              <a:t> Какой кулон нельзя повесить на шею?</a:t>
            </a:r>
          </a:p>
          <a:p>
            <a:pPr>
              <a:buFontTx/>
              <a:buChar char="-"/>
            </a:pPr>
            <a:r>
              <a:rPr lang="ru-RU" dirty="0" smtClean="0"/>
              <a:t> Можно ли высоко в горах сварить яйцо вкрутую?</a:t>
            </a:r>
          </a:p>
          <a:p>
            <a:pPr>
              <a:buFontTx/>
              <a:buChar char="-"/>
            </a:pPr>
            <a:r>
              <a:rPr lang="ru-RU" dirty="0" smtClean="0"/>
              <a:t> Девушка, собираясь на дискотеку, совершенно бесшумно вылила на себя полфлакона маминых духов. Какое физическое явление позволило маме догадаться о случившимся ?</a:t>
            </a:r>
          </a:p>
        </p:txBody>
      </p:sp>
      <p:pic>
        <p:nvPicPr>
          <p:cNvPr id="5121" name="Picture 1" descr="C:\Documents and Settings\Makarov\Рабочий стол\для  школы  С Р др\март 3\129398589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653136"/>
            <a:ext cx="2680444" cy="2010333"/>
          </a:xfrm>
          <a:prstGeom prst="rect">
            <a:avLst/>
          </a:prstGeom>
          <a:noFill/>
        </p:spPr>
      </p:pic>
      <p:pic>
        <p:nvPicPr>
          <p:cNvPr id="5125" name="Picture 5" descr="C:\Documents and Settings\Makarov\Рабочий стол\для  школы  С Р др\март 3\nikon-d1-k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365104"/>
            <a:ext cx="3240360" cy="24302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akarov\Рабочий стол\для  школы  С Р др\март 3\Image35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2952328" cy="2977791"/>
          </a:xfrm>
          <a:prstGeom prst="rect">
            <a:avLst/>
          </a:prstGeom>
          <a:noFill/>
        </p:spPr>
      </p:pic>
      <p:pic>
        <p:nvPicPr>
          <p:cNvPr id="4097" name="Picture 1" descr="C:\Documents and Settings\Makarov\Рабочий стол\для  школы  С Р др\март 3\91628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163600"/>
            <a:ext cx="2880320" cy="35275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Вопросы по химии:</a:t>
            </a:r>
            <a:endParaRPr lang="ru-RU" b="1" dirty="0" smtClean="0"/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Какой металл используют для изготовления нитей накаливания в электрических лампочках? </a:t>
            </a:r>
          </a:p>
          <a:p>
            <a:pPr>
              <a:buFontTx/>
              <a:buChar char="-"/>
            </a:pPr>
            <a:r>
              <a:rPr lang="ru-RU" dirty="0" smtClean="0"/>
              <a:t> Недостаток какого элемента приводит к кариесу зубов? </a:t>
            </a:r>
          </a:p>
          <a:p>
            <a:pPr>
              <a:buFontTx/>
              <a:buChar char="-"/>
            </a:pPr>
            <a:r>
              <a:rPr lang="ru-RU" dirty="0" smtClean="0"/>
              <a:t> При неправильном использовании удобрений какие вредные вещества накапливаются в овощах?</a:t>
            </a:r>
          </a:p>
          <a:p>
            <a:pPr>
              <a:buFontTx/>
              <a:buChar char="-"/>
            </a:pPr>
            <a:r>
              <a:rPr lang="ru-RU" dirty="0" smtClean="0"/>
              <a:t> Какую кислоту можно найти в минеральной воде и лимонаде?</a:t>
            </a:r>
          </a:p>
          <a:p>
            <a:pPr>
              <a:buFontTx/>
              <a:buChar char="-"/>
            </a:pPr>
            <a:r>
              <a:rPr lang="ru-RU" dirty="0" smtClean="0"/>
              <a:t> Какой химический элемент сначала был открыт на Солнце, а потом на   Земле? </a:t>
            </a:r>
          </a:p>
          <a:p>
            <a:pPr>
              <a:buFontTx/>
              <a:buChar char="-"/>
            </a:pPr>
            <a:r>
              <a:rPr lang="ru-RU" dirty="0" smtClean="0"/>
              <a:t> Для чего ученые предложили в заполненную продуктами банку консервов вводить каплю жидкого азота?</a:t>
            </a:r>
          </a:p>
        </p:txBody>
      </p:sp>
      <p:pic>
        <p:nvPicPr>
          <p:cNvPr id="4098" name="Picture 2" descr="C:\Documents and Settings\Makarov\Рабочий стол\для  школы  С Р др\март 3\08-11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68816"/>
            <a:ext cx="3089920" cy="3071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Makarov\Рабочий стол\март 3\48521796_20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44102"/>
            <a:ext cx="3059832" cy="3313897"/>
          </a:xfrm>
          <a:prstGeom prst="rect">
            <a:avLst/>
          </a:prstGeom>
          <a:noFill/>
        </p:spPr>
      </p:pic>
      <p:pic>
        <p:nvPicPr>
          <p:cNvPr id="4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1"/>
            <a:ext cx="1656184" cy="25110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332656"/>
            <a:ext cx="60548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Рассказ  </a:t>
            </a:r>
            <a:endParaRPr lang="ru-RU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333685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Прочтите рассказ и назовите обнаруженные химические, физические и биологические явления и процессы.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По 1 балу за каждое  найденное явление </a:t>
            </a:r>
          </a:p>
        </p:txBody>
      </p:sp>
      <p:pic>
        <p:nvPicPr>
          <p:cNvPr id="3077" name="Picture 5" descr="C:\Documents and Settings\Makarov\Рабочий стол\март 3\3441213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554" y="0"/>
            <a:ext cx="1959446" cy="2042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188640"/>
            <a:ext cx="849694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   «Утро студента»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физические, химические и биологические явления и процессы встречаются в данном тексте?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Студент Кузя проснулся рано утром. Стряхнул с подушки шерсть кота, поднялся с кровати. Умылся, расчесал пластмассовой расческой волосы и, не глядя в зеркало, пошел на кухню. Зажег газовую плиту и поставил на нее чайник с водой. Затем заварил себе чай, добавив туда сахар и дольку лимона. Попробовал на вкус и определил – не сладко и кисло.  « А что же к чаю?» - подумал он, - «У меня осталась  булочка, которую я купил вчера по дороге домой». Порывшись в сумке под кипой тетрадей и учебников, он нашел её. Булочка  имела далеко не первоначальную форму, также немного изменила плотность и цвет. Делать нечего, придется есть такую. Кузя приступил к завтраку, надеясь, что кишечник справится.  К радости нашлось варенье с выступившими кристаллами сахара.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Посмотрев в окно, он увидел, что оно запотело, но были видны летевшие по тротуару пожелтевшие листья. Вздохнул, оглядев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полузасохшую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герань на подоконнике. Так и не разглядев, что творится на улице, он оделся потеплей, о души налив на себя папиного одеколона. И пошел в техникум.</a:t>
            </a: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Выходя из подъезда, он как всегда зацепился за ржавую железную ручку. Всю дорогу до техникума прохожие, глядя на его голову, улыбались, а, подходя ближе, зажимали носы. И только зайдя в фойе техникума и посмотрев в зеркало, он все понял.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Makarov\Рабочий стол\март 3\9305774-h2o--water-chemical-symbol--in-glass-3d-m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373216"/>
            <a:ext cx="2088232" cy="1271121"/>
          </a:xfrm>
          <a:prstGeom prst="rect">
            <a:avLst/>
          </a:prstGeom>
          <a:noFill/>
        </p:spPr>
      </p:pic>
      <p:pic>
        <p:nvPicPr>
          <p:cNvPr id="4100" name="Picture 4" descr="C:\Documents and Settings\Makarov\Рабочий стол\март 3\nikon-d1-kit.jpg"/>
          <p:cNvPicPr>
            <a:picLocks noChangeAspect="1" noChangeArrowheads="1"/>
          </p:cNvPicPr>
          <p:nvPr/>
        </p:nvPicPr>
        <p:blipFill>
          <a:blip r:embed="rId4" cstate="print"/>
          <a:srcRect l="15673" t="8520" r="17455" b="10676"/>
          <a:stretch>
            <a:fillRect/>
          </a:stretch>
        </p:blipFill>
        <p:spPr bwMode="auto">
          <a:xfrm>
            <a:off x="4535488" y="0"/>
            <a:ext cx="4608512" cy="4176464"/>
          </a:xfrm>
          <a:prstGeom prst="rect">
            <a:avLst/>
          </a:prstGeom>
          <a:noFill/>
        </p:spPr>
      </p:pic>
      <p:pic>
        <p:nvPicPr>
          <p:cNvPr id="4" name="Picture 2" descr="C:\Documents and Settings\Makarov\Рабочий стол\для  школы  С Р др\Сова Эмблем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1"/>
            <a:ext cx="1656184" cy="25110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6539" y="260648"/>
            <a:ext cx="8113118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Найди лишнее </a:t>
            </a:r>
          </a:p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конкурс капитанов)</a:t>
            </a:r>
          </a:p>
          <a:p>
            <a:pPr algn="ctr"/>
            <a:r>
              <a:rPr lang="ru-RU" sz="8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1297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В предлагаемом наборе найдите лишний 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предмет  или термин  и обоснуйте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</a:rPr>
              <a:t> свой выбор.</a:t>
            </a:r>
          </a:p>
        </p:txBody>
      </p:sp>
      <p:pic>
        <p:nvPicPr>
          <p:cNvPr id="4099" name="Picture 3" descr="C:\Documents and Settings\Makarov\Рабочий стол\март 3\t545_b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861047"/>
            <a:ext cx="2827487" cy="2881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1000</Words>
  <Application>Microsoft Office PowerPoint</Application>
  <PresentationFormat>Экран (4:3)</PresentationFormat>
  <Paragraphs>190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Знатоки естественных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естественных наук</dc:title>
  <cp:lastModifiedBy>Галина</cp:lastModifiedBy>
  <cp:revision>36</cp:revision>
  <dcterms:modified xsi:type="dcterms:W3CDTF">2013-03-29T06:12:49Z</dcterms:modified>
</cp:coreProperties>
</file>