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8" r:id="rId4"/>
    <p:sldId id="263" r:id="rId5"/>
    <p:sldId id="264" r:id="rId6"/>
    <p:sldId id="265" r:id="rId7"/>
    <p:sldId id="266" r:id="rId8"/>
    <p:sldId id="270" r:id="rId9"/>
    <p:sldId id="271" r:id="rId10"/>
    <p:sldId id="268" r:id="rId11"/>
    <p:sldId id="267" r:id="rId12"/>
    <p:sldId id="272" r:id="rId13"/>
    <p:sldId id="273" r:id="rId14"/>
    <p:sldId id="269" r:id="rId15"/>
    <p:sldId id="274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869160"/>
            <a:ext cx="7623175" cy="162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0" y="908720"/>
            <a:ext cx="88204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white bar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268760" y="908720"/>
            <a:ext cx="8820472" cy="5949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BinaryCod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Haga clic para modificar el estilo de título del patrón</a:t>
            </a:r>
            <a:endParaRPr lang="ru-RU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Haga clic para modificar el estilo de texto del patrón</a:t>
            </a:r>
          </a:p>
          <a:p>
            <a:pPr lvl="1"/>
            <a:r>
              <a:rPr lang="ru-RU" smtClean="0"/>
              <a:t>Segundo nivel</a:t>
            </a:r>
          </a:p>
          <a:p>
            <a:pPr lvl="2"/>
            <a:r>
              <a:rPr lang="ru-RU" smtClean="0"/>
              <a:t>Tercer nivel</a:t>
            </a:r>
          </a:p>
          <a:p>
            <a:pPr lvl="3"/>
            <a:r>
              <a:rPr lang="ru-RU" smtClean="0"/>
              <a:t>Cuarto nivel</a:t>
            </a:r>
          </a:p>
          <a:p>
            <a:pPr lvl="4"/>
            <a:r>
              <a:rPr lang="ru-RU" smtClean="0"/>
              <a:t>Quinto nivel</a:t>
            </a:r>
            <a:endParaRPr lang="ru-RU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C2CBDF-F8EE-466E-B82A-F8278D3AD440}" type="datetimeFigureOut">
              <a:rPr lang="ru-RU" smtClean="0"/>
              <a:pPr/>
              <a:t>19.03.2013</a:t>
            </a:fld>
            <a:endParaRPr lang="ru-RU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5D319-0FE9-4855-B74F-581B376F9F2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836711"/>
            <a:ext cx="8712968" cy="2304257"/>
          </a:xfrm>
        </p:spPr>
        <p:txBody>
          <a:bodyPr>
            <a:normAutofit fontScale="90000"/>
          </a:bodyPr>
          <a:lstStyle/>
          <a:p>
            <a:r>
              <a:rPr lang="en-US" sz="8000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PAST   SIMPLE   TENSE</a:t>
            </a:r>
            <a: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66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es-ES" sz="6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79512" y="3886200"/>
            <a:ext cx="8784976" cy="1752600"/>
          </a:xfrm>
        </p:spPr>
        <p:txBody>
          <a:bodyPr>
            <a:normAutofit lnSpcReduction="10000"/>
          </a:bodyPr>
          <a:lstStyle/>
          <a:p>
            <a:r>
              <a:rPr lang="ru-RU" sz="5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прошедшее простое </a:t>
            </a:r>
            <a:r>
              <a:rPr lang="ru-RU" sz="5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время</a:t>
            </a:r>
          </a:p>
          <a:p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Подготовила  учитель 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МОУ СОШ № 39 </a:t>
            </a:r>
            <a:endParaRPr lang="ru-RU" sz="2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Arial Narrow" pitchFamily="34" charset="0"/>
            </a:endParaRPr>
          </a:p>
          <a:p>
            <a:r>
              <a:rPr lang="ru-RU" sz="2400" b="1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                                           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Шевченко </a:t>
            </a:r>
            <a:r>
              <a:rPr lang="ru-RU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rial Narrow" pitchFamily="34" charset="0"/>
              </a:rPr>
              <a:t>Е.Н.</a:t>
            </a:r>
            <a:endParaRPr lang="es-ES" sz="2400" b="1" dirty="0">
              <a:solidFill>
                <a:schemeClr val="accent6">
                  <a:lumMod val="60000"/>
                  <a:lumOff val="4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63272" cy="720080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        </a:t>
            </a:r>
            <a:r>
              <a:rPr lang="ru-RU" sz="4900" dirty="0" smtClean="0">
                <a:solidFill>
                  <a:srgbClr val="FFFF00"/>
                </a:solidFill>
              </a:rPr>
              <a:t>Особые случаи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***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</a:rPr>
              <a:t>Глагол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rgbClr val="92D050"/>
                </a:solidFill>
              </a:rPr>
              <a:t>to be </a:t>
            </a:r>
            <a:r>
              <a:rPr lang="ru-RU" sz="3600" b="1" dirty="0" smtClean="0">
                <a:solidFill>
                  <a:srgbClr val="92D05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 </a:t>
            </a:r>
            <a:r>
              <a:rPr lang="en-US" dirty="0" smtClean="0">
                <a:solidFill>
                  <a:schemeClr val="bg1"/>
                </a:solidFill>
              </a:rPr>
              <a:t>PAST SIMPLE </a:t>
            </a:r>
            <a:r>
              <a:rPr lang="ru-RU" dirty="0" smtClean="0">
                <a:solidFill>
                  <a:schemeClr val="bg1"/>
                </a:solidFill>
              </a:rPr>
              <a:t> имеет  особые формы и не требует вспомогательного глагола для образования вопроса  и отрицания.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</a:t>
            </a:r>
            <a:r>
              <a:rPr lang="en-US" dirty="0" smtClean="0">
                <a:solidFill>
                  <a:schemeClr val="bg1"/>
                </a:solidFill>
              </a:rPr>
              <a:t>      </a:t>
            </a:r>
            <a:r>
              <a:rPr lang="ru-RU" dirty="0" smtClean="0">
                <a:solidFill>
                  <a:schemeClr val="bg1"/>
                </a:solidFill>
              </a:rPr>
              <a:t>      </a:t>
            </a:r>
            <a:r>
              <a:rPr lang="en-US" sz="3600" b="1" dirty="0" smtClean="0">
                <a:solidFill>
                  <a:srgbClr val="FF0000"/>
                </a:solidFill>
              </a:rPr>
              <a:t>He </a:t>
            </a:r>
            <a:r>
              <a:rPr lang="en-US" sz="3600" b="1" dirty="0" smtClean="0">
                <a:solidFill>
                  <a:srgbClr val="92D050"/>
                </a:solidFill>
              </a:rPr>
              <a:t>was</a:t>
            </a:r>
            <a:r>
              <a:rPr lang="en-US" sz="3600" b="1" dirty="0" smtClean="0">
                <a:solidFill>
                  <a:srgbClr val="FF0000"/>
                </a:solidFill>
              </a:rPr>
              <a:t> at home.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92D050"/>
                </a:solidFill>
              </a:rPr>
              <a:t>Was</a:t>
            </a:r>
            <a:r>
              <a:rPr lang="en-US" sz="3600" b="1" dirty="0" smtClean="0">
                <a:solidFill>
                  <a:srgbClr val="FF0000"/>
                </a:solidFill>
              </a:rPr>
              <a:t> he at home?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                      </a:t>
            </a:r>
            <a:r>
              <a:rPr lang="ru-RU" sz="3600" b="1" dirty="0" smtClean="0">
                <a:solidFill>
                  <a:srgbClr val="FF0000"/>
                </a:solidFill>
              </a:rPr>
              <a:t>    </a:t>
            </a:r>
            <a:r>
              <a:rPr lang="en-US" sz="3600" b="1" dirty="0" smtClean="0">
                <a:solidFill>
                  <a:srgbClr val="FF0000"/>
                </a:solidFill>
              </a:rPr>
              <a:t>  He </a:t>
            </a:r>
            <a:r>
              <a:rPr lang="en-US" sz="3600" b="1" dirty="0" smtClean="0">
                <a:solidFill>
                  <a:srgbClr val="92D050"/>
                </a:solidFill>
              </a:rPr>
              <a:t>was</a:t>
            </a:r>
            <a:r>
              <a:rPr lang="en-US" sz="3600" b="1" dirty="0" smtClean="0">
                <a:solidFill>
                  <a:srgbClr val="FF0000"/>
                </a:solidFill>
              </a:rPr>
              <a:t>n’t at home.</a:t>
            </a:r>
          </a:p>
          <a:p>
            <a:pPr marL="0" indent="0"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*** </a:t>
            </a:r>
            <a:r>
              <a:rPr lang="ru-RU" dirty="0" smtClean="0">
                <a:solidFill>
                  <a:schemeClr val="bg1"/>
                </a:solidFill>
              </a:rPr>
              <a:t>Когда в предложении, в котором есть </a:t>
            </a:r>
            <a:r>
              <a:rPr lang="en-US" dirty="0" smtClean="0">
                <a:solidFill>
                  <a:schemeClr val="bg1"/>
                </a:solidFill>
              </a:rPr>
              <a:t>PAST SIMPLE</a:t>
            </a:r>
            <a:r>
              <a:rPr lang="ru-RU" dirty="0" smtClean="0">
                <a:solidFill>
                  <a:schemeClr val="bg1"/>
                </a:solidFill>
              </a:rPr>
              <a:t>,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вопросительные местоимения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WHO, WHAT, WHICH, HOW MANY / HOW MUCH </a:t>
            </a:r>
            <a:r>
              <a:rPr lang="ru-RU" dirty="0" smtClean="0">
                <a:solidFill>
                  <a:schemeClr val="bg1"/>
                </a:solidFill>
              </a:rPr>
              <a:t>выполняют функцию подлежащего, то вспомогательный глагол </a:t>
            </a:r>
            <a:r>
              <a:rPr lang="en-US" sz="3600" b="1" dirty="0" smtClean="0">
                <a:solidFill>
                  <a:srgbClr val="00B050"/>
                </a:solidFill>
              </a:rPr>
              <a:t>did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sz="4000" b="1" dirty="0" smtClean="0">
                <a:solidFill>
                  <a:srgbClr val="FF0000"/>
                </a:solidFill>
              </a:rPr>
              <a:t>не</a:t>
            </a:r>
            <a:r>
              <a:rPr lang="ru-RU" dirty="0" smtClean="0">
                <a:solidFill>
                  <a:srgbClr val="FF0000"/>
                </a:solidFill>
              </a:rPr>
              <a:t> употребляется</a:t>
            </a:r>
            <a:r>
              <a:rPr lang="ru-RU" dirty="0" smtClean="0">
                <a:solidFill>
                  <a:schemeClr val="bg1"/>
                </a:solidFill>
              </a:rPr>
              <a:t>.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63272" cy="720080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        </a:t>
            </a:r>
            <a:r>
              <a:rPr lang="ru-RU" sz="4900" dirty="0" smtClean="0">
                <a:solidFill>
                  <a:srgbClr val="FFFF00"/>
                </a:solidFill>
              </a:rPr>
              <a:t>Особые случаи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692696"/>
            <a:ext cx="8928992" cy="6048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         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What happened  yesterday?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               </a:t>
            </a:r>
            <a:r>
              <a:rPr lang="en-US" sz="3600" b="1" dirty="0" smtClean="0">
                <a:solidFill>
                  <a:srgbClr val="FF0000"/>
                </a:solidFill>
              </a:rPr>
              <a:t> – </a:t>
            </a:r>
            <a:r>
              <a:rPr lang="ru-RU" sz="3600" b="1" dirty="0" smtClean="0">
                <a:solidFill>
                  <a:srgbClr val="FF0000"/>
                </a:solidFill>
              </a:rPr>
              <a:t>Что  произошло вчера?</a:t>
            </a:r>
          </a:p>
          <a:p>
            <a:pPr marL="0" indent="0">
              <a:buNone/>
            </a:pPr>
            <a:r>
              <a:rPr lang="ru-RU" sz="3600" b="1" dirty="0">
                <a:solidFill>
                  <a:srgbClr val="FF0000"/>
                </a:solidFill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</a:rPr>
              <a:t>         </a:t>
            </a:r>
            <a:r>
              <a:rPr lang="en-US" sz="3600" b="1" dirty="0" smtClean="0">
                <a:solidFill>
                  <a:srgbClr val="FF0000"/>
                </a:solidFill>
              </a:rPr>
              <a:t>How many people visited the show?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         - </a:t>
            </a:r>
            <a:r>
              <a:rPr lang="ru-RU" sz="3600" b="1" dirty="0" smtClean="0">
                <a:solidFill>
                  <a:srgbClr val="FF0000"/>
                </a:solidFill>
              </a:rPr>
              <a:t> Сколько людей посетили шоу?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440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83671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   ОТРИЦАТЕЛЬНЫЕ   ПРЕДЛОЖЕНИЯ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5446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bg1"/>
                </a:solidFill>
              </a:rPr>
              <a:t>Отрицательная частица </a:t>
            </a:r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NOT</a:t>
            </a:r>
            <a:r>
              <a:rPr lang="ru-RU" sz="4000" dirty="0" smtClean="0">
                <a:solidFill>
                  <a:schemeClr val="bg1"/>
                </a:solidFill>
              </a:rPr>
              <a:t> ставится после вспомогательного глагола  </a:t>
            </a:r>
            <a:r>
              <a:rPr lang="en-US" sz="4000" b="1" dirty="0" smtClean="0">
                <a:solidFill>
                  <a:srgbClr val="92D050"/>
                </a:solidFill>
              </a:rPr>
              <a:t>did</a:t>
            </a:r>
          </a:p>
          <a:p>
            <a:pPr marL="0" indent="0">
              <a:buNone/>
            </a:pPr>
            <a:r>
              <a:rPr lang="en-US" sz="4000" b="1" dirty="0">
                <a:solidFill>
                  <a:srgbClr val="92D050"/>
                </a:solidFill>
              </a:rPr>
              <a:t> </a:t>
            </a:r>
            <a:r>
              <a:rPr lang="en-US" sz="4000" b="1" dirty="0" smtClean="0">
                <a:solidFill>
                  <a:srgbClr val="92D05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b="1" dirty="0" smtClean="0">
                <a:solidFill>
                  <a:srgbClr val="FF0000"/>
                </a:solidFill>
              </a:rPr>
              <a:t>         </a:t>
            </a:r>
            <a:r>
              <a:rPr lang="en-US" sz="4400" b="1" dirty="0" smtClean="0">
                <a:solidFill>
                  <a:srgbClr val="FF0000"/>
                </a:solidFill>
              </a:rPr>
              <a:t>They visited their friend.     </a:t>
            </a:r>
          </a:p>
          <a:p>
            <a:pPr marL="0" indent="0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         They </a:t>
            </a:r>
            <a:r>
              <a:rPr lang="en-US" sz="4400" b="1" dirty="0" smtClean="0">
                <a:solidFill>
                  <a:srgbClr val="92D050"/>
                </a:solidFill>
              </a:rPr>
              <a:t>did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not</a:t>
            </a:r>
            <a:r>
              <a:rPr lang="en-US" sz="4400" b="1" dirty="0" smtClean="0">
                <a:solidFill>
                  <a:srgbClr val="FF0000"/>
                </a:solidFill>
              </a:rPr>
              <a:t> visit their friend.</a:t>
            </a:r>
          </a:p>
          <a:p>
            <a:pPr marL="0" indent="0">
              <a:buNone/>
            </a:pPr>
            <a:r>
              <a:rPr lang="en-US" sz="4400" b="1" dirty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                   ( </a:t>
            </a:r>
            <a:r>
              <a:rPr lang="en-US" sz="4400" b="1" dirty="0" smtClean="0">
                <a:solidFill>
                  <a:srgbClr val="92D050"/>
                </a:solidFill>
              </a:rPr>
              <a:t>did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n’t</a:t>
            </a:r>
            <a:r>
              <a:rPr lang="en-US" sz="4400" b="1" dirty="0" smtClean="0">
                <a:solidFill>
                  <a:srgbClr val="FF0000"/>
                </a:solidFill>
              </a:rPr>
              <a:t> visit )</a:t>
            </a:r>
          </a:p>
          <a:p>
            <a:pPr marL="0" indent="0">
              <a:buNone/>
            </a:pPr>
            <a:endParaRPr lang="ru-RU" sz="1600" dirty="0" smtClean="0">
              <a:solidFill>
                <a:srgbClr val="92D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136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3050"/>
            <a:ext cx="5256584" cy="4236070"/>
          </a:xfrm>
        </p:spPr>
        <p:txBody>
          <a:bodyPr>
            <a:normAutofit/>
          </a:bodyPr>
          <a:lstStyle/>
          <a:p>
            <a:r>
              <a:rPr lang="en-US" sz="6600" dirty="0" smtClean="0">
                <a:solidFill>
                  <a:srgbClr val="FFFF00"/>
                </a:solidFill>
                <a:latin typeface="Algerian" pitchFamily="82" charset="0"/>
              </a:rPr>
              <a:t>THANK  YOU  FOR  ATTENTION !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6612750"/>
            <a:ext cx="5626968" cy="216024"/>
          </a:xfrm>
        </p:spPr>
        <p:txBody>
          <a:bodyPr>
            <a:normAutofit fontScale="32500" lnSpcReduction="2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Ученик\Pictures\улыбки,картинки\1191269027_c41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2255" y="2420887"/>
            <a:ext cx="3906450" cy="4837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9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273050"/>
            <a:ext cx="5256584" cy="4236070"/>
          </a:xfrm>
        </p:spPr>
        <p:txBody>
          <a:bodyPr>
            <a:normAutofit/>
          </a:bodyPr>
          <a:lstStyle/>
          <a:p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36096" y="6612750"/>
            <a:ext cx="5626968" cy="216024"/>
          </a:xfrm>
        </p:spPr>
        <p:txBody>
          <a:bodyPr>
            <a:normAutofit fontScale="32500" lnSpcReduction="20000"/>
          </a:bodyPr>
          <a:lstStyle/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6203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63272" cy="851694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</a:t>
            </a:r>
            <a:r>
              <a:rPr lang="ru-RU" sz="4900" dirty="0" smtClean="0">
                <a:solidFill>
                  <a:srgbClr val="FFFF00"/>
                </a:solidFill>
              </a:rPr>
              <a:t>ЗНАЧЕНИЕ    И    УПОТРЕБЛЕНИЕ</a:t>
            </a:r>
            <a:endParaRPr lang="ru-RU" sz="49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24744"/>
            <a:ext cx="8856984" cy="54006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Для обозначения действия, совершившегося  в прошлом и не связанного с настоящим:</a:t>
            </a:r>
          </a:p>
          <a:p>
            <a:pPr marL="0" indent="0">
              <a:buNone/>
            </a:pPr>
            <a:r>
              <a:rPr lang="ru-RU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 saw him 2 days ago. - </a:t>
            </a:r>
            <a:r>
              <a:rPr lang="ru-RU" b="1" dirty="0" smtClean="0">
                <a:solidFill>
                  <a:srgbClr val="FF0000"/>
                </a:solidFill>
              </a:rPr>
              <a:t> Я видел его 2дня назад.</a:t>
            </a:r>
          </a:p>
          <a:p>
            <a:pPr marL="0" indent="0"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2. Для обозначения последовательных действий 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в прошлом: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That day I got up at 7a.m., had a cold shower and went to work.  - </a:t>
            </a:r>
            <a:r>
              <a:rPr lang="ru-RU" b="1" dirty="0" smtClean="0">
                <a:solidFill>
                  <a:srgbClr val="FF0000"/>
                </a:solidFill>
              </a:rPr>
              <a:t>В тот день я встал в 7 часов, принял холодный душ и отправился на работу.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363272" cy="792088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FFFF00"/>
                </a:solidFill>
              </a:rPr>
              <a:t>ЗНАЧЕНИЕ    </a:t>
            </a:r>
            <a:r>
              <a:rPr lang="ru-RU" sz="4400" dirty="0">
                <a:solidFill>
                  <a:srgbClr val="FFFF00"/>
                </a:solidFill>
              </a:rPr>
              <a:t>И    УПОТРЕБЛЕНИЕ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856984" cy="5688632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 startAt="3"/>
            </a:pPr>
            <a:r>
              <a:rPr lang="ru-RU" dirty="0" smtClean="0">
                <a:solidFill>
                  <a:schemeClr val="bg1"/>
                </a:solidFill>
              </a:rPr>
              <a:t>Для выражения обычных, повторяющихся действий в прошлом, не связанных с настоящим.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He came to see me every Friday. –</a:t>
            </a:r>
            <a:r>
              <a:rPr lang="ru-RU" b="1" dirty="0" smtClean="0">
                <a:solidFill>
                  <a:srgbClr val="FF0000"/>
                </a:solidFill>
              </a:rPr>
              <a:t> Он навещал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ru-RU" b="1" dirty="0" smtClean="0">
                <a:solidFill>
                  <a:srgbClr val="FF0000"/>
                </a:solidFill>
              </a:rPr>
              <a:t>меня каждую пятницу.</a:t>
            </a:r>
          </a:p>
          <a:p>
            <a:pPr marL="514350" indent="-514350">
              <a:buAutoNum type="arabicPeriod" startAt="4"/>
            </a:pPr>
            <a:r>
              <a:rPr lang="ru-RU" dirty="0" smtClean="0">
                <a:solidFill>
                  <a:schemeClr val="bg1"/>
                </a:solidFill>
              </a:rPr>
              <a:t>Для выражения действия, которое длилось некоторый период  времени и теперь закончено. Для обозначения такого периода времени, как правило, используются фразы с предлогами </a:t>
            </a:r>
            <a:r>
              <a:rPr lang="en-US" dirty="0" smtClean="0">
                <a:solidFill>
                  <a:schemeClr val="bg1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for,   during,    from…to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They  saw many castles during their trip. - </a:t>
            </a:r>
            <a:r>
              <a:rPr lang="ru-RU" b="1" dirty="0" smtClean="0">
                <a:solidFill>
                  <a:srgbClr val="FF0000"/>
                </a:solidFill>
              </a:rPr>
              <a:t>Они видели много замков во время поездки.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363272" cy="1296144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     </a:t>
            </a:r>
            <a:r>
              <a:rPr lang="ru-RU" sz="4900" dirty="0" smtClean="0">
                <a:solidFill>
                  <a:srgbClr val="FFFF00"/>
                </a:solidFill>
              </a:rPr>
              <a:t>СЛОВА-ОПРЕДЕЛИТЕЛИ</a:t>
            </a:r>
            <a:r>
              <a:rPr lang="ru-RU" sz="5400" dirty="0" smtClean="0">
                <a:solidFill>
                  <a:srgbClr val="FFFF00"/>
                </a:solidFill>
              </a:rPr>
              <a:t/>
            </a:r>
            <a:br>
              <a:rPr lang="ru-RU" sz="5400" dirty="0" smtClean="0">
                <a:solidFill>
                  <a:srgbClr val="FFFF00"/>
                </a:solidFill>
              </a:rPr>
            </a:br>
            <a:r>
              <a:rPr lang="en-US" sz="5400" dirty="0" smtClean="0">
                <a:solidFill>
                  <a:srgbClr val="FFFF00"/>
                </a:solidFill>
              </a:rPr>
              <a:t>             </a:t>
            </a:r>
            <a:r>
              <a:rPr lang="en-US" sz="4900" dirty="0" smtClean="0">
                <a:solidFill>
                  <a:srgbClr val="FFFF00"/>
                </a:solidFill>
              </a:rPr>
              <a:t>( SIGNAL  WORDS )</a:t>
            </a:r>
            <a:endParaRPr lang="ru-RU" sz="53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25658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Yesterday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 When…?  ,    How …?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… ago  (5 days ago)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Last…   ( last Friday)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other day ( </a:t>
            </a:r>
            <a:r>
              <a:rPr lang="ru-RU" dirty="0" smtClean="0">
                <a:solidFill>
                  <a:schemeClr val="bg1"/>
                </a:solidFill>
              </a:rPr>
              <a:t>на днях)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 day before yesterday (</a:t>
            </a:r>
            <a:r>
              <a:rPr lang="ru-RU" dirty="0" smtClean="0">
                <a:solidFill>
                  <a:schemeClr val="bg1"/>
                </a:solidFill>
              </a:rPr>
              <a:t> позавчера)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 May, 2009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As a rule, usually, regularly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363272" cy="792088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    </a:t>
            </a:r>
            <a:r>
              <a:rPr lang="en-US" sz="6600" dirty="0" smtClean="0"/>
              <a:t>      </a:t>
            </a:r>
            <a:r>
              <a:rPr lang="ru-RU" sz="6600" dirty="0" smtClean="0"/>
              <a:t> </a:t>
            </a:r>
            <a:r>
              <a:rPr lang="ru-RU" sz="4800" dirty="0" smtClean="0">
                <a:solidFill>
                  <a:srgbClr val="FFFF00"/>
                </a:solidFill>
              </a:rPr>
              <a:t>ОБРАЗОВАНИЕ</a:t>
            </a:r>
            <a:endParaRPr lang="ru-RU" sz="66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7606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600" b="1" dirty="0" smtClean="0">
                <a:solidFill>
                  <a:srgbClr val="92D050"/>
                </a:solidFill>
              </a:rPr>
              <a:t>1) </a:t>
            </a:r>
            <a:r>
              <a:rPr lang="en-US" sz="3600" b="1" dirty="0" smtClean="0">
                <a:solidFill>
                  <a:srgbClr val="92D050"/>
                </a:solidFill>
              </a:rPr>
              <a:t>Regular   verbs (</a:t>
            </a:r>
            <a:r>
              <a:rPr lang="ru-RU" sz="3600" b="1" dirty="0" smtClean="0">
                <a:solidFill>
                  <a:srgbClr val="92D050"/>
                </a:solidFill>
              </a:rPr>
              <a:t>Правильные  глаголы</a:t>
            </a:r>
            <a:r>
              <a:rPr lang="en-US" sz="3600" b="1" dirty="0" smtClean="0">
                <a:solidFill>
                  <a:srgbClr val="92D050"/>
                </a:solidFill>
              </a:rPr>
              <a:t>)</a:t>
            </a:r>
            <a:endParaRPr lang="ru-RU" sz="36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sz="3600" b="1" dirty="0" smtClean="0">
                <a:solidFill>
                  <a:srgbClr val="92D050"/>
                </a:solidFill>
              </a:rPr>
              <a:t>                     </a:t>
            </a:r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</a:rPr>
              <a:t>V  +  </a:t>
            </a:r>
            <a:r>
              <a:rPr lang="en-US" sz="8800" b="1" dirty="0" err="1" smtClean="0">
                <a:solidFill>
                  <a:schemeClr val="accent6">
                    <a:lumMod val="75000"/>
                  </a:schemeClr>
                </a:solidFill>
              </a:rPr>
              <a:t>ed</a:t>
            </a:r>
            <a:endParaRPr lang="en-US" sz="88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54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     </a:t>
            </a:r>
            <a:r>
              <a:rPr lang="en-US" sz="3600" b="1" dirty="0" smtClean="0">
                <a:solidFill>
                  <a:srgbClr val="FF0000"/>
                </a:solidFill>
              </a:rPr>
              <a:t>to work – worked</a:t>
            </a:r>
          </a:p>
          <a:p>
            <a:pPr marL="0" indent="0">
              <a:buNone/>
            </a:pPr>
            <a:r>
              <a:rPr lang="en-US" sz="3600" b="1" dirty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          to dance – danced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rgbClr val="92D050"/>
                </a:solidFill>
              </a:rPr>
              <a:t>2) </a:t>
            </a:r>
            <a:r>
              <a:rPr lang="en-US" sz="3600" b="1" dirty="0" smtClean="0">
                <a:solidFill>
                  <a:srgbClr val="92D050"/>
                </a:solidFill>
              </a:rPr>
              <a:t>Irregular  verbs  (</a:t>
            </a:r>
            <a:r>
              <a:rPr lang="ru-RU" sz="3600" b="1" dirty="0" smtClean="0">
                <a:solidFill>
                  <a:srgbClr val="92D050"/>
                </a:solidFill>
              </a:rPr>
              <a:t>Неправильные глаголы)</a:t>
            </a:r>
            <a:endParaRPr lang="en-US" sz="3600" b="1" dirty="0" smtClean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             </a:t>
            </a:r>
            <a:r>
              <a:rPr lang="en-US" sz="5400" b="1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ru-RU" sz="5400" b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8800" b="1" dirty="0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4400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ru-RU" sz="4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ru-RU" sz="3600" b="1" dirty="0">
              <a:solidFill>
                <a:srgbClr val="92D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63272" cy="144016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    </a:t>
            </a:r>
            <a:r>
              <a:rPr lang="en-US" sz="6600" dirty="0" smtClean="0"/>
              <a:t>        </a:t>
            </a:r>
            <a:r>
              <a:rPr lang="ru-RU" sz="6600" dirty="0" smtClean="0"/>
              <a:t> 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9001000" cy="66247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ПРАВИЛА  ОБРАЗОВАНИЯ  ФОРМЫ  </a:t>
            </a:r>
            <a:r>
              <a:rPr lang="en-US" b="1" dirty="0" smtClean="0">
                <a:solidFill>
                  <a:srgbClr val="FFFF00"/>
                </a:solidFill>
              </a:rPr>
              <a:t>V</a:t>
            </a:r>
            <a:r>
              <a:rPr lang="en-US" sz="2000" b="1" dirty="0" smtClean="0">
                <a:solidFill>
                  <a:srgbClr val="FFFF00"/>
                </a:solidFill>
              </a:rPr>
              <a:t>2  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у некоторых правильных глаголов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ru-RU" b="1" dirty="0" smtClean="0">
              <a:solidFill>
                <a:srgbClr val="FFFF00"/>
              </a:solidFill>
            </a:endParaRP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chemeClr val="bg1"/>
                </a:solidFill>
              </a:rPr>
              <a:t>Если глагол оканчивается на –</a:t>
            </a:r>
            <a:r>
              <a:rPr lang="en-US" sz="4000" dirty="0" smtClean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chemeClr val="bg1"/>
                </a:solidFill>
              </a:rPr>
              <a:t>, </a:t>
            </a:r>
            <a:r>
              <a:rPr lang="ru-RU" dirty="0" smtClean="0">
                <a:solidFill>
                  <a:schemeClr val="bg1"/>
                </a:solidFill>
              </a:rPr>
              <a:t>то  пишем </a:t>
            </a:r>
            <a:r>
              <a:rPr lang="en-US" sz="4400" dirty="0" smtClean="0">
                <a:solidFill>
                  <a:srgbClr val="FF0000"/>
                </a:solidFill>
              </a:rPr>
              <a:t>d</a:t>
            </a:r>
          </a:p>
          <a:p>
            <a:pPr marL="0" indent="0">
              <a:buNone/>
            </a:pP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                   </a:t>
            </a:r>
            <a:r>
              <a:rPr lang="en-US" sz="4400" b="1" dirty="0" smtClean="0">
                <a:solidFill>
                  <a:srgbClr val="FF0000"/>
                </a:solidFill>
              </a:rPr>
              <a:t>to hope- hoped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2. </a:t>
            </a:r>
            <a:r>
              <a:rPr lang="ru-RU" dirty="0" smtClean="0">
                <a:solidFill>
                  <a:schemeClr val="bg1"/>
                </a:solidFill>
              </a:rPr>
              <a:t>Если глагол оканчивается на  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y</a:t>
            </a:r>
            <a:r>
              <a:rPr lang="en-US" sz="3600" dirty="0" smtClean="0">
                <a:solidFill>
                  <a:schemeClr val="bg1"/>
                </a:solidFill>
              </a:rPr>
              <a:t>,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  </a:t>
            </a:r>
            <a:r>
              <a:rPr lang="ru-RU" dirty="0" smtClean="0">
                <a:solidFill>
                  <a:schemeClr val="bg1"/>
                </a:solidFill>
              </a:rPr>
              <a:t>то  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она меняется на 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 </a:t>
            </a:r>
            <a:r>
              <a:rPr lang="en-US" sz="4800" dirty="0" smtClean="0">
                <a:solidFill>
                  <a:srgbClr val="FF0000"/>
                </a:solidFill>
              </a:rPr>
              <a:t>-</a:t>
            </a:r>
            <a:r>
              <a:rPr lang="en-US" sz="4800" dirty="0" err="1" smtClean="0">
                <a:solidFill>
                  <a:srgbClr val="FF0000"/>
                </a:solidFill>
              </a:rPr>
              <a:t>i</a:t>
            </a:r>
            <a:endParaRPr lang="ru-RU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4800" dirty="0">
                <a:solidFill>
                  <a:srgbClr val="FF0000"/>
                </a:solidFill>
              </a:rPr>
              <a:t> </a:t>
            </a:r>
            <a:r>
              <a:rPr lang="ru-RU" sz="4800" dirty="0" smtClean="0">
                <a:solidFill>
                  <a:srgbClr val="FF0000"/>
                </a:solidFill>
              </a:rPr>
              <a:t>               </a:t>
            </a:r>
            <a:r>
              <a:rPr lang="en-US" sz="4800" dirty="0" smtClean="0">
                <a:solidFill>
                  <a:srgbClr val="FF0000"/>
                </a:solidFill>
              </a:rPr>
              <a:t>  </a:t>
            </a:r>
            <a:r>
              <a:rPr lang="ru-RU" sz="4800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to try - tried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63272" cy="144016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    </a:t>
            </a:r>
            <a:r>
              <a:rPr lang="en-US" sz="6600" dirty="0" smtClean="0"/>
              <a:t>        </a:t>
            </a:r>
            <a:r>
              <a:rPr lang="ru-RU" sz="6600" dirty="0" smtClean="0"/>
              <a:t> 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6632"/>
            <a:ext cx="8928992" cy="66247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ПРАВИЛА  ОБРАЗОВАНИЯ  ФОРМЫ  </a:t>
            </a:r>
            <a:r>
              <a:rPr lang="en-US" b="1" dirty="0" smtClean="0">
                <a:solidFill>
                  <a:srgbClr val="FFFF00"/>
                </a:solidFill>
              </a:rPr>
              <a:t>V</a:t>
            </a:r>
            <a:r>
              <a:rPr lang="en-US" sz="2000" b="1" dirty="0" smtClean="0">
                <a:solidFill>
                  <a:srgbClr val="FFFF00"/>
                </a:solidFill>
              </a:rPr>
              <a:t>2  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у некоторых правильных глаголов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bg1"/>
                </a:solidFill>
              </a:rPr>
              <a:t>3.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Если глагол оканчивается на –</a:t>
            </a:r>
            <a:r>
              <a:rPr lang="en-US" sz="4000" dirty="0" smtClean="0">
                <a:solidFill>
                  <a:srgbClr val="FF0000"/>
                </a:solidFill>
              </a:rPr>
              <a:t>y</a:t>
            </a:r>
            <a:r>
              <a:rPr lang="ru-RU" sz="4000" dirty="0" smtClean="0">
                <a:solidFill>
                  <a:srgbClr val="FF0000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с предшествующей гласной, то буква</a:t>
            </a:r>
            <a:r>
              <a:rPr lang="en-US" dirty="0" smtClean="0">
                <a:solidFill>
                  <a:schemeClr val="bg1"/>
                </a:solidFill>
              </a:rPr>
              <a:t>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rgbClr val="FF0000"/>
                </a:solidFill>
              </a:rPr>
              <a:t>y </a:t>
            </a:r>
            <a:r>
              <a:rPr lang="ru-RU" dirty="0" smtClean="0">
                <a:solidFill>
                  <a:schemeClr val="bg1"/>
                </a:solidFill>
              </a:rPr>
              <a:t>сохраняется.</a:t>
            </a:r>
          </a:p>
          <a:p>
            <a:pPr marL="0" indent="0">
              <a:buNone/>
            </a:pPr>
            <a:r>
              <a:rPr lang="ru-RU" sz="3600" dirty="0">
                <a:solidFill>
                  <a:srgbClr val="92D050"/>
                </a:solidFill>
              </a:rPr>
              <a:t> </a:t>
            </a:r>
            <a:r>
              <a:rPr lang="ru-RU" sz="3600" dirty="0" smtClean="0">
                <a:solidFill>
                  <a:srgbClr val="92D050"/>
                </a:solidFill>
              </a:rPr>
              <a:t>      </a:t>
            </a:r>
            <a:r>
              <a:rPr lang="en-US" sz="3600" dirty="0" smtClean="0">
                <a:solidFill>
                  <a:srgbClr val="92D050"/>
                </a:solidFill>
              </a:rPr>
              <a:t>       </a:t>
            </a:r>
            <a:r>
              <a:rPr lang="ru-RU" sz="3600" dirty="0" smtClean="0">
                <a:solidFill>
                  <a:srgbClr val="92D05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to play – played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4. </a:t>
            </a:r>
            <a:r>
              <a:rPr lang="ru-RU" dirty="0" smtClean="0">
                <a:solidFill>
                  <a:schemeClr val="bg1"/>
                </a:solidFill>
              </a:rPr>
              <a:t>Если односложный глагол оканчивается на согласную  с предшествующим  кратким  гласным,   то согласная удваивается.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   </a:t>
            </a:r>
            <a:r>
              <a:rPr lang="en-US" b="1" dirty="0" smtClean="0">
                <a:solidFill>
                  <a:srgbClr val="FF0000"/>
                </a:solidFill>
              </a:rPr>
              <a:t>to stop – stopped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    to plan - planned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93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363272" cy="144016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    </a:t>
            </a:r>
            <a:r>
              <a:rPr lang="en-US" sz="6600" dirty="0" smtClean="0"/>
              <a:t>        </a:t>
            </a:r>
            <a:r>
              <a:rPr lang="ru-RU" sz="6600" dirty="0" smtClean="0"/>
              <a:t> 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9001000" cy="6624736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ПРАВИЛА  ОБРАЗОВАНИЯ  ФОРМЫ  </a:t>
            </a:r>
            <a:r>
              <a:rPr lang="en-US" b="1" dirty="0" smtClean="0">
                <a:solidFill>
                  <a:srgbClr val="FFFF00"/>
                </a:solidFill>
              </a:rPr>
              <a:t>V</a:t>
            </a:r>
            <a:r>
              <a:rPr lang="en-US" sz="2000" b="1" dirty="0" smtClean="0">
                <a:solidFill>
                  <a:srgbClr val="FFFF00"/>
                </a:solidFill>
              </a:rPr>
              <a:t>2  </a:t>
            </a:r>
            <a:endParaRPr lang="ru-RU" sz="20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FF00"/>
                </a:solidFill>
              </a:rPr>
              <a:t>у некоторых правильных глаголов</a:t>
            </a:r>
            <a:endParaRPr lang="en-US" b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5. </a:t>
            </a:r>
            <a:r>
              <a:rPr lang="ru-RU" dirty="0" smtClean="0">
                <a:solidFill>
                  <a:schemeClr val="bg1"/>
                </a:solidFill>
              </a:rPr>
              <a:t>Если многосложный глагол оканчивается  на согласную с предшествующим ударным гласным, то  согласная удваивается.</a:t>
            </a: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</a:t>
            </a:r>
            <a:r>
              <a:rPr lang="en-US" b="1" dirty="0" smtClean="0">
                <a:solidFill>
                  <a:srgbClr val="FF0000"/>
                </a:solidFill>
              </a:rPr>
              <a:t>to permit -  permitted</a:t>
            </a:r>
          </a:p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             to prefer – preferred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bg1"/>
                </a:solidFill>
              </a:rPr>
              <a:t>6. </a:t>
            </a:r>
            <a:r>
              <a:rPr lang="ru-RU" dirty="0" smtClean="0">
                <a:solidFill>
                  <a:schemeClr val="bg1"/>
                </a:solidFill>
              </a:rPr>
              <a:t>Если многосложный глагол оканчивается на согласную – </a:t>
            </a:r>
            <a:r>
              <a:rPr lang="en-US" sz="3600" dirty="0" smtClean="0">
                <a:solidFill>
                  <a:srgbClr val="FF0000"/>
                </a:solidFill>
              </a:rPr>
              <a:t>l</a:t>
            </a:r>
            <a:r>
              <a:rPr lang="en-US" dirty="0" smtClean="0">
                <a:solidFill>
                  <a:schemeClr val="bg1"/>
                </a:solidFill>
              </a:rPr>
              <a:t> , </a:t>
            </a:r>
            <a:r>
              <a:rPr lang="ru-RU" dirty="0" smtClean="0">
                <a:solidFill>
                  <a:schemeClr val="bg1"/>
                </a:solidFill>
              </a:rPr>
              <a:t>то она удваивается. Это правило не распространяется на </a:t>
            </a:r>
            <a:r>
              <a:rPr lang="en-US" dirty="0" smtClean="0">
                <a:solidFill>
                  <a:schemeClr val="bg1"/>
                </a:solidFill>
              </a:rPr>
              <a:t>American English.</a:t>
            </a:r>
            <a:endParaRPr lang="ru-RU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chemeClr val="bg1"/>
                </a:solidFill>
              </a:rPr>
              <a:t> </a:t>
            </a:r>
            <a:r>
              <a:rPr lang="ru-RU" dirty="0" smtClean="0">
                <a:solidFill>
                  <a:schemeClr val="bg1"/>
                </a:solidFill>
              </a:rPr>
              <a:t>             </a:t>
            </a:r>
            <a:r>
              <a:rPr lang="en-US" b="1" dirty="0" smtClean="0">
                <a:solidFill>
                  <a:srgbClr val="FF0000"/>
                </a:solidFill>
              </a:rPr>
              <a:t>to travel - travelled</a:t>
            </a:r>
            <a:endParaRPr lang="ru-RU" b="1" dirty="0" smtClean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935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640960" cy="836712"/>
          </a:xfrm>
        </p:spPr>
        <p:txBody>
          <a:bodyPr>
            <a:normAutofit fontScale="90000"/>
          </a:bodyPr>
          <a:lstStyle/>
          <a:p>
            <a:r>
              <a:rPr lang="ru-RU" sz="6600" dirty="0" smtClean="0"/>
              <a:t>      </a:t>
            </a:r>
            <a:r>
              <a:rPr lang="ru-RU" sz="4000" dirty="0" smtClean="0">
                <a:solidFill>
                  <a:srgbClr val="FFFF00"/>
                </a:solidFill>
              </a:rPr>
              <a:t>ВОПРОСИТЕЛЬНЫЕ ПРЕДЛОЖЕНИЯ</a:t>
            </a:r>
            <a:endParaRPr lang="ru-RU" sz="4000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928992" cy="5544616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строятся  при помощи вспомогательного глагола</a:t>
            </a:r>
            <a:r>
              <a:rPr lang="en-US" dirty="0" smtClean="0">
                <a:solidFill>
                  <a:schemeClr val="bg1"/>
                </a:solidFill>
              </a:rPr>
              <a:t>                     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                                                            </a:t>
            </a:r>
            <a:r>
              <a:rPr lang="en-US" sz="13800" dirty="0" smtClean="0">
                <a:solidFill>
                  <a:srgbClr val="92D050"/>
                </a:solidFill>
              </a:rPr>
              <a:t>did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I went to Moscow on Sunday.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92D050"/>
                </a:solidFill>
              </a:rPr>
              <a:t>Did</a:t>
            </a:r>
            <a:r>
              <a:rPr lang="en-US" sz="4800" dirty="0" smtClean="0">
                <a:solidFill>
                  <a:srgbClr val="FF0000"/>
                </a:solidFill>
              </a:rPr>
              <a:t> I go to Moscow on Sunday?</a:t>
            </a:r>
          </a:p>
          <a:p>
            <a:pPr marL="0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Yes, I </a:t>
            </a:r>
            <a:r>
              <a:rPr lang="en-US" sz="4800" dirty="0" smtClean="0">
                <a:solidFill>
                  <a:srgbClr val="92D050"/>
                </a:solidFill>
              </a:rPr>
              <a:t>did</a:t>
            </a:r>
            <a:r>
              <a:rPr lang="en-US" sz="4800" dirty="0" smtClean="0">
                <a:solidFill>
                  <a:srgbClr val="FF0000"/>
                </a:solidFill>
              </a:rPr>
              <a:t>.  No, I </a:t>
            </a:r>
            <a:r>
              <a:rPr lang="en-US" sz="4800" dirty="0" smtClean="0">
                <a:solidFill>
                  <a:srgbClr val="92D050"/>
                </a:solidFill>
              </a:rPr>
              <a:t>did</a:t>
            </a:r>
            <a:r>
              <a:rPr lang="en-US" sz="4800" dirty="0" smtClean="0">
                <a:solidFill>
                  <a:srgbClr val="FF0000"/>
                </a:solidFill>
              </a:rPr>
              <a:t>n’t.</a:t>
            </a:r>
          </a:p>
          <a:p>
            <a:pPr marL="0" indent="0">
              <a:buNone/>
            </a:pPr>
            <a:endParaRPr lang="en-US" sz="4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ru-RU" sz="1600" dirty="0" smtClean="0">
              <a:solidFill>
                <a:srgbClr val="92D05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1560" y="6525344"/>
            <a:ext cx="1800201" cy="216024"/>
          </a:xfrm>
        </p:spPr>
        <p:txBody>
          <a:bodyPr>
            <a:normAutofit fontScale="70000" lnSpcReduction="20000"/>
          </a:bodyPr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9980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P102389740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440EE83-CFA0-4EF0-B46C-DE0CA864A9A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TP102389740_template</Template>
  <TotalTime>402</TotalTime>
  <Words>599</Words>
  <Application>Microsoft Office PowerPoint</Application>
  <PresentationFormat>Экран (4:3)</PresentationFormat>
  <Paragraphs>82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TP102389740_template</vt:lpstr>
      <vt:lpstr>PAST   SIMPLE   TENSE </vt:lpstr>
      <vt:lpstr> ЗНАЧЕНИЕ    И    УПОТРЕБЛЕНИЕ</vt:lpstr>
      <vt:lpstr>ЗНАЧЕНИЕ    И    УПОТРЕБЛЕНИЕ</vt:lpstr>
      <vt:lpstr>      СЛОВА-ОПРЕДЕЛИТЕЛИ              ( SIGNAL  WORDS )</vt:lpstr>
      <vt:lpstr>            ОБРАЗОВАНИЕ</vt:lpstr>
      <vt:lpstr>              </vt:lpstr>
      <vt:lpstr>              </vt:lpstr>
      <vt:lpstr>              </vt:lpstr>
      <vt:lpstr>      ВОПРОСИТЕЛЬНЫЕ ПРЕДЛОЖЕНИЯ</vt:lpstr>
      <vt:lpstr>         Особые случаи</vt:lpstr>
      <vt:lpstr>         Особые случаи</vt:lpstr>
      <vt:lpstr>   ОТРИЦАТЕЛЬНЫЕ   ПРЕДЛОЖЕНИЯ</vt:lpstr>
      <vt:lpstr>THANK  YOU  FOR  ATTENTION !</vt:lpstr>
      <vt:lpstr>Презентация PowerPoint</vt:lpstr>
    </vt:vector>
  </TitlesOfParts>
  <Company>35_School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35_13</dc:creator>
  <cp:keywords/>
  <dc:description/>
  <cp:lastModifiedBy>Ученик</cp:lastModifiedBy>
  <cp:revision>27</cp:revision>
  <dcterms:created xsi:type="dcterms:W3CDTF">2011-01-31T15:54:42Z</dcterms:created>
  <dcterms:modified xsi:type="dcterms:W3CDTF">2013-03-19T08:13:53Z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TC023897419991</vt:lpwstr>
  </property>
</Properties>
</file>