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  <p:sldMasterId id="2147483780" r:id="rId10"/>
    <p:sldMasterId id="2147483792" r:id="rId11"/>
    <p:sldMasterId id="2147483816" r:id="rId12"/>
  </p:sldMasterIdLst>
  <p:notesMasterIdLst>
    <p:notesMasterId r:id="rId44"/>
  </p:notesMasterIdLst>
  <p:sldIdLst>
    <p:sldId id="258" r:id="rId13"/>
    <p:sldId id="299" r:id="rId14"/>
    <p:sldId id="264" r:id="rId15"/>
    <p:sldId id="266" r:id="rId16"/>
    <p:sldId id="261" r:id="rId17"/>
    <p:sldId id="257" r:id="rId18"/>
    <p:sldId id="271" r:id="rId19"/>
    <p:sldId id="275" r:id="rId20"/>
    <p:sldId id="272" r:id="rId21"/>
    <p:sldId id="273" r:id="rId22"/>
    <p:sldId id="293" r:id="rId23"/>
    <p:sldId id="276" r:id="rId24"/>
    <p:sldId id="277" r:id="rId25"/>
    <p:sldId id="278" r:id="rId26"/>
    <p:sldId id="279" r:id="rId27"/>
    <p:sldId id="287" r:id="rId28"/>
    <p:sldId id="285" r:id="rId29"/>
    <p:sldId id="265" r:id="rId30"/>
    <p:sldId id="291" r:id="rId31"/>
    <p:sldId id="297" r:id="rId32"/>
    <p:sldId id="292" r:id="rId33"/>
    <p:sldId id="290" r:id="rId34"/>
    <p:sldId id="281" r:id="rId35"/>
    <p:sldId id="283" r:id="rId36"/>
    <p:sldId id="284" r:id="rId37"/>
    <p:sldId id="262" r:id="rId38"/>
    <p:sldId id="298" r:id="rId39"/>
    <p:sldId id="296" r:id="rId40"/>
    <p:sldId id="263" r:id="rId41"/>
    <p:sldId id="295" r:id="rId42"/>
    <p:sldId id="28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93C50-7900-4C95-9440-2A1513D1E35E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5A479-5C8B-490F-A6A3-279599542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Образовательный портал "Мой университет - </a:t>
            </a:r>
            <a:r>
              <a:rPr lang="ru-RU" dirty="0" err="1">
                <a:solidFill>
                  <a:prstClr val="black"/>
                </a:solidFill>
              </a:rPr>
              <a:t>www.moi-universitet.ru</a:t>
            </a:r>
            <a:r>
              <a:rPr lang="ru-RU">
                <a:solidFill>
                  <a:prstClr val="black"/>
                </a:solidFill>
              </a:rPr>
              <a:t> Факультет "Реформа образования" - www.edu-reforma.ru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72FB-C918-4430-952E-2A85EFDF84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150E-A451-486A-98F7-EF2D1F310E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20CB-E1CA-4FE7-BDE4-0EC369B47D6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E493-2755-413C-B21B-9E0E0550FB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234C-D624-4D39-9C24-6A72C590659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7492-2D6F-483C-92C8-E0707E21F0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72FB-C918-4430-952E-2A85EFDF84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150E-A451-486A-98F7-EF2D1F310E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289B-DF90-4052-BA70-905E19840B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3D75-681F-4CC9-A878-E8B470EAEC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302F-229B-4909-BB8F-DBB1DC49C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9E07-ED5C-440E-A62C-1F694C3D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EEE1-663B-4E7D-AF33-769128CA1E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1E96-3F33-4896-BE8E-E2F9B5DA5B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29F6-8933-48C6-85EB-30F6C5AB97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6515-A506-4C31-A174-1935F2DD2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02AC-76A7-43A7-A868-A1533D7C4B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4DAE-9E7F-49C2-AFD2-8660AF6E8A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6E1C-484B-445B-A543-1FC524E2C1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95C6-EFEA-4A3C-8AB4-B6E8755FD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EAC0-7236-438E-8D25-16531CA09C4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D1EF-FF4B-493E-86DA-9A1DBC54AF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289B-DF90-4052-BA70-905E19840B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3D75-681F-4CC9-A878-E8B470EAEC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0D89-F39B-4CE9-8186-A52D15D659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CFEB-55BC-4067-B281-519967053B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20CB-E1CA-4FE7-BDE4-0EC369B47D6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E493-2755-413C-B21B-9E0E0550FB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234C-D624-4D39-9C24-6A72C590659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7492-2D6F-483C-92C8-E0707E21F0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302F-229B-4909-BB8F-DBB1DC49C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9E07-ED5C-440E-A62C-1F694C3D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EEE1-663B-4E7D-AF33-769128CA1E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1E96-3F33-4896-BE8E-E2F9B5DA5B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29F6-8933-48C6-85EB-30F6C5AB97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6515-A506-4C31-A174-1935F2DD2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02AC-76A7-43A7-A868-A1533D7C4B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4DAE-9E7F-49C2-AFD2-8660AF6E8A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6E1C-484B-445B-A543-1FC524E2C1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95C6-EFEA-4A3C-8AB4-B6E8755FD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EAC0-7236-438E-8D25-16531CA09C4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D1EF-FF4B-493E-86DA-9A1DBC54AF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B8A-43DF-4A63-BED2-82FD5D1149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4EC3-316A-4354-B3FE-49492C811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0D89-F39B-4CE9-8186-A52D15D659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CFEB-55BC-4067-B281-519967053B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D70-2FE4-451C-A892-9BFA3BD861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5DC-6CCA-44BD-BDB1-B3860F821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1086-F564-4573-A686-B3641DD273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FDE-BBD9-4FDD-B2CD-098AB465B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86BA-A606-41A6-8D9E-540063E28C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505-E612-45C5-9501-A6A91F148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FA20-473E-401C-98CB-04CE2FBF43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5891-DE0C-45CF-A19D-3D2378625F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E09E-75DA-4626-9D0E-4FCAB1356C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16A5-6F4E-4ADF-865C-14139E9EFF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0AB-B77B-49F9-BB23-A55C255669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4EB0-1090-4BD6-9214-AC7939BB1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E04-19ED-4DA8-9CAD-CA702CD706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5D71-6EC0-49CC-8446-6305555F9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076-5C57-4433-B5F1-538D9748C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2A0-AA51-4E47-A717-FCFDD9C863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760-96B3-4F93-AE33-E452C7157B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826-6303-4797-BFE2-A292EF4CB5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484-AD19-4DCF-9CA6-FE29C2CAB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B613-92FB-477E-A51D-074F83D75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F20B7-12F5-4F21-9D6E-D1B8D571E8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E69C0D-C699-4AA8-B1BD-F36109D3F8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F20B7-12F5-4F21-9D6E-D1B8D571E8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E69C0D-C699-4AA8-B1BD-F36109D3F8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8A240-4164-4DFC-B887-AFEC295B99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Образовательный портал «Мой университет» - www.moi-universitet.ru Факультет «Реформа образования» - www.edu-reforma.ru  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07979-C4C9-4EC3-A859-F58F1D497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5%D1%80%D0%BC%D0%B0%D0%BD%D0%B8%D1%8F" TargetMode="External"/><Relationship Id="rId3" Type="http://schemas.openxmlformats.org/officeDocument/2006/relationships/hyperlink" Target="http://ru.wikipedia.org/wiki/%D0%9D%D0%B5%D0%BC%D0%B5%D1%86%D0%BA%D0%B8%D0%B9_%D1%8F%D0%B7%D1%8B%D0%BA" TargetMode="External"/><Relationship Id="rId7" Type="http://schemas.openxmlformats.org/officeDocument/2006/relationships/hyperlink" Target="http://ru.wikipedia.org/wiki/1943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ru.wikipedia.org/wiki/14_%D1%84%D0%B5%D0%B2%D1%80%D0%B0%D0%BB%D1%8F" TargetMode="External"/><Relationship Id="rId5" Type="http://schemas.openxmlformats.org/officeDocument/2006/relationships/hyperlink" Target="http://ru.wikipedia.org/wiki/1862" TargetMode="External"/><Relationship Id="rId4" Type="http://schemas.openxmlformats.org/officeDocument/2006/relationships/hyperlink" Target="http://ru.wikipedia.org/wiki/23_%D1%8F%D0%BD%D0%B2%D0%B0%D1%80%D1%8F" TargetMode="External"/><Relationship Id="rId9" Type="http://schemas.openxmlformats.org/officeDocument/2006/relationships/hyperlink" Target="http://ru.wikipedia.org/wiki/%D0%9C%D0%B0%D1%82%D0%B5%D0%BC%D0%B0%D1%82%D0%B8%D0%B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714375" y="714375"/>
            <a:ext cx="750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prstClr val="white"/>
                </a:solidFill>
                <a:latin typeface="Comic Sans MS" pitchFamily="66" charset="0"/>
              </a:rPr>
              <a:t>              Классная работа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42910" y="2428868"/>
            <a:ext cx="7215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solidFill>
                  <a:prstClr val="white"/>
                </a:solidFill>
                <a:latin typeface="Comic Sans MS" pitchFamily="66" charset="0"/>
              </a:rPr>
              <a:t>В классе</a:t>
            </a:r>
            <a:r>
              <a:rPr lang="ru-RU" sz="2800" b="1" i="1" dirty="0" smtClean="0">
                <a:solidFill>
                  <a:prstClr val="white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500034" y="2928934"/>
            <a:ext cx="1785950" cy="6429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prstClr val="white"/>
                </a:solidFill>
              </a:rPr>
              <a:t>Повторение теории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1785918" y="3429000"/>
            <a:ext cx="1500198" cy="57150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Устная работа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2" name="Овал 7">
            <a:hlinkClick r:id="rId3" action="ppaction://hlinksldjump"/>
          </p:cNvPr>
          <p:cNvSpPr/>
          <p:nvPr/>
        </p:nvSpPr>
        <p:spPr>
          <a:xfrm>
            <a:off x="6929454" y="5429264"/>
            <a:ext cx="1643074" cy="8572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FFFFFF"/>
                </a:solidFill>
                <a:latin typeface="Arial" charset="0"/>
              </a:rPr>
              <a:t>Практическое домашнее задание</a:t>
            </a:r>
            <a:endParaRPr lang="ru-RU" sz="1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Овал 6">
            <a:hlinkClick r:id="rId5" action="ppaction://hlinksldjump"/>
          </p:cNvPr>
          <p:cNvSpPr/>
          <p:nvPr/>
        </p:nvSpPr>
        <p:spPr>
          <a:xfrm>
            <a:off x="4572000" y="4286256"/>
            <a:ext cx="1643074" cy="7143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  <a:latin typeface="Arial" charset="0"/>
              </a:rPr>
              <a:t>Решение задач</a:t>
            </a:r>
            <a:endParaRPr lang="ru-RU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142875" y="0"/>
            <a:ext cx="8429625" cy="642938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285860"/>
            <a:ext cx="68580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Практические задачи по теме</a:t>
            </a:r>
          </a:p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 «Свойства и признаки четырехугольников».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Овал 6">
            <a:hlinkClick r:id="rId5" action="ppaction://hlinksldjump"/>
          </p:cNvPr>
          <p:cNvSpPr/>
          <p:nvPr/>
        </p:nvSpPr>
        <p:spPr>
          <a:xfrm>
            <a:off x="2857488" y="3786190"/>
            <a:ext cx="2143140" cy="7143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  <a:latin typeface="Arial" charset="0"/>
              </a:rPr>
              <a:t>Из «жизни»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  <a:latin typeface="Arial" charset="0"/>
              </a:rPr>
              <a:t>четырехугольников</a:t>
            </a:r>
            <a:endParaRPr lang="ru-RU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Овал 6">
            <a:hlinkClick r:id="rId5" action="ppaction://hlinksldjump"/>
          </p:cNvPr>
          <p:cNvSpPr/>
          <p:nvPr/>
        </p:nvSpPr>
        <p:spPr>
          <a:xfrm>
            <a:off x="5857884" y="4786322"/>
            <a:ext cx="1657350" cy="7858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FFFFFF"/>
                </a:solidFill>
                <a:latin typeface="Arial" charset="0"/>
              </a:rPr>
              <a:t>Путешествие в Северную Америку</a:t>
            </a:r>
            <a:endParaRPr lang="ru-RU" sz="1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21495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     </a:t>
            </a:r>
            <a:r>
              <a:rPr lang="ru-RU" sz="1600" b="1" i="1" dirty="0" smtClean="0">
                <a:solidFill>
                  <a:schemeClr val="bg1"/>
                </a:solidFill>
              </a:rPr>
              <a:t>Учитель математики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      МОУ СОШ №7 г.Твери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Лобанова Елена Владимировна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                      2010 г.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42938" y="928670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25" indent="-8096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Выбрать утверждение, которое является свойством изображенного четырехугольника: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1285852" y="2214554"/>
            <a:ext cx="1857362" cy="1785937"/>
          </a:xfrm>
          <a:prstGeom prst="parallelogram">
            <a:avLst>
              <a:gd name="adj" fmla="val 176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714348" y="3714752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928688" y="207168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white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286116" y="2143116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214688" y="371475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ru-RU" sz="2000" b="1" i="1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500" y="1500174"/>
            <a:ext cx="471487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все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углы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односторонние </a:t>
            </a: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углы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диагонали пересекаются и точкой пересечения делятся </a:t>
            </a: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пополам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взаимно перпендикулярны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все углы прямые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00063" y="4214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white"/>
                </a:solidFill>
                <a:latin typeface="Comic Sans MS" pitchFamily="66" charset="0"/>
              </a:rPr>
              <a:t>ABCD</a:t>
            </a:r>
            <a:r>
              <a:rPr lang="ru-RU" b="1" i="1" dirty="0" smtClean="0">
                <a:solidFill>
                  <a:prstClr val="white"/>
                </a:solidFill>
                <a:latin typeface="Comic Sans MS" pitchFamily="66" charset="0"/>
              </a:rPr>
              <a:t> -квадрат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642938" y="0"/>
            <a:ext cx="8501062" cy="571500"/>
          </a:xfrm>
        </p:spPr>
        <p:txBody>
          <a:bodyPr/>
          <a:lstStyle/>
          <a:p>
            <a:pPr>
              <a:defRPr/>
            </a:pPr>
            <a:r>
              <a:rPr lang="ru-RU" u="sng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cxnSp>
        <p:nvCxnSpPr>
          <p:cNvPr id="18" name="Прямая соединительная линия 17"/>
          <p:cNvCxnSpPr>
            <a:stCxn id="13318" idx="3"/>
            <a:endCxn id="13318" idx="3"/>
          </p:cNvCxnSpPr>
          <p:nvPr/>
        </p:nvCxnSpPr>
        <p:spPr>
          <a:xfrm>
            <a:off x="1285875" y="22717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42918"/>
            <a:ext cx="6107762" cy="1446550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Из «жизни»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четырехугольников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92893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</p:txBody>
      </p:sp>
      <p:pic>
        <p:nvPicPr>
          <p:cNvPr id="6" name="Рисунок 5" descr="bigc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214554"/>
            <a:ext cx="464347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404813"/>
            <a:ext cx="7232650" cy="1143000"/>
          </a:xfrm>
          <a:noFill/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 </a:t>
            </a:r>
          </a:p>
        </p:txBody>
      </p:sp>
      <p:sp>
        <p:nvSpPr>
          <p:cNvPr id="28675" name="Rectangle 3" descr="5%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4608512" cy="4032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В физике применяют параллелограмм </a:t>
            </a:r>
            <a:br>
              <a:rPr lang="ru-RU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при изучении сил, </a:t>
            </a:r>
            <a:br>
              <a:rPr lang="ru-RU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при нахождении равнодействующей силы.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В жизни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параллелограмм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 – это рамы велосипедов, мотоциклов, где для жёсткости проведена диагональ.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214414" y="642918"/>
            <a:ext cx="2305050" cy="914400"/>
          </a:xfrm>
          <a:prstGeom prst="parallelogram">
            <a:avLst>
              <a:gd name="adj" fmla="val 6302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076825" y="2060575"/>
            <a:ext cx="1728788" cy="1223963"/>
          </a:xfrm>
          <a:prstGeom prst="parallelogram">
            <a:avLst>
              <a:gd name="adj" fmla="val 35311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2066" y="2071678"/>
            <a:ext cx="1728788" cy="1223963"/>
            <a:chOff x="3198" y="1298"/>
            <a:chExt cx="1089" cy="771"/>
          </a:xfrm>
        </p:grpSpPr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3198" y="1298"/>
              <a:ext cx="1089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3198" y="1298"/>
              <a:ext cx="287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3198" y="2069"/>
              <a:ext cx="8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" name="Рисунок 10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143380"/>
            <a:ext cx="1714512" cy="150019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76250"/>
            <a:ext cx="6048375" cy="755650"/>
          </a:xfrm>
          <a:noFill/>
        </p:spPr>
        <p:txBody>
          <a:bodyPr/>
          <a:lstStyle/>
          <a:p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</a:t>
            </a:r>
          </a:p>
        </p:txBody>
      </p:sp>
      <p:sp>
        <p:nvSpPr>
          <p:cNvPr id="30723" name="Rectangle 3" descr="10%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6192838" cy="3313112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Прямоугольник несёт красоту, чёткость, стройность.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Оглянитесь вокруг: стены, пол, потолок, поверхность стола, футбольное поле, грани карандашей, даже записная книжка – все это прямоугольники. </a:t>
            </a:r>
            <a:br>
              <a:rPr lang="ru-RU" sz="2400" dirty="0">
                <a:solidFill>
                  <a:schemeClr val="bg1"/>
                </a:solidFill>
                <a:latin typeface="Comic Sans MS" pitchFamily="66" charset="0"/>
              </a:rPr>
            </a:b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Попробуйте построить дом или сделать раму для картины, не зная свойств прямоугольника.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14348" y="571480"/>
            <a:ext cx="2376487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786190"/>
            <a:ext cx="1790701" cy="1500198"/>
          </a:xfrm>
          <a:prstGeom prst="rect">
            <a:avLst/>
          </a:prstGeom>
        </p:spPr>
      </p:pic>
      <p:pic>
        <p:nvPicPr>
          <p:cNvPr id="8" name="Рисунок 7" descr="8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071678"/>
            <a:ext cx="1428750" cy="1095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214950"/>
            <a:ext cx="1214446" cy="9525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AutoShape 10"/>
          <p:cNvSpPr>
            <a:spLocks noChangeArrowheads="1"/>
          </p:cNvSpPr>
          <p:nvPr/>
        </p:nvSpPr>
        <p:spPr bwMode="auto">
          <a:xfrm rot="-3191437">
            <a:off x="1394757" y="928342"/>
            <a:ext cx="1728787" cy="1316037"/>
          </a:xfrm>
          <a:prstGeom prst="parallelogram">
            <a:avLst>
              <a:gd name="adj" fmla="val 2907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37890" name="Rectangle 2" descr="10%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786058"/>
            <a:ext cx="5399087" cy="331311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Любят меня рисовать на тканях художники, используют в узорах ковровщицы.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Плиточники укладывают плитки </a:t>
            </a:r>
            <a:br>
              <a:rPr lang="ru-RU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в виде ромба,– из них получаются красивые узоры.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Реечный домкрат для легковых автомобилей также имеет форму ромба.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7027863" cy="1260475"/>
          </a:xfrm>
          <a:noFill/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Применение.</a:t>
            </a:r>
          </a:p>
        </p:txBody>
      </p:sp>
      <p:pic>
        <p:nvPicPr>
          <p:cNvPr id="11" name="Рисунок 10" descr="8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500570"/>
            <a:ext cx="2000264" cy="1357322"/>
          </a:xfrm>
          <a:prstGeom prst="rect">
            <a:avLst/>
          </a:prstGeom>
        </p:spPr>
      </p:pic>
      <p:pic>
        <p:nvPicPr>
          <p:cNvPr id="12" name="Рисунок 11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143116"/>
            <a:ext cx="1066800" cy="1600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42976" y="571480"/>
            <a:ext cx="1295400" cy="1223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488238" cy="114300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843" name="Rectangle 3" descr="10%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272337" cy="4395787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основании мраморных колонн лежит квадрат.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Ваши товарищи, играя в шахматы, фигуры </a:t>
            </a:r>
            <a:br>
              <a:rPr lang="ru-RU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по квадратам передвигают.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А ребятишки как любят! Тетрадки у них разрисованы голубыми квадратиками.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сельском хозяйстве применяют квадратно- гнездовой способ посадки и т.д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" name="Рисунок 6" descr="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714884"/>
            <a:ext cx="1214446" cy="1428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572008"/>
            <a:ext cx="1571636" cy="1571636"/>
          </a:xfrm>
          <a:prstGeom prst="rect">
            <a:avLst/>
          </a:prstGeom>
        </p:spPr>
      </p:pic>
      <p:pic>
        <p:nvPicPr>
          <p:cNvPr id="9" name="Рисунок 8" descr="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357694"/>
            <a:ext cx="1285884" cy="168592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500174"/>
            <a:ext cx="75724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В некотором четырехугольнике есть и равные стороны, и параллельные стороны, и диагонали в нём перпендикуляры и точкой пересечения делятся пополам, а он не квадрат.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это за фигура?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2. В некотором четырехугольнике диагонали равны, а он не прямоугольник, диагонали взаимно перпендикулярны, а он не ромб.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это за фигура?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3. В некотором четырехугольнике есть две равные стороны, и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другие две  стороны тоже равны, диагонали равны, а это не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квадрат.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это за фигура?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4. Начертили на листе бумаги трапецию. Задайте только один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вопрос и,   выслушав ответ, скажите, будет ли она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равнобедренной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5715040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 мы проверим вашу смекалку, находчивость и    сообразительность</a:t>
            </a:r>
            <a:r>
              <a:rPr lang="ru-RU" sz="2400" b="1" i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2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642918"/>
            <a:ext cx="1095376" cy="1071570"/>
          </a:xfrm>
          <a:prstGeom prst="rect">
            <a:avLst/>
          </a:prstGeom>
        </p:spPr>
      </p:pic>
      <p:sp>
        <p:nvSpPr>
          <p:cNvPr id="6" name="Ромб 5"/>
          <p:cNvSpPr/>
          <p:nvPr/>
        </p:nvSpPr>
        <p:spPr>
          <a:xfrm>
            <a:off x="9358346" y="2214554"/>
            <a:ext cx="914400" cy="9144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84" y="3286124"/>
            <a:ext cx="78581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908" y="4286256"/>
            <a:ext cx="1000132" cy="557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9339943" y="5606143"/>
            <a:ext cx="152400" cy="174171"/>
          </a:xfrm>
          <a:custGeom>
            <a:avLst/>
            <a:gdLst>
              <a:gd name="connsiteX0" fmla="*/ 0 w 152400"/>
              <a:gd name="connsiteY0" fmla="*/ 0 h 174171"/>
              <a:gd name="connsiteX1" fmla="*/ 43543 w 152400"/>
              <a:gd name="connsiteY1" fmla="*/ 10886 h 174171"/>
              <a:gd name="connsiteX2" fmla="*/ 76200 w 152400"/>
              <a:gd name="connsiteY2" fmla="*/ 21771 h 174171"/>
              <a:gd name="connsiteX3" fmla="*/ 152400 w 152400"/>
              <a:gd name="connsiteY3" fmla="*/ 32657 h 174171"/>
              <a:gd name="connsiteX4" fmla="*/ 130628 w 152400"/>
              <a:gd name="connsiteY4" fmla="*/ 174171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74171">
                <a:moveTo>
                  <a:pt x="0" y="0"/>
                </a:moveTo>
                <a:cubicBezTo>
                  <a:pt x="14514" y="3629"/>
                  <a:pt x="29158" y="6776"/>
                  <a:pt x="43543" y="10886"/>
                </a:cubicBezTo>
                <a:cubicBezTo>
                  <a:pt x="54576" y="14038"/>
                  <a:pt x="64948" y="19521"/>
                  <a:pt x="76200" y="21771"/>
                </a:cubicBezTo>
                <a:cubicBezTo>
                  <a:pt x="101360" y="26803"/>
                  <a:pt x="127000" y="29028"/>
                  <a:pt x="152400" y="32657"/>
                </a:cubicBezTo>
                <a:lnTo>
                  <a:pt x="130628" y="17417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643174" y="3357562"/>
            <a:ext cx="3000396" cy="1500710"/>
          </a:xfrm>
          <a:custGeom>
            <a:avLst/>
            <a:gdLst>
              <a:gd name="connsiteX0" fmla="*/ 45599 w 1870941"/>
              <a:gd name="connsiteY0" fmla="*/ 517900 h 1072082"/>
              <a:gd name="connsiteX1" fmla="*/ 59454 w 1870941"/>
              <a:gd name="connsiteY1" fmla="*/ 448627 h 1072082"/>
              <a:gd name="connsiteX2" fmla="*/ 184145 w 1870941"/>
              <a:gd name="connsiteY2" fmla="*/ 365500 h 1072082"/>
              <a:gd name="connsiteX3" fmla="*/ 225708 w 1870941"/>
              <a:gd name="connsiteY3" fmla="*/ 337791 h 1072082"/>
              <a:gd name="connsiteX4" fmla="*/ 267272 w 1870941"/>
              <a:gd name="connsiteY4" fmla="*/ 310082 h 1072082"/>
              <a:gd name="connsiteX5" fmla="*/ 294981 w 1870941"/>
              <a:gd name="connsiteY5" fmla="*/ 268518 h 1072082"/>
              <a:gd name="connsiteX6" fmla="*/ 391963 w 1870941"/>
              <a:gd name="connsiteY6" fmla="*/ 213100 h 1072082"/>
              <a:gd name="connsiteX7" fmla="*/ 419672 w 1870941"/>
              <a:gd name="connsiteY7" fmla="*/ 171536 h 1072082"/>
              <a:gd name="connsiteX8" fmla="*/ 461236 w 1870941"/>
              <a:gd name="connsiteY8" fmla="*/ 143827 h 1072082"/>
              <a:gd name="connsiteX9" fmla="*/ 516654 w 1870941"/>
              <a:gd name="connsiteY9" fmla="*/ 102264 h 1072082"/>
              <a:gd name="connsiteX10" fmla="*/ 558217 w 1870941"/>
              <a:gd name="connsiteY10" fmla="*/ 88409 h 1072082"/>
              <a:gd name="connsiteX11" fmla="*/ 682908 w 1870941"/>
              <a:gd name="connsiteY11" fmla="*/ 19136 h 1072082"/>
              <a:gd name="connsiteX12" fmla="*/ 766036 w 1870941"/>
              <a:gd name="connsiteY12" fmla="*/ 74555 h 1072082"/>
              <a:gd name="connsiteX13" fmla="*/ 807599 w 1870941"/>
              <a:gd name="connsiteY13" fmla="*/ 88409 h 1072082"/>
              <a:gd name="connsiteX14" fmla="*/ 863017 w 1870941"/>
              <a:gd name="connsiteY14" fmla="*/ 116118 h 1072082"/>
              <a:gd name="connsiteX15" fmla="*/ 946145 w 1870941"/>
              <a:gd name="connsiteY15" fmla="*/ 185391 h 1072082"/>
              <a:gd name="connsiteX16" fmla="*/ 1070836 w 1870941"/>
              <a:gd name="connsiteY16" fmla="*/ 213100 h 1072082"/>
              <a:gd name="connsiteX17" fmla="*/ 1140108 w 1870941"/>
              <a:gd name="connsiteY17" fmla="*/ 226955 h 1072082"/>
              <a:gd name="connsiteX18" fmla="*/ 1625017 w 1870941"/>
              <a:gd name="connsiteY18" fmla="*/ 240809 h 1072082"/>
              <a:gd name="connsiteX19" fmla="*/ 1763563 w 1870941"/>
              <a:gd name="connsiteY19" fmla="*/ 296227 h 1072082"/>
              <a:gd name="connsiteX20" fmla="*/ 1805126 w 1870941"/>
              <a:gd name="connsiteY20" fmla="*/ 351646 h 1072082"/>
              <a:gd name="connsiteX21" fmla="*/ 1860545 w 1870941"/>
              <a:gd name="connsiteY21" fmla="*/ 420918 h 1072082"/>
              <a:gd name="connsiteX22" fmla="*/ 1818981 w 1870941"/>
              <a:gd name="connsiteY22" fmla="*/ 462482 h 1072082"/>
              <a:gd name="connsiteX23" fmla="*/ 1791272 w 1870941"/>
              <a:gd name="connsiteY23" fmla="*/ 504046 h 1072082"/>
              <a:gd name="connsiteX24" fmla="*/ 1708145 w 1870941"/>
              <a:gd name="connsiteY24" fmla="*/ 559464 h 1072082"/>
              <a:gd name="connsiteX25" fmla="*/ 1666581 w 1870941"/>
              <a:gd name="connsiteY25" fmla="*/ 656446 h 1072082"/>
              <a:gd name="connsiteX26" fmla="*/ 1680436 w 1870941"/>
              <a:gd name="connsiteY26" fmla="*/ 725718 h 1072082"/>
              <a:gd name="connsiteX27" fmla="*/ 1666581 w 1870941"/>
              <a:gd name="connsiteY27" fmla="*/ 850409 h 1072082"/>
              <a:gd name="connsiteX28" fmla="*/ 1237090 w 1870941"/>
              <a:gd name="connsiteY28" fmla="*/ 864264 h 1072082"/>
              <a:gd name="connsiteX29" fmla="*/ 1181672 w 1870941"/>
              <a:gd name="connsiteY29" fmla="*/ 891973 h 1072082"/>
              <a:gd name="connsiteX30" fmla="*/ 1140108 w 1870941"/>
              <a:gd name="connsiteY30" fmla="*/ 905827 h 1072082"/>
              <a:gd name="connsiteX31" fmla="*/ 1043126 w 1870941"/>
              <a:gd name="connsiteY31" fmla="*/ 988955 h 1072082"/>
              <a:gd name="connsiteX32" fmla="*/ 973854 w 1870941"/>
              <a:gd name="connsiteY32" fmla="*/ 1072082 h 1072082"/>
              <a:gd name="connsiteX33" fmla="*/ 793745 w 1870941"/>
              <a:gd name="connsiteY33" fmla="*/ 1044373 h 1072082"/>
              <a:gd name="connsiteX34" fmla="*/ 669054 w 1870941"/>
              <a:gd name="connsiteY34" fmla="*/ 975100 h 1072082"/>
              <a:gd name="connsiteX35" fmla="*/ 558217 w 1870941"/>
              <a:gd name="connsiteY35" fmla="*/ 905827 h 1072082"/>
              <a:gd name="connsiteX36" fmla="*/ 461236 w 1870941"/>
              <a:gd name="connsiteY36" fmla="*/ 850409 h 1072082"/>
              <a:gd name="connsiteX37" fmla="*/ 378108 w 1870941"/>
              <a:gd name="connsiteY37" fmla="*/ 822700 h 1072082"/>
              <a:gd name="connsiteX38" fmla="*/ 336545 w 1870941"/>
              <a:gd name="connsiteY38" fmla="*/ 808846 h 1072082"/>
              <a:gd name="connsiteX39" fmla="*/ 184145 w 1870941"/>
              <a:gd name="connsiteY39" fmla="*/ 794991 h 1072082"/>
              <a:gd name="connsiteX40" fmla="*/ 142581 w 1870941"/>
              <a:gd name="connsiteY40" fmla="*/ 781136 h 1072082"/>
              <a:gd name="connsiteX41" fmla="*/ 114872 w 1870941"/>
              <a:gd name="connsiteY41" fmla="*/ 739573 h 1072082"/>
              <a:gd name="connsiteX42" fmla="*/ 73308 w 1870941"/>
              <a:gd name="connsiteY42" fmla="*/ 711864 h 1072082"/>
              <a:gd name="connsiteX43" fmla="*/ 59454 w 1870941"/>
              <a:gd name="connsiteY43" fmla="*/ 670300 h 1072082"/>
              <a:gd name="connsiteX44" fmla="*/ 17890 w 1870941"/>
              <a:gd name="connsiteY44" fmla="*/ 642591 h 1072082"/>
              <a:gd name="connsiteX45" fmla="*/ 73308 w 1870941"/>
              <a:gd name="connsiteY45" fmla="*/ 531755 h 1072082"/>
              <a:gd name="connsiteX46" fmla="*/ 101017 w 1870941"/>
              <a:gd name="connsiteY46" fmla="*/ 517900 h 107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70941" h="1072082">
                <a:moveTo>
                  <a:pt x="45599" y="517900"/>
                </a:moveTo>
                <a:cubicBezTo>
                  <a:pt x="50217" y="494809"/>
                  <a:pt x="44997" y="467215"/>
                  <a:pt x="59454" y="448627"/>
                </a:cubicBezTo>
                <a:cubicBezTo>
                  <a:pt x="59456" y="448625"/>
                  <a:pt x="163362" y="379355"/>
                  <a:pt x="184145" y="365500"/>
                </a:cubicBezTo>
                <a:lnTo>
                  <a:pt x="225708" y="337791"/>
                </a:lnTo>
                <a:lnTo>
                  <a:pt x="267272" y="310082"/>
                </a:lnTo>
                <a:cubicBezTo>
                  <a:pt x="276508" y="296227"/>
                  <a:pt x="283207" y="280292"/>
                  <a:pt x="294981" y="268518"/>
                </a:cubicBezTo>
                <a:cubicBezTo>
                  <a:pt x="314563" y="248936"/>
                  <a:pt x="370231" y="223966"/>
                  <a:pt x="391963" y="213100"/>
                </a:cubicBezTo>
                <a:cubicBezTo>
                  <a:pt x="401199" y="199245"/>
                  <a:pt x="407898" y="183310"/>
                  <a:pt x="419672" y="171536"/>
                </a:cubicBezTo>
                <a:cubicBezTo>
                  <a:pt x="431446" y="159762"/>
                  <a:pt x="447686" y="153505"/>
                  <a:pt x="461236" y="143827"/>
                </a:cubicBezTo>
                <a:cubicBezTo>
                  <a:pt x="480026" y="130406"/>
                  <a:pt x="496606" y="113720"/>
                  <a:pt x="516654" y="102264"/>
                </a:cubicBezTo>
                <a:cubicBezTo>
                  <a:pt x="529334" y="95018"/>
                  <a:pt x="545451" y="95501"/>
                  <a:pt x="558217" y="88409"/>
                </a:cubicBezTo>
                <a:cubicBezTo>
                  <a:pt x="701135" y="9010"/>
                  <a:pt x="588861" y="50486"/>
                  <a:pt x="682908" y="19136"/>
                </a:cubicBezTo>
                <a:cubicBezTo>
                  <a:pt x="852369" y="53029"/>
                  <a:pt x="691481" y="0"/>
                  <a:pt x="766036" y="74555"/>
                </a:cubicBezTo>
                <a:cubicBezTo>
                  <a:pt x="776362" y="84881"/>
                  <a:pt x="794176" y="82656"/>
                  <a:pt x="807599" y="88409"/>
                </a:cubicBezTo>
                <a:cubicBezTo>
                  <a:pt x="826582" y="96545"/>
                  <a:pt x="845085" y="105871"/>
                  <a:pt x="863017" y="116118"/>
                </a:cubicBezTo>
                <a:cubicBezTo>
                  <a:pt x="1021648" y="206764"/>
                  <a:pt x="774237" y="70784"/>
                  <a:pt x="946145" y="185391"/>
                </a:cubicBezTo>
                <a:cubicBezTo>
                  <a:pt x="969049" y="200660"/>
                  <a:pt x="1060459" y="211213"/>
                  <a:pt x="1070836" y="213100"/>
                </a:cubicBezTo>
                <a:cubicBezTo>
                  <a:pt x="1094004" y="217312"/>
                  <a:pt x="1116589" y="225779"/>
                  <a:pt x="1140108" y="226955"/>
                </a:cubicBezTo>
                <a:cubicBezTo>
                  <a:pt x="1301609" y="235030"/>
                  <a:pt x="1463381" y="236191"/>
                  <a:pt x="1625017" y="240809"/>
                </a:cubicBezTo>
                <a:cubicBezTo>
                  <a:pt x="1739551" y="355343"/>
                  <a:pt x="1564054" y="196472"/>
                  <a:pt x="1763563" y="296227"/>
                </a:cubicBezTo>
                <a:cubicBezTo>
                  <a:pt x="1784216" y="306554"/>
                  <a:pt x="1790344" y="333907"/>
                  <a:pt x="1805126" y="351646"/>
                </a:cubicBezTo>
                <a:cubicBezTo>
                  <a:pt x="1870941" y="430624"/>
                  <a:pt x="1792026" y="318141"/>
                  <a:pt x="1860545" y="420918"/>
                </a:cubicBezTo>
                <a:cubicBezTo>
                  <a:pt x="1846690" y="434773"/>
                  <a:pt x="1831524" y="447430"/>
                  <a:pt x="1818981" y="462482"/>
                </a:cubicBezTo>
                <a:cubicBezTo>
                  <a:pt x="1808321" y="475274"/>
                  <a:pt x="1803803" y="493081"/>
                  <a:pt x="1791272" y="504046"/>
                </a:cubicBezTo>
                <a:cubicBezTo>
                  <a:pt x="1766210" y="525976"/>
                  <a:pt x="1708145" y="559464"/>
                  <a:pt x="1708145" y="559464"/>
                </a:cubicBezTo>
                <a:cubicBezTo>
                  <a:pt x="1685521" y="593400"/>
                  <a:pt x="1666581" y="611713"/>
                  <a:pt x="1666581" y="656446"/>
                </a:cubicBezTo>
                <a:cubicBezTo>
                  <a:pt x="1666581" y="679994"/>
                  <a:pt x="1675818" y="702627"/>
                  <a:pt x="1680436" y="725718"/>
                </a:cubicBezTo>
                <a:cubicBezTo>
                  <a:pt x="1675818" y="767282"/>
                  <a:pt x="1706497" y="837935"/>
                  <a:pt x="1666581" y="850409"/>
                </a:cubicBezTo>
                <a:cubicBezTo>
                  <a:pt x="1529863" y="893133"/>
                  <a:pt x="1379805" y="852031"/>
                  <a:pt x="1237090" y="864264"/>
                </a:cubicBezTo>
                <a:cubicBezTo>
                  <a:pt x="1216512" y="866028"/>
                  <a:pt x="1200655" y="883837"/>
                  <a:pt x="1181672" y="891973"/>
                </a:cubicBezTo>
                <a:cubicBezTo>
                  <a:pt x="1168249" y="897726"/>
                  <a:pt x="1153963" y="901209"/>
                  <a:pt x="1140108" y="905827"/>
                </a:cubicBezTo>
                <a:cubicBezTo>
                  <a:pt x="1102504" y="930897"/>
                  <a:pt x="1070003" y="948639"/>
                  <a:pt x="1043126" y="988955"/>
                </a:cubicBezTo>
                <a:cubicBezTo>
                  <a:pt x="1004549" y="1046820"/>
                  <a:pt x="1027191" y="1018744"/>
                  <a:pt x="973854" y="1072082"/>
                </a:cubicBezTo>
                <a:cubicBezTo>
                  <a:pt x="953477" y="1070044"/>
                  <a:pt x="837585" y="1068728"/>
                  <a:pt x="793745" y="1044373"/>
                </a:cubicBezTo>
                <a:cubicBezTo>
                  <a:pt x="650822" y="964972"/>
                  <a:pt x="763103" y="1006451"/>
                  <a:pt x="669054" y="975100"/>
                </a:cubicBezTo>
                <a:cubicBezTo>
                  <a:pt x="596122" y="902168"/>
                  <a:pt x="663176" y="958306"/>
                  <a:pt x="558217" y="905827"/>
                </a:cubicBezTo>
                <a:cubicBezTo>
                  <a:pt x="458242" y="855839"/>
                  <a:pt x="582685" y="898988"/>
                  <a:pt x="461236" y="850409"/>
                </a:cubicBezTo>
                <a:cubicBezTo>
                  <a:pt x="434117" y="839561"/>
                  <a:pt x="405817" y="831936"/>
                  <a:pt x="378108" y="822700"/>
                </a:cubicBezTo>
                <a:cubicBezTo>
                  <a:pt x="364254" y="818082"/>
                  <a:pt x="351089" y="810168"/>
                  <a:pt x="336545" y="808846"/>
                </a:cubicBezTo>
                <a:lnTo>
                  <a:pt x="184145" y="794991"/>
                </a:lnTo>
                <a:cubicBezTo>
                  <a:pt x="170290" y="790373"/>
                  <a:pt x="153985" y="790259"/>
                  <a:pt x="142581" y="781136"/>
                </a:cubicBezTo>
                <a:cubicBezTo>
                  <a:pt x="129579" y="770734"/>
                  <a:pt x="126646" y="751347"/>
                  <a:pt x="114872" y="739573"/>
                </a:cubicBezTo>
                <a:cubicBezTo>
                  <a:pt x="103098" y="727799"/>
                  <a:pt x="87163" y="721100"/>
                  <a:pt x="73308" y="711864"/>
                </a:cubicBezTo>
                <a:cubicBezTo>
                  <a:pt x="68690" y="698009"/>
                  <a:pt x="68577" y="681704"/>
                  <a:pt x="59454" y="670300"/>
                </a:cubicBezTo>
                <a:cubicBezTo>
                  <a:pt x="49052" y="657298"/>
                  <a:pt x="21929" y="658745"/>
                  <a:pt x="17890" y="642591"/>
                </a:cubicBezTo>
                <a:cubicBezTo>
                  <a:pt x="0" y="571032"/>
                  <a:pt x="28811" y="558454"/>
                  <a:pt x="73308" y="531755"/>
                </a:cubicBezTo>
                <a:cubicBezTo>
                  <a:pt x="82163" y="526442"/>
                  <a:pt x="91781" y="522518"/>
                  <a:pt x="101017" y="51790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5[5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3071810"/>
            <a:ext cx="952500" cy="952500"/>
          </a:xfrm>
          <a:prstGeom prst="rect">
            <a:avLst/>
          </a:prstGeom>
        </p:spPr>
      </p:pic>
      <p:pic>
        <p:nvPicPr>
          <p:cNvPr id="6" name="Рисунок 5" descr="derev4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000372"/>
            <a:ext cx="974327" cy="1203931"/>
          </a:xfrm>
          <a:prstGeom prst="rect">
            <a:avLst/>
          </a:prstGeom>
        </p:spPr>
      </p:pic>
      <p:pic>
        <p:nvPicPr>
          <p:cNvPr id="7" name="Рисунок 6" descr="1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714620"/>
            <a:ext cx="1500198" cy="975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9" y="642918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Как , используя свойство сторон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параллелограмма , с помощью двух веревок одинаковой длины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измерить ширину  пруда ?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Минус 10"/>
          <p:cNvSpPr/>
          <p:nvPr/>
        </p:nvSpPr>
        <p:spPr>
          <a:xfrm rot="17596738">
            <a:off x="3796106" y="4690415"/>
            <a:ext cx="2764573" cy="500066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7501871">
            <a:off x="934875" y="4695399"/>
            <a:ext cx="2757617" cy="500066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357290" y="5643578"/>
            <a:ext cx="4000528" cy="500066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071670" y="3786190"/>
            <a:ext cx="4071966" cy="500066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3500438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 descr="prosh14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4214818"/>
            <a:ext cx="1500198" cy="1428760"/>
          </a:xfrm>
          <a:prstGeom prst="rect">
            <a:avLst/>
          </a:prstGeom>
        </p:spPr>
      </p:pic>
      <p:pic>
        <p:nvPicPr>
          <p:cNvPr id="15" name="Рисунок 14" descr="prosh14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143248"/>
            <a:ext cx="1500198" cy="142876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9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Нижний колонтитул 25"/>
          <p:cNvSpPr>
            <a:spLocks noGrp="1"/>
          </p:cNvSpPr>
          <p:nvPr>
            <p:ph type="ftr" sz="quarter" idx="11"/>
          </p:nvPr>
        </p:nvSpPr>
        <p:spPr bwMode="auto">
          <a:xfrm>
            <a:off x="142875" y="0"/>
            <a:ext cx="8715375" cy="5064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.gif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214678" y="2857496"/>
            <a:ext cx="2357454" cy="183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585175">
            <a:off x="2675201" y="4204270"/>
            <a:ext cx="2591389" cy="140714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21028436">
            <a:off x="3368492" y="4377391"/>
            <a:ext cx="1192571" cy="1094869"/>
          </a:xfrm>
          <a:prstGeom prst="ellipse">
            <a:avLst/>
          </a:prstGeom>
          <a:ln/>
          <a:effectLst>
            <a:softEdge rad="127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114298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 прямоугольной пластине нужно просверлить круглое отверстие на равном расстоянии от вершин . Как найти центр отверстия ?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14357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Водителям приходится объезжать этот участок по запасному  параллельному пути, отмеченному на плане пунктиром.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На сколько километров увеличивает путь этот объезд?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844401">
            <a:off x="3869012" y="2929014"/>
            <a:ext cx="3000396" cy="1414466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413"/>
          <p:cNvGrpSpPr>
            <a:grpSpLocks/>
          </p:cNvGrpSpPr>
          <p:nvPr/>
        </p:nvGrpSpPr>
        <p:grpSpPr bwMode="auto">
          <a:xfrm rot="19815716">
            <a:off x="253875" y="2892951"/>
            <a:ext cx="8072494" cy="574675"/>
            <a:chOff x="-49" y="2927"/>
            <a:chExt cx="5857" cy="362"/>
          </a:xfrm>
        </p:grpSpPr>
        <p:sp>
          <p:nvSpPr>
            <p:cNvPr id="6" name="Rectangle 411"/>
            <p:cNvSpPr>
              <a:spLocks noChangeArrowheads="1"/>
            </p:cNvSpPr>
            <p:nvPr/>
          </p:nvSpPr>
          <p:spPr bwMode="auto">
            <a:xfrm rot="10847964" flipV="1">
              <a:off x="-49" y="2927"/>
              <a:ext cx="5857" cy="362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9600" b="1">
                <a:latin typeface="Times New Roman" pitchFamily="18" charset="0"/>
              </a:endParaRPr>
            </a:p>
          </p:txBody>
        </p:sp>
        <p:sp>
          <p:nvSpPr>
            <p:cNvPr id="7" name="Freeform 412"/>
            <p:cNvSpPr>
              <a:spLocks/>
            </p:cNvSpPr>
            <p:nvPr/>
          </p:nvSpPr>
          <p:spPr bwMode="auto">
            <a:xfrm>
              <a:off x="-24" y="3072"/>
              <a:ext cx="5832" cy="48"/>
            </a:xfrm>
            <a:custGeom>
              <a:avLst/>
              <a:gdLst/>
              <a:ahLst/>
              <a:cxnLst>
                <a:cxn ang="0">
                  <a:pos x="5952" y="48"/>
                </a:cxn>
                <a:cxn ang="0">
                  <a:pos x="0" y="0"/>
                </a:cxn>
              </a:cxnLst>
              <a:rect l="0" t="0" r="r" b="b"/>
              <a:pathLst>
                <a:path w="5952" h="48">
                  <a:moveTo>
                    <a:pt x="5952" y="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 rot="19916389">
            <a:off x="4328624" y="4614385"/>
            <a:ext cx="285752" cy="2857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1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143116"/>
            <a:ext cx="1114426" cy="790575"/>
          </a:xfrm>
          <a:prstGeom prst="rect">
            <a:avLst/>
          </a:prstGeom>
        </p:spPr>
      </p:pic>
      <p:pic>
        <p:nvPicPr>
          <p:cNvPr id="14" name="Рисунок 13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000372"/>
            <a:ext cx="416411" cy="661988"/>
          </a:xfrm>
          <a:prstGeom prst="rect">
            <a:avLst/>
          </a:prstGeom>
        </p:spPr>
      </p:pic>
      <p:pic>
        <p:nvPicPr>
          <p:cNvPr id="15" name="Рисунок 14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714488"/>
            <a:ext cx="416411" cy="661988"/>
          </a:xfrm>
          <a:prstGeom prst="rect">
            <a:avLst/>
          </a:prstGeom>
        </p:spPr>
      </p:pic>
      <p:pic>
        <p:nvPicPr>
          <p:cNvPr id="16" name="Рисунок 15" descr="9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5183">
            <a:off x="2810531" y="4225238"/>
            <a:ext cx="1457325" cy="1057275"/>
          </a:xfrm>
          <a:prstGeom prst="rect">
            <a:avLst/>
          </a:prstGeom>
        </p:spPr>
      </p:pic>
      <p:sp>
        <p:nvSpPr>
          <p:cNvPr id="18" name="Правая фигурная скобка 17"/>
          <p:cNvSpPr/>
          <p:nvPr/>
        </p:nvSpPr>
        <p:spPr>
          <a:xfrm rot="19965756">
            <a:off x="6782994" y="2113803"/>
            <a:ext cx="512638" cy="1353592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20054481">
            <a:off x="7286644" y="235743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км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6-конечная звезда 2"/>
          <p:cNvSpPr/>
          <p:nvPr/>
        </p:nvSpPr>
        <p:spPr>
          <a:xfrm>
            <a:off x="1285852" y="2071678"/>
            <a:ext cx="2271722" cy="2500330"/>
          </a:xfrm>
          <a:prstGeom prst="star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5500694" y="2285992"/>
            <a:ext cx="2692920" cy="171451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926" y="642918"/>
            <a:ext cx="298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многоугольник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4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43622">
            <a:off x="2643174" y="1571612"/>
            <a:ext cx="847725" cy="333375"/>
          </a:xfrm>
          <a:prstGeom prst="rect">
            <a:avLst/>
          </a:prstGeom>
        </p:spPr>
      </p:pic>
      <p:pic>
        <p:nvPicPr>
          <p:cNvPr id="7" name="Рисунок 6" descr="14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54481">
            <a:off x="4944172" y="1574231"/>
            <a:ext cx="847725" cy="33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49291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невыпуклый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485776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выпуклый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00010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Как плотник может отпилить край доски под углом 45°?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38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643174" y="2428868"/>
            <a:ext cx="3929090" cy="285752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642918"/>
            <a:ext cx="7929618" cy="585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Паркетчик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вырезал квадраты из дерева и проверял свою работу, сравнивая длины их сторон. Если все четыре стороны были равны, то он считал квадрат вырезанным правильно.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Надежна ли такая проверка?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Другой паркетчик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проверял свою работу иначе. Он мерил не стороны квадрата, а их диагонали. Если обе диагонали оказывались равными, паркетчик считал квадрат, вырезанным правильно. Вы тоже думаете что такая проверка правильна?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Рисунок 3" descr="inter3.jpg"/>
          <p:cNvPicPr>
            <a:picLocks noChangeAspect="1"/>
          </p:cNvPicPr>
          <p:nvPr/>
        </p:nvPicPr>
        <p:blipFill>
          <a:blip r:embed="rId2" cstate="print"/>
          <a:srcRect t="8465"/>
          <a:stretch>
            <a:fillRect/>
          </a:stretch>
        </p:blipFill>
        <p:spPr>
          <a:xfrm>
            <a:off x="6215074" y="2500306"/>
            <a:ext cx="2316531" cy="154494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D:\математика\8кл\геометрия 8 класс\untitled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1DFF9"/>
              </a:clrFrom>
              <a:clrTo>
                <a:srgbClr val="B1D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85728"/>
            <a:ext cx="7453338" cy="5643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2357430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Решение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228599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задач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714488"/>
            <a:ext cx="2286015" cy="231458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 descr="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286256"/>
            <a:ext cx="3505200" cy="542925"/>
          </a:xfrm>
          <a:prstGeom prst="rect">
            <a:avLst/>
          </a:prstGeom>
        </p:spPr>
      </p:pic>
      <p:pic>
        <p:nvPicPr>
          <p:cNvPr id="4" name="Рисунок 3" descr="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429264"/>
            <a:ext cx="5486400" cy="276225"/>
          </a:xfrm>
          <a:prstGeom prst="rect">
            <a:avLst/>
          </a:prstGeom>
        </p:spPr>
      </p:pic>
      <p:pic>
        <p:nvPicPr>
          <p:cNvPr id="5" name="Рисунок 4" descr="60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786322"/>
            <a:ext cx="1357322" cy="500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428604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Участок между двумя параллельными улицами имеет вид четырехугольника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ABCD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AD||BC) , AB=28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м ,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BC=35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м ,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AD=42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м ,&lt;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B=112⁰ , &lt;D=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8⁰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. Нарисовать план участка. Найти количество досок шириной 10 см , которое нужно заготовить, что бы обнести его плотным забором 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578645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39290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400050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578645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60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786322"/>
            <a:ext cx="1357322" cy="50006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28662" y="1928802"/>
            <a:ext cx="3071834" cy="928694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1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928694" cy="771525"/>
          </a:xfrm>
          <a:prstGeom prst="rect">
            <a:avLst/>
          </a:prstGeom>
        </p:spPr>
      </p:pic>
      <p:pic>
        <p:nvPicPr>
          <p:cNvPr id="10" name="Рисунок 9" descr="15[1]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357430"/>
            <a:ext cx="1031878" cy="714377"/>
          </a:xfrm>
          <a:prstGeom prst="rect">
            <a:avLst/>
          </a:prstGeom>
        </p:spPr>
      </p:pic>
      <p:pic>
        <p:nvPicPr>
          <p:cNvPr id="9" name="Рисунок 8" descr="55[1]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357430"/>
            <a:ext cx="714375" cy="714375"/>
          </a:xfrm>
          <a:prstGeom prst="rect">
            <a:avLst/>
          </a:prstGeom>
        </p:spPr>
      </p:pic>
      <p:pic>
        <p:nvPicPr>
          <p:cNvPr id="14" name="Рисунок 13" descr="kolod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857628"/>
            <a:ext cx="1745128" cy="1357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14810" y="714356"/>
            <a:ext cx="43577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Жители трех домов , расположенных в вершинах    равнобедренного треугольника с углом 120⁰ и боковой стороной 10 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решили построить колодец.  Какое место для колодца им следует выбрать ,что бы все три дома находились от него на одинаковом расстоянии? Найти это расстояние 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2786050" y="2214554"/>
            <a:ext cx="857256" cy="1557342"/>
          </a:xfrm>
          <a:prstGeom prst="rt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14554"/>
            <a:ext cx="1928826" cy="15573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68455">
            <a:off x="2898882" y="2860160"/>
            <a:ext cx="788398" cy="473039"/>
          </a:xfrm>
          <a:prstGeom prst="rect">
            <a:avLst/>
          </a:prstGeom>
        </p:spPr>
      </p:pic>
      <p:pic>
        <p:nvPicPr>
          <p:cNvPr id="13" name="Рисунок 12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103325">
            <a:off x="2556928" y="2044393"/>
            <a:ext cx="770392" cy="462235"/>
          </a:xfrm>
          <a:prstGeom prst="rect">
            <a:avLst/>
          </a:prstGeom>
        </p:spPr>
      </p:pic>
      <p:pic>
        <p:nvPicPr>
          <p:cNvPr id="14" name="Рисунок 13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2000240"/>
            <a:ext cx="857256" cy="514354"/>
          </a:xfrm>
          <a:prstGeom prst="rect">
            <a:avLst/>
          </a:prstGeom>
        </p:spPr>
      </p:pic>
      <p:pic>
        <p:nvPicPr>
          <p:cNvPr id="15" name="Рисунок 14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000240"/>
            <a:ext cx="785818" cy="471490"/>
          </a:xfrm>
          <a:prstGeom prst="rect">
            <a:avLst/>
          </a:prstGeom>
        </p:spPr>
      </p:pic>
      <p:pic>
        <p:nvPicPr>
          <p:cNvPr id="16" name="Рисунок 15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000240"/>
            <a:ext cx="714380" cy="500066"/>
          </a:xfrm>
          <a:prstGeom prst="rect">
            <a:avLst/>
          </a:prstGeom>
        </p:spPr>
      </p:pic>
      <p:pic>
        <p:nvPicPr>
          <p:cNvPr id="17" name="Рисунок 16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000240"/>
            <a:ext cx="714380" cy="500066"/>
          </a:xfrm>
          <a:prstGeom prst="rect">
            <a:avLst/>
          </a:prstGeom>
        </p:spPr>
      </p:pic>
      <p:pic>
        <p:nvPicPr>
          <p:cNvPr id="18" name="Рисунок 17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886624">
            <a:off x="3058857" y="3305316"/>
            <a:ext cx="833443" cy="500066"/>
          </a:xfrm>
          <a:prstGeom prst="rect">
            <a:avLst/>
          </a:prstGeom>
        </p:spPr>
      </p:pic>
      <p:pic>
        <p:nvPicPr>
          <p:cNvPr id="19" name="Рисунок 18" descr="2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21762">
            <a:off x="2742836" y="2424043"/>
            <a:ext cx="746670" cy="4480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00497" y="1214422"/>
            <a:ext cx="464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Цепь зубчатой передачи имеет форму прямоугольной трапеции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ABCD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с &lt;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D=60⁰.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Определить сколько звеньев цепи находится в промежутке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AD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, если их по 8 в промежутке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BC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и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CD .</a:t>
            </a:r>
            <a:endParaRPr lang="ru-RU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3714753"/>
            <a:ext cx="51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1643050"/>
            <a:ext cx="35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6050" y="164305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6116" y="378619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Нижний колонтитул 25"/>
          <p:cNvSpPr>
            <a:spLocks noGrp="1"/>
          </p:cNvSpPr>
          <p:nvPr>
            <p:ph type="ftr" sz="quarter" idx="11"/>
          </p:nvPr>
        </p:nvSpPr>
        <p:spPr bwMode="auto">
          <a:xfrm>
            <a:off x="142875" y="0"/>
            <a:ext cx="8715375" cy="5064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«В огромном саду геометрии</a:t>
            </a:r>
            <a:b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каждый найдет себе букет </a:t>
            </a:r>
            <a:b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 вкусу.»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             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Д. Гильберт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200px-Hilber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446" y="1928802"/>
            <a:ext cx="1905000" cy="2562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Дави́д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Ги́льберт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tooltip="Немецкий язык"/>
              </a:rPr>
              <a:t>нем.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de-DE" i="1" dirty="0" smtClean="0">
                <a:solidFill>
                  <a:schemeClr val="bg1">
                    <a:lumMod val="95000"/>
                  </a:schemeClr>
                </a:solidFill>
              </a:rPr>
              <a:t>David Hilbert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; </a:t>
            </a:r>
          </a:p>
          <a:p>
            <a:r>
              <a:rPr lang="ru-RU" u="sng" dirty="0" smtClean="0">
                <a:solidFill>
                  <a:schemeClr val="bg1"/>
                </a:solidFill>
                <a:hlinkClick r:id="rId4" tooltip="23 января"/>
              </a:rPr>
              <a:t>23 января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5" tooltip="1862"/>
              </a:rPr>
              <a:t>1862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tooltip="14 февраля"/>
              </a:rPr>
              <a:t>14 февраля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7" tooltip="1943"/>
              </a:rPr>
              <a:t>1943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) — выдающийся </a:t>
            </a:r>
            <a:r>
              <a:rPr lang="ru-RU" u="sng" dirty="0" smtClean="0">
                <a:solidFill>
                  <a:schemeClr val="bg1">
                    <a:lumMod val="95000"/>
                  </a:schemeClr>
                </a:solidFill>
                <a:hlinkClick r:id="rId8" tooltip="Германия"/>
              </a:rPr>
              <a:t>немецкий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bg1">
                    <a:lumMod val="95000"/>
                  </a:schemeClr>
                </a:solidFill>
                <a:hlinkClick r:id="rId9" tooltip="Математик"/>
              </a:rPr>
              <a:t>математик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-универсал, внёс значительный вклад в развитие многих математических разделов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00108"/>
            <a:ext cx="2357454" cy="150019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000504"/>
            <a:ext cx="1357322" cy="12715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1571604" y="3214686"/>
            <a:ext cx="1628780" cy="264320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5072066" y="1285860"/>
            <a:ext cx="2786082" cy="1357322"/>
          </a:xfrm>
          <a:prstGeom prst="parallelogra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1500174"/>
            <a:ext cx="67866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ИНДЕЙЦЫ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, группа народов, коренное население Америки. Название дано в конце XV века испанскими мореплавателями, принявшими открытые ими земли за Индию. Именно у них широкое распространение получила раскраска тела. А использовали они для этого красящее вещество семян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аннато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Американские индейцы расписывали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аннатовой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краской свои тела, и боевая раскраска не только устрашала противника, но и защищала от комаров и москитов.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00042"/>
            <a:ext cx="764386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  Путешествие в Северную Америку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Рисунок 7" descr="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929066"/>
            <a:ext cx="4429156" cy="154305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Нижний колонтитул 25"/>
          <p:cNvSpPr>
            <a:spLocks noGrp="1"/>
          </p:cNvSpPr>
          <p:nvPr>
            <p:ph type="ftr" sz="quarter" idx="11"/>
          </p:nvPr>
        </p:nvSpPr>
        <p:spPr bwMode="auto">
          <a:xfrm>
            <a:off x="142875" y="0"/>
            <a:ext cx="8715375" cy="5064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четырехуг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264320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44" y="1214422"/>
            <a:ext cx="45005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Квадрат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выражает постоянство, стойкость и надежность. Он дает защиту. Все стоит на стабильной основе.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Ромб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символизирует защитную силу ветра. Он изображает четыре фазы учения, показывает, что смысл жизни в равенстве, единстве и в свободе от страхов.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Прямоугольник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 указывает на концентрацию на чем-то одном. Применительно к человеку знак сообщает, что тот работает или действует лучше всего в одиночку.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Параллелограмм 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олицетворяет благодарность, способность учиться и принимать новые идеи. </a:t>
            </a:r>
            <a:endParaRPr lang="ru-RU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94536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Символы индейцев Северной Америки</a:t>
            </a:r>
            <a:endParaRPr lang="ru-RU" sz="32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pic>
        <p:nvPicPr>
          <p:cNvPr id="8" name="Рисунок 7" descr="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286256"/>
            <a:ext cx="1600200" cy="1828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Нижний колонтитул 25"/>
          <p:cNvSpPr>
            <a:spLocks noGrp="1"/>
          </p:cNvSpPr>
          <p:nvPr>
            <p:ph type="ftr" sz="quarter" idx="11"/>
          </p:nvPr>
        </p:nvSpPr>
        <p:spPr bwMode="auto">
          <a:xfrm>
            <a:off x="714348" y="0"/>
            <a:ext cx="8715375" cy="5064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2232"/>
            <a:ext cx="22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ru-RU" sz="28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71480"/>
            <a:ext cx="73439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«Родословная» четырехугольников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36513" y="5360988"/>
            <a:ext cx="358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t="27273" r="29545" b="24242"/>
          <a:stretch>
            <a:fillRect/>
          </a:stretch>
        </p:blipFill>
        <p:spPr bwMode="auto">
          <a:xfrm>
            <a:off x="3714744" y="1000108"/>
            <a:ext cx="2643206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27977">
            <a:off x="3424178" y="1821012"/>
            <a:ext cx="847725" cy="333375"/>
          </a:xfrm>
          <a:prstGeom prst="rect">
            <a:avLst/>
          </a:prstGeom>
        </p:spPr>
      </p:pic>
      <p:pic>
        <p:nvPicPr>
          <p:cNvPr id="18" name="Рисунок 17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22165">
            <a:off x="6067384" y="2249641"/>
            <a:ext cx="847725" cy="333375"/>
          </a:xfrm>
          <a:prstGeom prst="rect">
            <a:avLst/>
          </a:prstGeom>
        </p:spPr>
      </p:pic>
      <p:pic>
        <p:nvPicPr>
          <p:cNvPr id="20" name="Рисунок 19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80678">
            <a:off x="6781764" y="3678401"/>
            <a:ext cx="847725" cy="333375"/>
          </a:xfrm>
          <a:prstGeom prst="rect">
            <a:avLst/>
          </a:prstGeom>
        </p:spPr>
      </p:pic>
      <p:pic>
        <p:nvPicPr>
          <p:cNvPr id="27" name="Рисунок 26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81446">
            <a:off x="1495352" y="4964285"/>
            <a:ext cx="847725" cy="333375"/>
          </a:xfrm>
          <a:prstGeom prst="rect">
            <a:avLst/>
          </a:prstGeom>
        </p:spPr>
      </p:pic>
      <p:pic>
        <p:nvPicPr>
          <p:cNvPr id="28" name="Рисунок 27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27977">
            <a:off x="1281038" y="3106895"/>
            <a:ext cx="847725" cy="333375"/>
          </a:xfrm>
          <a:prstGeom prst="rect">
            <a:avLst/>
          </a:prstGeom>
        </p:spPr>
      </p:pic>
      <p:pic>
        <p:nvPicPr>
          <p:cNvPr id="29" name="Рисунок 28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27977">
            <a:off x="3281301" y="4964284"/>
            <a:ext cx="847725" cy="333375"/>
          </a:xfrm>
          <a:prstGeom prst="rect">
            <a:avLst/>
          </a:prstGeom>
        </p:spPr>
      </p:pic>
      <p:pic>
        <p:nvPicPr>
          <p:cNvPr id="30" name="Рисунок 29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75274">
            <a:off x="3203617" y="3215523"/>
            <a:ext cx="847725" cy="333375"/>
          </a:xfrm>
          <a:prstGeom prst="rect">
            <a:avLst/>
          </a:prstGeom>
        </p:spPr>
      </p:pic>
      <p:pic>
        <p:nvPicPr>
          <p:cNvPr id="31" name="Рисунок 30" descr="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27977">
            <a:off x="5924508" y="3606962"/>
            <a:ext cx="847725" cy="333375"/>
          </a:xfrm>
          <a:prstGeom prst="rect">
            <a:avLst/>
          </a:prstGeom>
        </p:spPr>
      </p:pic>
      <p:sp>
        <p:nvSpPr>
          <p:cNvPr id="32" name="Параллелограмм 31"/>
          <p:cNvSpPr/>
          <p:nvPr/>
        </p:nvSpPr>
        <p:spPr>
          <a:xfrm>
            <a:off x="2000232" y="2214554"/>
            <a:ext cx="1644780" cy="914400"/>
          </a:xfrm>
          <a:prstGeom prst="parallelogram">
            <a:avLst>
              <a:gd name="adj" fmla="val 4264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14348" y="3643314"/>
            <a:ext cx="164307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омб 33"/>
          <p:cNvSpPr/>
          <p:nvPr/>
        </p:nvSpPr>
        <p:spPr>
          <a:xfrm>
            <a:off x="3714744" y="3071810"/>
            <a:ext cx="914400" cy="191453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5000636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>
            <a:off x="5500694" y="4071942"/>
            <a:ext cx="1214446" cy="714380"/>
          </a:xfrm>
          <a:prstGeom prst="trapezoid">
            <a:avLst>
              <a:gd name="adj" fmla="val 400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араллелограмм 41"/>
          <p:cNvSpPr/>
          <p:nvPr/>
        </p:nvSpPr>
        <p:spPr>
          <a:xfrm>
            <a:off x="7000892" y="4286256"/>
            <a:ext cx="716086" cy="714380"/>
          </a:xfrm>
          <a:prstGeom prst="parallelogram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>
            <a:off x="7715272" y="4286256"/>
            <a:ext cx="642942" cy="71438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араллелограмм 45"/>
          <p:cNvSpPr/>
          <p:nvPr/>
        </p:nvSpPr>
        <p:spPr>
          <a:xfrm>
            <a:off x="6072198" y="2714620"/>
            <a:ext cx="1071570" cy="71438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6929454" y="2714620"/>
            <a:ext cx="785818" cy="714380"/>
          </a:xfrm>
          <a:prstGeom prst="triangle">
            <a:avLst>
              <a:gd name="adj" fmla="val 2741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214554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Правильный четырехугольник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— самый хороший знак. Ваша жизнь пройдет счастливо и вы будете материально обеспечены, имеются прибыли.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357694"/>
            <a:ext cx="1285884" cy="12049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348" y="642918"/>
            <a:ext cx="7091666" cy="132343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ЗНАЧЕНИЯ гадания на кофе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 descr="10[2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429132"/>
            <a:ext cx="666750" cy="1200150"/>
          </a:xfrm>
          <a:prstGeom prst="rect">
            <a:avLst/>
          </a:prstGeom>
        </p:spPr>
      </p:pic>
      <p:pic>
        <p:nvPicPr>
          <p:cNvPr id="11" name="Рисунок 10" descr="1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14884"/>
            <a:ext cx="1285884" cy="120491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785794"/>
            <a:ext cx="6296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07167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Как разрезать на две части прямоугольник со сторонами 4 см и 9 см, чтобы из них можно было сложить квадрат.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929066"/>
            <a:ext cx="2714644" cy="1214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4500570"/>
            <a:ext cx="1428760" cy="1285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15440">
            <a:off x="3980877" y="4374147"/>
            <a:ext cx="2341690" cy="748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3500438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  ?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Box 28"/>
          <p:cNvSpPr txBox="1">
            <a:spLocks noChangeArrowheads="1"/>
          </p:cNvSpPr>
          <p:nvPr/>
        </p:nvSpPr>
        <p:spPr bwMode="auto">
          <a:xfrm>
            <a:off x="5429250" y="2428875"/>
            <a:ext cx="42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sz="2800" b="1" i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4351" name="TextBox 32"/>
          <p:cNvSpPr txBox="1">
            <a:spLocks noChangeArrowheads="1"/>
          </p:cNvSpPr>
          <p:nvPr/>
        </p:nvSpPr>
        <p:spPr bwMode="auto">
          <a:xfrm>
            <a:off x="5572125" y="3714750"/>
            <a:ext cx="42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sz="2800" b="1" i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4353" name="TextBox 34"/>
          <p:cNvSpPr txBox="1">
            <a:spLocks noChangeArrowheads="1"/>
          </p:cNvSpPr>
          <p:nvPr/>
        </p:nvSpPr>
        <p:spPr bwMode="auto">
          <a:xfrm>
            <a:off x="7286625" y="3571875"/>
            <a:ext cx="42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sz="2800" b="1" i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4356" name="Нижний колонтитул 25"/>
          <p:cNvSpPr>
            <a:spLocks noGrp="1"/>
          </p:cNvSpPr>
          <p:nvPr>
            <p:ph type="ftr" sz="quarter" idx="11"/>
          </p:nvPr>
        </p:nvSpPr>
        <p:spPr bwMode="auto">
          <a:xfrm>
            <a:off x="142875" y="0"/>
            <a:ext cx="8715375" cy="5064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ижний колонтитул 15"/>
          <p:cNvSpPr txBox="1">
            <a:spLocks/>
          </p:cNvSpPr>
          <p:nvPr/>
        </p:nvSpPr>
        <p:spPr>
          <a:xfrm>
            <a:off x="642938" y="0"/>
            <a:ext cx="8501062" cy="5715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ижний колонтитул 15"/>
          <p:cNvSpPr txBox="1">
            <a:spLocks/>
          </p:cNvSpPr>
          <p:nvPr/>
        </p:nvSpPr>
        <p:spPr>
          <a:xfrm>
            <a:off x="795338" y="152400"/>
            <a:ext cx="8501062" cy="5715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математика\8кл\геометрия 8 класс\untitled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1DFF9"/>
              </a:clrFrom>
              <a:clrTo>
                <a:srgbClr val="B1D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85728"/>
            <a:ext cx="7453338" cy="5643602"/>
          </a:xfrm>
          <a:prstGeom prst="rect">
            <a:avLst/>
          </a:prstGeom>
          <a:noFill/>
        </p:spPr>
      </p:pic>
      <p:pic>
        <p:nvPicPr>
          <p:cNvPr id="9" name="Рисунок 8" descr="10[1]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643446"/>
            <a:ext cx="1714512" cy="14049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15074" y="2285992"/>
            <a:ext cx="178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prstClr val="white"/>
                </a:solidFill>
                <a:latin typeface="Comic Sans MS" pitchFamily="66" charset="0"/>
              </a:rPr>
              <a:t>работа</a:t>
            </a:r>
            <a:endParaRPr lang="ru-RU" b="1" i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357430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prstClr val="white"/>
                </a:solidFill>
                <a:latin typeface="Comic Sans MS" pitchFamily="66" charset="0"/>
              </a:rPr>
              <a:t>Устная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037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71472" y="571480"/>
            <a:ext cx="7358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white"/>
                </a:solidFill>
                <a:latin typeface="Comic Sans MS" pitchFamily="66" charset="0"/>
              </a:rPr>
              <a:t>        Найти фигуру, соответствующую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white"/>
                </a:solidFill>
                <a:latin typeface="Comic Sans MS" pitchFamily="66" charset="0"/>
              </a:rPr>
              <a:t>                  утверждению: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71500" y="1928813"/>
            <a:ext cx="41433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Выпуклый многоугольник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ru-RU" sz="2000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ru-RU" sz="2000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Сумма соседних углов равна 180˚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ru-RU" sz="2000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ru-RU" sz="2000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Сумма всех углов равна 360°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036344" y="2464594"/>
            <a:ext cx="500063" cy="4286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2000000" flipH="1" flipV="1">
            <a:off x="4987925" y="3001963"/>
            <a:ext cx="500063" cy="4286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00688" y="2428875"/>
            <a:ext cx="1428750" cy="2857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5357813" y="2714625"/>
            <a:ext cx="1571625" cy="7858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28"/>
          <p:cNvSpPr txBox="1">
            <a:spLocks noChangeArrowheads="1"/>
          </p:cNvSpPr>
          <p:nvPr/>
        </p:nvSpPr>
        <p:spPr bwMode="auto">
          <a:xfrm>
            <a:off x="5429250" y="2428875"/>
            <a:ext cx="428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 </a:t>
            </a:r>
            <a:r>
              <a:rPr lang="ru-RU" sz="2800" b="1" i="1" smtClean="0">
                <a:solidFill>
                  <a:prstClr val="white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" name="Трапеция 29"/>
          <p:cNvSpPr/>
          <p:nvPr/>
        </p:nvSpPr>
        <p:spPr>
          <a:xfrm>
            <a:off x="7000892" y="1857364"/>
            <a:ext cx="1428750" cy="857250"/>
          </a:xfrm>
          <a:prstGeom prst="trapezoid">
            <a:avLst>
              <a:gd name="adj" fmla="val 40238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9" name="TextBox 30"/>
          <p:cNvSpPr txBox="1">
            <a:spLocks noChangeArrowheads="1"/>
          </p:cNvSpPr>
          <p:nvPr/>
        </p:nvSpPr>
        <p:spPr bwMode="auto">
          <a:xfrm>
            <a:off x="7500958" y="1928802"/>
            <a:ext cx="428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800" b="1" i="1" dirty="0" smtClean="0">
                <a:solidFill>
                  <a:prstClr val="white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2" name="5-конечная звезда 31"/>
          <p:cNvSpPr/>
          <p:nvPr/>
        </p:nvSpPr>
        <p:spPr>
          <a:xfrm>
            <a:off x="5143500" y="3571875"/>
            <a:ext cx="1357313" cy="1143000"/>
          </a:xfrm>
          <a:prstGeom prst="star5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51" name="TextBox 32"/>
          <p:cNvSpPr txBox="1">
            <a:spLocks noChangeArrowheads="1"/>
          </p:cNvSpPr>
          <p:nvPr/>
        </p:nvSpPr>
        <p:spPr bwMode="auto">
          <a:xfrm>
            <a:off x="5572125" y="3714750"/>
            <a:ext cx="428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 </a:t>
            </a:r>
            <a:r>
              <a:rPr lang="ru-RU" sz="2800" b="1" i="1" smtClean="0">
                <a:solidFill>
                  <a:prstClr val="white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4" name="Параллелограмм 33"/>
          <p:cNvSpPr/>
          <p:nvPr/>
        </p:nvSpPr>
        <p:spPr>
          <a:xfrm flipV="1">
            <a:off x="6929454" y="3071810"/>
            <a:ext cx="1571625" cy="857250"/>
          </a:xfrm>
          <a:prstGeom prst="parallelogram">
            <a:avLst>
              <a:gd name="adj" fmla="val 35555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53" name="TextBox 34"/>
          <p:cNvSpPr txBox="1">
            <a:spLocks noChangeArrowheads="1"/>
          </p:cNvSpPr>
          <p:nvPr/>
        </p:nvSpPr>
        <p:spPr bwMode="auto">
          <a:xfrm>
            <a:off x="7500958" y="2928934"/>
            <a:ext cx="428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800" b="1" i="1" dirty="0" smtClean="0">
                <a:solidFill>
                  <a:prstClr val="white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57818" y="5072074"/>
            <a:ext cx="1571625" cy="9286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55" name="TextBox 37"/>
          <p:cNvSpPr txBox="1">
            <a:spLocks noChangeArrowheads="1"/>
          </p:cNvSpPr>
          <p:nvPr/>
        </p:nvSpPr>
        <p:spPr bwMode="auto">
          <a:xfrm>
            <a:off x="6072198" y="5000636"/>
            <a:ext cx="428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800" b="1" i="1" dirty="0" smtClean="0">
                <a:solidFill>
                  <a:prstClr val="white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4356" name="Нижний колонтитул 25"/>
          <p:cNvSpPr>
            <a:spLocks noGrp="1"/>
          </p:cNvSpPr>
          <p:nvPr>
            <p:ph type="ftr" sz="quarter" idx="11"/>
          </p:nvPr>
        </p:nvSpPr>
        <p:spPr bwMode="auto">
          <a:xfrm>
            <a:off x="142875" y="0"/>
            <a:ext cx="8715375" cy="5064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рест 20"/>
          <p:cNvSpPr/>
          <p:nvPr/>
        </p:nvSpPr>
        <p:spPr>
          <a:xfrm>
            <a:off x="7429520" y="4500570"/>
            <a:ext cx="914400" cy="914400"/>
          </a:xfrm>
          <a:prstGeom prst="plu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715272" y="47148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endParaRPr lang="ru-RU" sz="24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571868" y="4786322"/>
            <a:ext cx="1071570" cy="1271590"/>
          </a:xfrm>
          <a:prstGeom prst="snip2DiagRect">
            <a:avLst>
              <a:gd name="adj1" fmla="val 0"/>
              <a:gd name="adj2" fmla="val 47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29058" y="521495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omic Sans MS" pitchFamily="66" charset="0"/>
              </a:rPr>
              <a:t>7</a:t>
            </a:r>
            <a:endParaRPr lang="ru-RU" sz="28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42938" y="857232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25" indent="-8096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Выбрать утверждение, которое является свойством изображенного четырехугольника: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857250" y="2214563"/>
            <a:ext cx="2786063" cy="1785937"/>
          </a:xfrm>
          <a:prstGeom prst="parallelogram">
            <a:avLst>
              <a:gd name="adj" fmla="val 35085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00063" y="371475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white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928688" y="207168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white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571875" y="2071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white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214688" y="371475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ru-RU" sz="2000" b="1" i="1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500" y="1357298"/>
            <a:ext cx="471487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все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углы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односторонние </a:t>
            </a: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углы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диагонали пересекаются и точкой пересечения делятся </a:t>
            </a: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пополам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взаимно перпендикулярны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все углы прямые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00063" y="4214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white"/>
                </a:solidFill>
                <a:latin typeface="Comic Sans MS" pitchFamily="66" charset="0"/>
              </a:rPr>
              <a:t>ABCD</a:t>
            </a:r>
            <a:r>
              <a:rPr lang="ru-RU" b="1" i="1" dirty="0" smtClean="0">
                <a:solidFill>
                  <a:prstClr val="white"/>
                </a:solidFill>
                <a:latin typeface="Comic Sans MS" pitchFamily="66" charset="0"/>
              </a:rPr>
              <a:t> - параллелограмм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642938" y="0"/>
            <a:ext cx="8501062" cy="571500"/>
          </a:xfrm>
        </p:spPr>
        <p:txBody>
          <a:bodyPr/>
          <a:lstStyle/>
          <a:p>
            <a:pPr>
              <a:defRPr/>
            </a:pPr>
            <a:r>
              <a:rPr lang="ru-RU" u="sng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12" name="Нижний колонтитул 15"/>
          <p:cNvSpPr txBox="1">
            <a:spLocks/>
          </p:cNvSpPr>
          <p:nvPr/>
        </p:nvSpPr>
        <p:spPr>
          <a:xfrm>
            <a:off x="142875" y="0"/>
            <a:ext cx="8429625" cy="6429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42938" y="928670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25" indent="-8096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Выбрать утверждение, которое является свойством изображенного четырехугольника: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857250" y="2214563"/>
            <a:ext cx="2786063" cy="1785937"/>
          </a:xfrm>
          <a:prstGeom prst="parallelogram">
            <a:avLst>
              <a:gd name="adj" fmla="val 172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00063" y="371475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white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00034" y="207167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571875" y="2071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643306" y="3714752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ru-RU" sz="2000" b="1" i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500" y="1500174"/>
            <a:ext cx="471487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все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углы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односторонние </a:t>
            </a: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углы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диагонали пересекаются и точкой пересечения делятся </a:t>
            </a: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пополам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взаимно перпендикулярны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все углы прямые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00063" y="4214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white"/>
                </a:solidFill>
                <a:latin typeface="Comic Sans MS" pitchFamily="66" charset="0"/>
              </a:rPr>
              <a:t>ABCD</a:t>
            </a:r>
            <a:r>
              <a:rPr lang="ru-RU" b="1" i="1" dirty="0" smtClean="0">
                <a:solidFill>
                  <a:prstClr val="white"/>
                </a:solidFill>
                <a:latin typeface="Comic Sans MS" pitchFamily="66" charset="0"/>
              </a:rPr>
              <a:t> -прямоугольник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642938" y="0"/>
            <a:ext cx="8501062" cy="571500"/>
          </a:xfrm>
        </p:spPr>
        <p:txBody>
          <a:bodyPr/>
          <a:lstStyle/>
          <a:p>
            <a:pPr>
              <a:defRPr/>
            </a:pPr>
            <a:r>
              <a:rPr lang="ru-RU" u="sng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cxnSp>
        <p:nvCxnSpPr>
          <p:cNvPr id="13" name="Прямая соединительная линия 12"/>
          <p:cNvCxnSpPr>
            <a:stCxn id="13318" idx="3"/>
          </p:cNvCxnSpPr>
          <p:nvPr/>
        </p:nvCxnSpPr>
        <p:spPr>
          <a:xfrm flipV="1">
            <a:off x="857221" y="2214554"/>
            <a:ext cx="71441" cy="57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42938" y="928670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25" indent="-8096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Выбрать утверждение, которое является свойством изображенного четырехугольника:</a:t>
            </a:r>
          </a:p>
        </p:txBody>
      </p:sp>
      <p:sp>
        <p:nvSpPr>
          <p:cNvPr id="6" name="Трапеция 5"/>
          <p:cNvSpPr/>
          <p:nvPr/>
        </p:nvSpPr>
        <p:spPr>
          <a:xfrm>
            <a:off x="857251" y="2214554"/>
            <a:ext cx="2643179" cy="1785949"/>
          </a:xfrm>
          <a:prstGeom prst="trapezoid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00063" y="371475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white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928688" y="207168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white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214678" y="200024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500430" y="3714752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ru-RU" sz="2000" b="1" i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500" y="1428736"/>
            <a:ext cx="471487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все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углы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односторонние </a:t>
            </a: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углы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диагонали пересекаются и точкой пересечения делятся </a:t>
            </a: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пополам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взаимно перпендикулярны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все углы прямые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00063" y="4214813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white"/>
                </a:solidFill>
                <a:latin typeface="Comic Sans MS" pitchFamily="66" charset="0"/>
              </a:rPr>
              <a:t>ABCD</a:t>
            </a:r>
            <a:r>
              <a:rPr lang="ru-RU" b="1" i="1" dirty="0" smtClean="0">
                <a:solidFill>
                  <a:prstClr val="white"/>
                </a:solidFill>
                <a:latin typeface="Comic Sans MS" pitchFamily="66" charset="0"/>
              </a:rPr>
              <a:t> –равнобедренная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white"/>
                </a:solidFill>
                <a:latin typeface="Comic Sans MS" pitchFamily="66" charset="0"/>
              </a:rPr>
              <a:t>         трапеция 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642938" y="0"/>
            <a:ext cx="8501062" cy="5715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71472" y="1071546"/>
            <a:ext cx="7929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25" indent="-8096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Выбрать утверждение, которое является свойством изображенного четырехугольника:</a:t>
            </a:r>
          </a:p>
        </p:txBody>
      </p:sp>
      <p:sp>
        <p:nvSpPr>
          <p:cNvPr id="6" name="Параллелограмм 5"/>
          <p:cNvSpPr/>
          <p:nvPr/>
        </p:nvSpPr>
        <p:spPr>
          <a:xfrm rot="7314565">
            <a:off x="815675" y="2618917"/>
            <a:ext cx="2786056" cy="1785946"/>
          </a:xfrm>
          <a:prstGeom prst="parallelogram">
            <a:avLst>
              <a:gd name="adj" fmla="val 47923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714348" y="3357562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500166" y="1857364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357554" y="3357562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500298" y="485776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white"/>
                </a:solidFill>
                <a:latin typeface="Comic Sans MS" pitchFamily="66" charset="0"/>
              </a:rPr>
              <a:t>D</a:t>
            </a:r>
            <a:endParaRPr lang="ru-RU" sz="2000" b="1" i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1428736"/>
            <a:ext cx="4714875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все стороны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противоположные углы равны</a:t>
            </a:r>
          </a:p>
          <a:p>
            <a:pPr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односторонние </a:t>
            </a: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углы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>
                <a:solidFill>
                  <a:prstClr val="white"/>
                </a:solidFill>
                <a:latin typeface="Comic Sans MS" pitchFamily="66" charset="0"/>
              </a:rPr>
              <a:t>диагонали пересекаются и точкой пересечения делятся </a:t>
            </a: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пополам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равны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диагонали взаимно перпендикулярны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prstClr val="white"/>
                </a:solidFill>
                <a:latin typeface="Comic Sans MS" pitchFamily="66" charset="0"/>
              </a:rPr>
              <a:t>все углы прямые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00063" y="4214813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white"/>
                </a:solidFill>
                <a:latin typeface="Comic Sans MS" pitchFamily="66" charset="0"/>
              </a:rPr>
              <a:t>        </a:t>
            </a:r>
            <a:r>
              <a:rPr lang="en-US" b="1" i="1" dirty="0" smtClean="0">
                <a:solidFill>
                  <a:prstClr val="white"/>
                </a:solidFill>
                <a:latin typeface="Comic Sans MS" pitchFamily="66" charset="0"/>
              </a:rPr>
              <a:t>ABCD</a:t>
            </a:r>
            <a:r>
              <a:rPr lang="ru-RU" b="1" i="1" dirty="0" smtClean="0">
                <a:solidFill>
                  <a:prstClr val="white"/>
                </a:solidFill>
                <a:latin typeface="Comic Sans MS" pitchFamily="66" charset="0"/>
              </a:rPr>
              <a:t> - ромб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642938" y="0"/>
            <a:ext cx="8501062" cy="571500"/>
          </a:xfrm>
        </p:spPr>
        <p:txBody>
          <a:bodyPr/>
          <a:lstStyle/>
          <a:p>
            <a:pPr>
              <a:defRPr/>
            </a:pPr>
            <a:r>
              <a:rPr lang="ru-RU" u="sng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978</Words>
  <Application>Microsoft Office PowerPoint</Application>
  <PresentationFormat>Экран (4:3)</PresentationFormat>
  <Paragraphs>224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9_Тема Office</vt:lpstr>
      <vt:lpstr>10_Тема Office</vt:lpstr>
      <vt:lpstr>11_Тема Office</vt:lpstr>
      <vt:lpstr>8_Тема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Применение </vt:lpstr>
      <vt:lpstr> Применение</vt:lpstr>
      <vt:lpstr>Применение.</vt:lpstr>
      <vt:lpstr> Применение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Кошкин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K&amp;K</dc:creator>
  <cp:lastModifiedBy>Liza</cp:lastModifiedBy>
  <cp:revision>116</cp:revision>
  <dcterms:created xsi:type="dcterms:W3CDTF">2010-10-03T07:09:54Z</dcterms:created>
  <dcterms:modified xsi:type="dcterms:W3CDTF">2010-11-23T18:13:22Z</dcterms:modified>
</cp:coreProperties>
</file>