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6622504" cy="269173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"Умножение разности двух выражений </a:t>
            </a:r>
            <a:b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на их сумму".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23528" y="4725144"/>
            <a:ext cx="3632448" cy="1752600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Выполнила:</a:t>
            </a:r>
          </a:p>
          <a:p>
            <a:pPr algn="l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Учитель математики</a:t>
            </a:r>
          </a:p>
          <a:p>
            <a:pPr algn="l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МОУ СОШ № 43 г. Твери</a:t>
            </a:r>
          </a:p>
          <a:p>
            <a:pPr algn="l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Никифорова Л.Ю.</a:t>
            </a:r>
            <a:endParaRPr lang="ru-RU" sz="2000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51520" y="274638"/>
            <a:ext cx="8064896" cy="1642194"/>
          </a:xfrm>
        </p:spPr>
        <p:txBody>
          <a:bodyPr>
            <a:normAutofit/>
          </a:bodyPr>
          <a:lstStyle/>
          <a:p>
            <a:pPr algn="l"/>
            <a:r>
              <a:rPr lang="ru-RU" sz="2700" dirty="0" smtClean="0"/>
              <a:t> 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1.Найдите площадь квадрата (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S</a:t>
            </a:r>
            <a:r>
              <a:rPr lang="ru-RU" sz="1800" b="1" baseline="-25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1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) и прямоугольника (</a:t>
            </a: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S</a:t>
            </a:r>
            <a:r>
              <a:rPr lang="ru-RU" sz="1800" b="1" baseline="-250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).</a:t>
            </a:r>
            <a:b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 2.Сравните значение площадей.</a:t>
            </a:r>
            <a:b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</a:br>
            <a:r>
              <a:rPr lang="ru-RU" sz="18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 3.Сравните стороны прямоугольника и квадрата.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139952" y="2348880"/>
            <a:ext cx="2232248" cy="7920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2132856"/>
            <a:ext cx="1152128" cy="1080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691680" y="24928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ookman Old Style" pitchFamily="18" charset="0"/>
              </a:rPr>
              <a:t>S1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4048" y="25649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Bookman Old Style" pitchFamily="18" charset="0"/>
              </a:rPr>
              <a:t>S2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7624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07704" y="328498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851920" y="249289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932040" y="321297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99592" y="4149080"/>
            <a:ext cx="57606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Calibri" pitchFamily="34" charset="0"/>
              </a:rPr>
              <a:t>(5-3) * (5+3)=25-9=5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Calibri" pitchFamily="34" charset="0"/>
              </a:rPr>
              <a:t>-3</a:t>
            </a:r>
            <a:r>
              <a:rPr kumimoji="0" lang="en-US" sz="2400" b="1" i="0" u="none" strike="noStrike" cap="none" normalizeH="0" baseline="30000" dirty="0" smtClean="0">
                <a:ln>
                  <a:noFill/>
                </a:ln>
                <a:solidFill>
                  <a:srgbClr val="002060"/>
                </a:solidFill>
                <a:effectLst/>
                <a:latin typeface="Bookman Old Style" pitchFamily="18" charset="0"/>
                <a:ea typeface="Calibri" pitchFamily="34" charset="0"/>
                <a:cs typeface="Calibri" pitchFamily="34" charset="0"/>
              </a:rPr>
              <a:t>2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ookman Old Style" pitchFamily="18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123728" y="5013176"/>
            <a:ext cx="33843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Calibri" pitchFamily="34" charset="0"/>
              </a:rPr>
              <a:t>(a-b) (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Calibri" pitchFamily="34" charset="0"/>
              </a:rPr>
              <a:t>a+b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Calibri" pitchFamily="34" charset="0"/>
              </a:rPr>
              <a:t>)=a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Calibri" pitchFamily="34" charset="0"/>
              </a:rPr>
              <a:t>-b</a:t>
            </a:r>
            <a:r>
              <a:rPr kumimoji="0" lang="en-US" sz="2800" b="1" i="0" u="none" strike="noStrike" cap="none" normalizeH="0" baseline="3000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libri" pitchFamily="34" charset="0"/>
                <a:cs typeface="Calibri" pitchFamily="34" charset="0"/>
              </a:rPr>
              <a:t>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850106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(a-b) (</a:t>
            </a:r>
            <a:r>
              <a:rPr lang="en-US" b="1" dirty="0" err="1" smtClean="0">
                <a:solidFill>
                  <a:srgbClr val="C0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a+b</a:t>
            </a:r>
            <a:r>
              <a:rPr lang="en-US" b="1" dirty="0" smtClean="0">
                <a:solidFill>
                  <a:srgbClr val="C0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)=a</a:t>
            </a:r>
            <a:r>
              <a:rPr lang="en-US" b="1" baseline="30000" dirty="0" smtClean="0">
                <a:solidFill>
                  <a:srgbClr val="C0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-b</a:t>
            </a:r>
            <a:r>
              <a:rPr lang="en-US" b="1" baseline="30000" dirty="0" smtClean="0">
                <a:solidFill>
                  <a:srgbClr val="C00000"/>
                </a:solidFill>
                <a:latin typeface="Bookman Old Style" pitchFamily="18" charset="0"/>
                <a:ea typeface="Calibri" pitchFamily="34" charset="0"/>
                <a:cs typeface="Calibri" pitchFamily="34" charset="0"/>
              </a:rPr>
              <a:t>2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0" y="1196752"/>
            <a:ext cx="4040188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Алгебраический смысл</a:t>
            </a:r>
            <a:r>
              <a:rPr lang="en-US" dirty="0" smtClean="0">
                <a:solidFill>
                  <a:srgbClr val="002060"/>
                </a:solidFill>
                <a:latin typeface="Bookman Old Style" pitchFamily="18" charset="0"/>
              </a:rPr>
              <a:t> </a:t>
            </a:r>
            <a:endParaRPr lang="ru-RU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179512" y="2348880"/>
            <a:ext cx="3744416" cy="3807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latin typeface="Bookman Old Style" pitchFamily="18" charset="0"/>
              </a:rPr>
              <a:t>(a-b)(</a:t>
            </a:r>
            <a:r>
              <a:rPr lang="en-US" dirty="0" err="1" smtClean="0">
                <a:solidFill>
                  <a:srgbClr val="002060"/>
                </a:solidFill>
                <a:latin typeface="Bookman Old Style" pitchFamily="18" charset="0"/>
              </a:rPr>
              <a:t>a+b</a:t>
            </a:r>
            <a:r>
              <a:rPr lang="en-US" dirty="0" smtClean="0">
                <a:solidFill>
                  <a:srgbClr val="002060"/>
                </a:solidFill>
                <a:latin typeface="Bookman Old Style" pitchFamily="18" charset="0"/>
              </a:rPr>
              <a:t>)=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latin typeface="Bookman Old Style" pitchFamily="18" charset="0"/>
              </a:rPr>
              <a:t>=a</a:t>
            </a:r>
            <a:r>
              <a:rPr lang="en-US" baseline="30000" dirty="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Bookman Old Style" pitchFamily="18" charset="0"/>
              </a:rPr>
              <a:t>-ab+ab-b</a:t>
            </a:r>
            <a:r>
              <a:rPr lang="en-US" baseline="30000" dirty="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Bookman Old Style" pitchFamily="18" charset="0"/>
              </a:rPr>
              <a:t>=</a:t>
            </a:r>
          </a:p>
          <a:p>
            <a:pPr algn="ctr">
              <a:buNone/>
            </a:pPr>
            <a:r>
              <a:rPr lang="en-US" dirty="0" smtClean="0">
                <a:solidFill>
                  <a:srgbClr val="002060"/>
                </a:solidFill>
                <a:latin typeface="Bookman Old Style" pitchFamily="18" charset="0"/>
              </a:rPr>
              <a:t>=a</a:t>
            </a:r>
            <a:r>
              <a:rPr lang="en-US" baseline="30000" dirty="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r>
              <a:rPr lang="en-US" dirty="0" smtClean="0">
                <a:solidFill>
                  <a:srgbClr val="002060"/>
                </a:solidFill>
                <a:latin typeface="Bookman Old Style" pitchFamily="18" charset="0"/>
              </a:rPr>
              <a:t>-b</a:t>
            </a:r>
            <a:r>
              <a:rPr lang="en-US" baseline="30000" dirty="0" smtClean="0">
                <a:solidFill>
                  <a:srgbClr val="002060"/>
                </a:solidFill>
                <a:latin typeface="Bookman Old Style" pitchFamily="18" charset="0"/>
              </a:rPr>
              <a:t>2</a:t>
            </a:r>
            <a:endParaRPr lang="ru-RU" baseline="30000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Произведение разности двух выражений и их</a:t>
            </a:r>
            <a:b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Bookman Old Style" pitchFamily="18" charset="0"/>
              </a:rPr>
              <a:t> суммы равно разности квадратов этих выражений.</a:t>
            </a:r>
            <a:endParaRPr lang="ru-RU" sz="20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283968" y="1196752"/>
            <a:ext cx="4041775" cy="639762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Геометрический смысл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3563888" y="4149080"/>
            <a:ext cx="4257799" cy="2304256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/>
              <a:t>        </a:t>
            </a:r>
            <a:r>
              <a:rPr lang="ru-RU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Если одну сторону квадрата уменьшить на несколько единиц (на 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b</a:t>
            </a:r>
            <a:r>
              <a:rPr lang="ru-RU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) и одновременно другую увеличить на столько же единиц (на 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b</a:t>
            </a:r>
            <a:r>
              <a:rPr lang="ru-RU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), то площадь полученного прямоугольника меньше площади квадрата на </a:t>
            </a:r>
            <a:r>
              <a:rPr lang="en-US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b</a:t>
            </a:r>
            <a:r>
              <a:rPr lang="ru-RU" sz="2900" baseline="300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2900" dirty="0" smtClean="0">
                <a:solidFill>
                  <a:schemeClr val="accent3">
                    <a:lumMod val="50000"/>
                  </a:schemeClr>
                </a:solidFill>
                <a:latin typeface="Bookman Old Style" pitchFamily="18" charset="0"/>
              </a:rPr>
              <a:t> единиц. </a:t>
            </a:r>
            <a:endParaRPr lang="ru-RU" sz="2900" dirty="0">
              <a:solidFill>
                <a:schemeClr val="accent3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6016" y="2348880"/>
            <a:ext cx="2232248" cy="9361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2348880"/>
            <a:ext cx="1584176" cy="1512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716016" y="3284984"/>
            <a:ext cx="1728192" cy="0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Левая фигурная скобка 14"/>
          <p:cNvSpPr/>
          <p:nvPr/>
        </p:nvSpPr>
        <p:spPr>
          <a:xfrm>
            <a:off x="4427984" y="2348880"/>
            <a:ext cx="45719" cy="151216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067944" y="2852936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а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27984" y="3284984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36096" y="378904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а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44208" y="3140969"/>
            <a:ext cx="383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Bookman Old Style" pitchFamily="18" charset="0"/>
              </a:rPr>
              <a:t>в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32240" y="2276872"/>
            <a:ext cx="553998" cy="108012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а - в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4" name="Левая фигурная скобка 23"/>
          <p:cNvSpPr/>
          <p:nvPr/>
        </p:nvSpPr>
        <p:spPr>
          <a:xfrm rot="5400000">
            <a:off x="5724128" y="1052736"/>
            <a:ext cx="216024" cy="2232248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vert"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364088" y="170080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Bookman Old Style" pitchFamily="18" charset="0"/>
              </a:rPr>
              <a:t>а + в</a:t>
            </a:r>
            <a:endParaRPr lang="ru-RU" sz="24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Задача 1.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3322712" cy="76209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Вычислить: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43*37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79512" y="2420887"/>
            <a:ext cx="3816424" cy="3705275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Решение:</a:t>
            </a: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43*37</a:t>
            </a:r>
            <a:r>
              <a:rPr lang="ru-RU" dirty="0" smtClean="0">
                <a:latin typeface="Bookman Old Style" pitchFamily="18" charset="0"/>
              </a:rPr>
              <a:t>=</a:t>
            </a:r>
          </a:p>
          <a:p>
            <a:pPr algn="ctr">
              <a:buNone/>
            </a:pPr>
            <a:endParaRPr lang="ru-RU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=</a:t>
            </a:r>
            <a:r>
              <a:rPr lang="ru-RU" dirty="0" smtClean="0">
                <a:latin typeface="Bookman Old Style" pitchFamily="18" charset="0"/>
              </a:rPr>
              <a:t>(</a:t>
            </a:r>
            <a:r>
              <a:rPr lang="ru-RU" dirty="0" smtClean="0">
                <a:latin typeface="Bookman Old Style" pitchFamily="18" charset="0"/>
              </a:rPr>
              <a:t>40+3)(40-3</a:t>
            </a:r>
            <a:r>
              <a:rPr lang="ru-RU" dirty="0" smtClean="0">
                <a:latin typeface="Bookman Old Style" pitchFamily="18" charset="0"/>
              </a:rPr>
              <a:t>)=</a:t>
            </a:r>
          </a:p>
          <a:p>
            <a:pPr algn="ctr">
              <a:buNone/>
            </a:pPr>
            <a:endParaRPr lang="ru-RU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=</a:t>
            </a:r>
            <a:r>
              <a:rPr lang="ru-RU" dirty="0" smtClean="0">
                <a:latin typeface="Bookman Old Style" pitchFamily="18" charset="0"/>
              </a:rPr>
              <a:t>40</a:t>
            </a:r>
            <a:r>
              <a:rPr lang="ru-RU" baseline="30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-3</a:t>
            </a:r>
            <a:r>
              <a:rPr lang="ru-RU" baseline="30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=1600-9=1591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283968" y="1340768"/>
            <a:ext cx="3239343" cy="90611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Найти площадь прямоугольника со сторонами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43 и 37</a:t>
            </a:r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.</a:t>
            </a:r>
            <a:endParaRPr lang="ru-RU" dirty="0" smtClean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283969" y="2420888"/>
            <a:ext cx="3600400" cy="3816424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Решение: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Вычислить </a:t>
            </a:r>
            <a:r>
              <a:rPr lang="ru-RU" dirty="0" smtClean="0">
                <a:latin typeface="Bookman Old Style" pitchFamily="18" charset="0"/>
              </a:rPr>
              <a:t>площадь квадрата </a:t>
            </a:r>
            <a:r>
              <a:rPr lang="ru-RU" dirty="0" smtClean="0">
                <a:latin typeface="Bookman Old Style" pitchFamily="18" charset="0"/>
              </a:rPr>
              <a:t>со стороной </a:t>
            </a:r>
            <a:r>
              <a:rPr lang="ru-RU" dirty="0" smtClean="0">
                <a:latin typeface="Bookman Old Style" pitchFamily="18" charset="0"/>
              </a:rPr>
              <a:t>3.</a:t>
            </a:r>
          </a:p>
          <a:p>
            <a:pPr>
              <a:buNone/>
            </a:pP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dirty="0" smtClean="0">
                <a:latin typeface="Bookman Old Style" pitchFamily="18" charset="0"/>
              </a:rPr>
              <a:t>S</a:t>
            </a:r>
            <a:r>
              <a:rPr lang="ru-RU" baseline="-25000" dirty="0" smtClean="0">
                <a:latin typeface="Bookman Old Style" pitchFamily="18" charset="0"/>
              </a:rPr>
              <a:t>прям.</a:t>
            </a:r>
            <a:r>
              <a:rPr lang="ru-RU" dirty="0" smtClean="0">
                <a:latin typeface="Bookman Old Style" pitchFamily="18" charset="0"/>
              </a:rPr>
              <a:t>=40</a:t>
            </a:r>
            <a:r>
              <a:rPr lang="ru-RU" baseline="30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-3</a:t>
            </a:r>
            <a:r>
              <a:rPr lang="ru-RU" baseline="30000" dirty="0" smtClean="0">
                <a:latin typeface="Bookman Old Style" pitchFamily="18" charset="0"/>
              </a:rPr>
              <a:t>2</a:t>
            </a:r>
            <a:r>
              <a:rPr lang="ru-RU" dirty="0" smtClean="0">
                <a:latin typeface="Bookman Old Style" pitchFamily="18" charset="0"/>
              </a:rPr>
              <a:t>=1591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27168" cy="850106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Bookman Old Style" pitchFamily="18" charset="0"/>
              </a:rPr>
              <a:t>Задача 2.</a:t>
            </a:r>
            <a:endParaRPr lang="ru-RU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268760"/>
            <a:ext cx="3888432" cy="906115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Что больше и на сколько?</a:t>
            </a:r>
          </a:p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37</a:t>
            </a:r>
            <a:r>
              <a:rPr lang="ru-RU" baseline="300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2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 или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36*38</a:t>
            </a:r>
            <a:endParaRPr lang="ru-RU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79512" y="2852936"/>
            <a:ext cx="3816424" cy="36332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Решение:</a:t>
            </a:r>
          </a:p>
          <a:p>
            <a:pPr>
              <a:buNone/>
            </a:pPr>
            <a:r>
              <a:rPr lang="ru-RU" sz="2000" dirty="0" smtClean="0">
                <a:latin typeface="Bookman Old Style" pitchFamily="18" charset="0"/>
              </a:rPr>
              <a:t>36=37-1</a:t>
            </a:r>
            <a:endParaRPr lang="ru-RU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Bookman Old Style" pitchFamily="18" charset="0"/>
              </a:rPr>
              <a:t>38=37+1</a:t>
            </a:r>
          </a:p>
          <a:p>
            <a:pPr>
              <a:buNone/>
            </a:pPr>
            <a:endParaRPr lang="ru-RU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Bookman Old Style" pitchFamily="18" charset="0"/>
              </a:rPr>
              <a:t>36*38</a:t>
            </a:r>
            <a:r>
              <a:rPr lang="ru-RU" sz="2000" dirty="0" smtClean="0">
                <a:latin typeface="Bookman Old Style" pitchFamily="18" charset="0"/>
              </a:rPr>
              <a:t>=(37-1)(37+1)=</a:t>
            </a:r>
            <a:r>
              <a:rPr lang="ru-RU" sz="2000" dirty="0" smtClean="0">
                <a:latin typeface="Bookman Old Style" pitchFamily="18" charset="0"/>
              </a:rPr>
              <a:t>37</a:t>
            </a:r>
            <a:r>
              <a:rPr lang="ru-RU" sz="2000" baseline="30000" dirty="0" smtClean="0">
                <a:latin typeface="Bookman Old Style" pitchFamily="18" charset="0"/>
              </a:rPr>
              <a:t>2</a:t>
            </a:r>
            <a:r>
              <a:rPr lang="ru-RU" sz="2000" dirty="0" smtClean="0">
                <a:latin typeface="Bookman Old Style" pitchFamily="18" charset="0"/>
              </a:rPr>
              <a:t>-1</a:t>
            </a:r>
          </a:p>
          <a:p>
            <a:pPr>
              <a:buNone/>
            </a:pPr>
            <a:endParaRPr lang="ru-RU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Bookman Old Style" pitchFamily="18" charset="0"/>
              </a:rPr>
              <a:t>Значит,     </a:t>
            </a:r>
            <a:r>
              <a:rPr lang="ru-RU" sz="2000" dirty="0" smtClean="0">
                <a:latin typeface="Bookman Old Style" pitchFamily="18" charset="0"/>
              </a:rPr>
              <a:t>37</a:t>
            </a:r>
            <a:r>
              <a:rPr lang="ru-RU" sz="2000" baseline="30000" dirty="0" smtClean="0">
                <a:latin typeface="Bookman Old Style" pitchFamily="18" charset="0"/>
              </a:rPr>
              <a:t>2</a:t>
            </a:r>
            <a:r>
              <a:rPr lang="en-US" sz="2000" dirty="0" smtClean="0">
                <a:latin typeface="Bookman Old Style" pitchFamily="18" charset="0"/>
              </a:rPr>
              <a:t>&gt;</a:t>
            </a:r>
            <a:r>
              <a:rPr lang="ru-RU" sz="2000" dirty="0" smtClean="0">
                <a:latin typeface="Bookman Old Style" pitchFamily="18" charset="0"/>
              </a:rPr>
              <a:t>37</a:t>
            </a:r>
            <a:r>
              <a:rPr lang="ru-RU" sz="2000" baseline="30000" dirty="0" smtClean="0">
                <a:latin typeface="Bookman Old Style" pitchFamily="18" charset="0"/>
              </a:rPr>
              <a:t>2</a:t>
            </a:r>
            <a:r>
              <a:rPr lang="ru-RU" sz="2000" dirty="0" smtClean="0">
                <a:latin typeface="Bookman Old Style" pitchFamily="18" charset="0"/>
              </a:rPr>
              <a:t>-1</a:t>
            </a:r>
          </a:p>
          <a:p>
            <a:pPr>
              <a:buNone/>
            </a:pPr>
            <a:r>
              <a:rPr lang="ru-RU" sz="2000" dirty="0" smtClean="0">
                <a:latin typeface="Bookman Old Style" pitchFamily="18" charset="0"/>
              </a:rPr>
              <a:t>                   37</a:t>
            </a:r>
            <a:r>
              <a:rPr lang="ru-RU" sz="2000" baseline="30000" dirty="0" smtClean="0">
                <a:latin typeface="Bookman Old Style" pitchFamily="18" charset="0"/>
              </a:rPr>
              <a:t>2</a:t>
            </a:r>
            <a:r>
              <a:rPr lang="en-US" sz="2000" dirty="0" smtClean="0">
                <a:latin typeface="Bookman Old Style" pitchFamily="18" charset="0"/>
              </a:rPr>
              <a:t>&gt;</a:t>
            </a:r>
            <a:r>
              <a:rPr lang="ru-RU" sz="2000" dirty="0" smtClean="0">
                <a:latin typeface="Bookman Old Style" pitchFamily="18" charset="0"/>
              </a:rPr>
              <a:t>36*38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995936" y="1124744"/>
            <a:ext cx="3888433" cy="1584176"/>
          </a:xfrm>
        </p:spPr>
        <p:txBody>
          <a:bodyPr>
            <a:noAutofit/>
          </a:bodyPr>
          <a:lstStyle/>
          <a:p>
            <a:pPr algn="ctr"/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Не производя вычислений, определить, площадь какого земельного участка больше и на сколько:</a:t>
            </a:r>
          </a:p>
          <a:p>
            <a:pPr algn="ctr"/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Квадрата со стороной 37 или прямоугольника со сторонами 36 и 38</a:t>
            </a:r>
            <a:r>
              <a:rPr lang="ru-RU" sz="14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.</a:t>
            </a:r>
            <a:endParaRPr lang="ru-RU" sz="1400" dirty="0" smtClean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779912" y="2852936"/>
            <a:ext cx="4041775" cy="37052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Bookman Old Style" pitchFamily="18" charset="0"/>
              </a:rPr>
              <a:t>Решение:</a:t>
            </a:r>
          </a:p>
          <a:p>
            <a:pPr>
              <a:buNone/>
            </a:pPr>
            <a:r>
              <a:rPr lang="en-US" sz="2000" dirty="0" smtClean="0">
                <a:latin typeface="Bookman Old Style" pitchFamily="18" charset="0"/>
              </a:rPr>
              <a:t>S</a:t>
            </a:r>
            <a:r>
              <a:rPr lang="ru-RU" sz="2000" baseline="-25000" dirty="0" smtClean="0">
                <a:latin typeface="Bookman Old Style" pitchFamily="18" charset="0"/>
              </a:rPr>
              <a:t>кв.</a:t>
            </a:r>
            <a:r>
              <a:rPr lang="ru-RU" sz="2000" dirty="0" smtClean="0">
                <a:latin typeface="Bookman Old Style" pitchFamily="18" charset="0"/>
              </a:rPr>
              <a:t>=37</a:t>
            </a:r>
            <a:r>
              <a:rPr lang="ru-RU" sz="2000" baseline="30000" dirty="0" smtClean="0">
                <a:latin typeface="Bookman Old Style" pitchFamily="18" charset="0"/>
              </a:rPr>
              <a:t>2                    </a:t>
            </a:r>
            <a:r>
              <a:rPr lang="ru-RU" sz="2000" baseline="30000" dirty="0" smtClean="0">
                <a:latin typeface="Bookman Old Style" pitchFamily="18" charset="0"/>
              </a:rPr>
              <a:t>    </a:t>
            </a:r>
            <a:r>
              <a:rPr lang="ru-RU" sz="2000" dirty="0" smtClean="0">
                <a:latin typeface="Bookman Old Style" pitchFamily="18" charset="0"/>
              </a:rPr>
              <a:t>36=37-1    </a:t>
            </a:r>
          </a:p>
          <a:p>
            <a:pPr>
              <a:buNone/>
            </a:pPr>
            <a:r>
              <a:rPr lang="en-US" sz="2000" dirty="0" smtClean="0">
                <a:latin typeface="Bookman Old Style" pitchFamily="18" charset="0"/>
              </a:rPr>
              <a:t>S</a:t>
            </a:r>
            <a:r>
              <a:rPr lang="ru-RU" sz="2000" baseline="-25000" dirty="0" smtClean="0">
                <a:latin typeface="Bookman Old Style" pitchFamily="18" charset="0"/>
              </a:rPr>
              <a:t>пр-ка</a:t>
            </a:r>
            <a:r>
              <a:rPr lang="ru-RU" sz="2000" dirty="0" smtClean="0">
                <a:latin typeface="Bookman Old Style" pitchFamily="18" charset="0"/>
              </a:rPr>
              <a:t>=36*38      </a:t>
            </a:r>
            <a:r>
              <a:rPr lang="ru-RU" sz="2000" dirty="0" smtClean="0">
                <a:latin typeface="Bookman Old Style" pitchFamily="18" charset="0"/>
              </a:rPr>
              <a:t>   38=37+1</a:t>
            </a:r>
          </a:p>
          <a:p>
            <a:pPr>
              <a:buNone/>
            </a:pPr>
            <a:endParaRPr lang="ru-RU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Bookman Old Style" pitchFamily="18" charset="0"/>
              </a:rPr>
              <a:t>S</a:t>
            </a:r>
            <a:r>
              <a:rPr lang="ru-RU" sz="2000" baseline="-25000" dirty="0" err="1" smtClean="0">
                <a:latin typeface="Bookman Old Style" pitchFamily="18" charset="0"/>
              </a:rPr>
              <a:t>пр-ка</a:t>
            </a:r>
            <a:r>
              <a:rPr lang="ru-RU" sz="2000" baseline="-25000" dirty="0" smtClean="0">
                <a:latin typeface="Bookman Old Style" pitchFamily="18" charset="0"/>
              </a:rPr>
              <a:t> </a:t>
            </a:r>
            <a:r>
              <a:rPr lang="ru-RU" sz="2000" dirty="0" smtClean="0">
                <a:latin typeface="Bookman Old Style" pitchFamily="18" charset="0"/>
              </a:rPr>
              <a:t>= </a:t>
            </a:r>
            <a:r>
              <a:rPr lang="en-US" sz="2000" dirty="0" smtClean="0">
                <a:latin typeface="Bookman Old Style" pitchFamily="18" charset="0"/>
              </a:rPr>
              <a:t>S</a:t>
            </a:r>
            <a:r>
              <a:rPr lang="ru-RU" sz="2000" baseline="-25000" dirty="0" smtClean="0">
                <a:latin typeface="Bookman Old Style" pitchFamily="18" charset="0"/>
              </a:rPr>
              <a:t>кв</a:t>
            </a:r>
            <a:r>
              <a:rPr lang="ru-RU" sz="2000" dirty="0" smtClean="0">
                <a:latin typeface="Bookman Old Style" pitchFamily="18" charset="0"/>
              </a:rPr>
              <a:t>-1</a:t>
            </a:r>
            <a:r>
              <a:rPr lang="ru-RU" sz="2000" baseline="30000" dirty="0" smtClean="0">
                <a:latin typeface="Bookman Old Style" pitchFamily="18" charset="0"/>
              </a:rPr>
              <a:t>2</a:t>
            </a:r>
            <a:endParaRPr lang="ru-RU" sz="2000" dirty="0" smtClean="0">
              <a:latin typeface="Bookman Old Style" pitchFamily="18" charset="0"/>
            </a:endParaRPr>
          </a:p>
          <a:p>
            <a:pPr>
              <a:buNone/>
            </a:pPr>
            <a:endParaRPr lang="ru-RU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Bookman Old Style" pitchFamily="18" charset="0"/>
              </a:rPr>
              <a:t>Значит,</a:t>
            </a:r>
            <a:r>
              <a:rPr lang="en-US" sz="2000" dirty="0" smtClean="0">
                <a:latin typeface="Bookman Old Style" pitchFamily="18" charset="0"/>
              </a:rPr>
              <a:t>   </a:t>
            </a:r>
            <a:r>
              <a:rPr lang="en-US" sz="2000" dirty="0" smtClean="0">
                <a:latin typeface="Bookman Old Style" pitchFamily="18" charset="0"/>
              </a:rPr>
              <a:t>S</a:t>
            </a:r>
            <a:r>
              <a:rPr lang="ru-RU" sz="2000" baseline="-25000" dirty="0" err="1" smtClean="0">
                <a:latin typeface="Bookman Old Style" pitchFamily="18" charset="0"/>
              </a:rPr>
              <a:t>пр-ка</a:t>
            </a:r>
            <a:r>
              <a:rPr lang="ru-RU" sz="2000" baseline="-25000" dirty="0" smtClean="0">
                <a:latin typeface="Bookman Old Style" pitchFamily="18" charset="0"/>
              </a:rPr>
              <a:t> </a:t>
            </a:r>
            <a:r>
              <a:rPr lang="en-US" sz="2000" dirty="0" smtClean="0">
                <a:latin typeface="Bookman Old Style" pitchFamily="18" charset="0"/>
              </a:rPr>
              <a:t>&lt; </a:t>
            </a:r>
            <a:r>
              <a:rPr lang="en-US" sz="2000" dirty="0" smtClean="0">
                <a:latin typeface="Bookman Old Style" pitchFamily="18" charset="0"/>
              </a:rPr>
              <a:t>S</a:t>
            </a:r>
            <a:r>
              <a:rPr lang="ru-RU" sz="2000" baseline="-25000" dirty="0" smtClean="0">
                <a:latin typeface="Bookman Old Style" pitchFamily="18" charset="0"/>
              </a:rPr>
              <a:t>кв.</a:t>
            </a:r>
            <a:r>
              <a:rPr lang="en-US" sz="2000" dirty="0" smtClean="0">
                <a:latin typeface="Bookman Old Style" pitchFamily="18" charset="0"/>
              </a:rPr>
              <a:t>-1</a:t>
            </a:r>
            <a:endParaRPr lang="ru-RU" sz="2000" dirty="0">
              <a:latin typeface="Bookman Old Style" pitchFamily="18" charset="0"/>
            </a:endParaRPr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1619672" y="3356992"/>
            <a:ext cx="216024" cy="64807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2123728" y="3645024"/>
            <a:ext cx="720080" cy="4571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5508104" y="3356992"/>
            <a:ext cx="45719" cy="57606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с вырезом 11"/>
          <p:cNvSpPr/>
          <p:nvPr/>
        </p:nvSpPr>
        <p:spPr>
          <a:xfrm>
            <a:off x="5652120" y="3645024"/>
            <a:ext cx="216024" cy="45719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>
            <a:off x="7236296" y="3356992"/>
            <a:ext cx="45719" cy="576064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с вырезом 13"/>
          <p:cNvSpPr/>
          <p:nvPr/>
        </p:nvSpPr>
        <p:spPr>
          <a:xfrm>
            <a:off x="7452320" y="3645024"/>
            <a:ext cx="288032" cy="45719"/>
          </a:xfrm>
          <a:prstGeom prst="notched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3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3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3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253</Words>
  <Application>Microsoft Office PowerPoint</Application>
  <PresentationFormat>Экран (4:3)</PresentationFormat>
  <Paragraphs>63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"Умножение разности двух выражений  на их сумму".</vt:lpstr>
      <vt:lpstr> 1.Найдите площадь квадрата (S1) и прямоугольника (S2).  2.Сравните значение площадей.  3.Сравните стороны прямоугольника и квадрата.</vt:lpstr>
      <vt:lpstr> (a-b) (a+b)=a2-b2</vt:lpstr>
      <vt:lpstr>Задача 1.</vt:lpstr>
      <vt:lpstr>Задача 2.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"Умножение разности двух выражений  на их сумму".</dc:title>
  <cp:lastModifiedBy>1</cp:lastModifiedBy>
  <cp:revision>11</cp:revision>
  <dcterms:modified xsi:type="dcterms:W3CDTF">2013-01-27T16:52:11Z</dcterms:modified>
</cp:coreProperties>
</file>