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64" r:id="rId7"/>
    <p:sldId id="265" r:id="rId8"/>
    <p:sldId id="266" r:id="rId9"/>
    <p:sldId id="267" r:id="rId10"/>
    <p:sldId id="270" r:id="rId11"/>
    <p:sldId id="271" r:id="rId12"/>
    <p:sldId id="272" r:id="rId13"/>
    <p:sldId id="273" r:id="rId14"/>
    <p:sldId id="275" r:id="rId15"/>
    <p:sldId id="276" r:id="rId16"/>
    <p:sldId id="277" r:id="rId17"/>
    <p:sldId id="268"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762000"/>
            <a:ext cx="7924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2362200"/>
            <a:ext cx="3770313" cy="372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760913" y="2362200"/>
            <a:ext cx="3770312" cy="3724275"/>
          </a:xfrm>
        </p:spPr>
        <p:txBody>
          <a:bodyPr/>
          <a:lstStyle/>
          <a:p>
            <a:pPr lvl="0"/>
            <a:r>
              <a:rPr lang="ru-RU" noProof="0" smtClean="0"/>
              <a:t>Вставка клипа</a:t>
            </a:r>
            <a:endParaRPr lang="ru-RU" noProof="0" smtClean="0"/>
          </a:p>
        </p:txBody>
      </p:sp>
      <p:sp>
        <p:nvSpPr>
          <p:cNvPr id="5" name="Rectangle 11"/>
          <p:cNvSpPr>
            <a:spLocks noGrp="1" noChangeArrowheads="1"/>
          </p:cNvSpPr>
          <p:nvPr>
            <p:ph type="dt" sz="half" idx="10"/>
          </p:nvPr>
        </p:nvSpPr>
        <p:spPr>
          <a:ln/>
        </p:spPr>
        <p:txBody>
          <a:bodyPr/>
          <a:lstStyle>
            <a:lvl1pPr>
              <a:defRPr/>
            </a:lvl1pPr>
          </a:lstStyle>
          <a:p>
            <a:fld id="{5B106E36-FD25-4E2D-B0AA-010F637433A0}" type="datetimeFigureOut">
              <a:rPr lang="ru-RU" smtClean="0"/>
              <a:pPr/>
              <a:t>27.01.2013</a:t>
            </a:fld>
            <a:endParaRPr lang="ru-RU"/>
          </a:p>
        </p:txBody>
      </p:sp>
      <p:sp>
        <p:nvSpPr>
          <p:cNvPr id="6" name="Rectangle 12"/>
          <p:cNvSpPr>
            <a:spLocks noGrp="1" noChangeArrowheads="1"/>
          </p:cNvSpPr>
          <p:nvPr>
            <p:ph type="ftr" sz="quarter" idx="11"/>
          </p:nvPr>
        </p:nvSpPr>
        <p:spPr>
          <a:ln/>
        </p:spPr>
        <p:txBody>
          <a:bodyPr/>
          <a:lstStyle>
            <a:lvl1pPr>
              <a:defRPr/>
            </a:lvl1pPr>
          </a:lstStyle>
          <a:p>
            <a:endParaRPr lang="ru-RU"/>
          </a:p>
        </p:txBody>
      </p:sp>
      <p:sp>
        <p:nvSpPr>
          <p:cNvPr id="7" name="Rectangle 13"/>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27.01.2013</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27.01.2013</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27.01.2013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3" name="Подзаголовок 2"/>
          <p:cNvSpPr>
            <a:spLocks noGrp="1"/>
          </p:cNvSpPr>
          <p:nvPr>
            <p:ph type="subTitle" idx="1"/>
          </p:nvPr>
        </p:nvSpPr>
        <p:spPr>
          <a:xfrm>
            <a:off x="5508104" y="4725144"/>
            <a:ext cx="3254896" cy="1359024"/>
          </a:xfrm>
        </p:spPr>
        <p:txBody>
          <a:bodyPr/>
          <a:lstStyle/>
          <a:p>
            <a:pPr algn="r"/>
            <a:r>
              <a:rPr lang="ru-RU" sz="1800" dirty="0" smtClean="0"/>
              <a:t>Выполнила: учитель немецкого языка</a:t>
            </a:r>
          </a:p>
          <a:p>
            <a:pPr algn="r"/>
            <a:r>
              <a:rPr lang="ru-RU" sz="1800" dirty="0" smtClean="0"/>
              <a:t>МОУ СОШ № 43 г. Твери</a:t>
            </a:r>
          </a:p>
          <a:p>
            <a:pPr algn="r"/>
            <a:r>
              <a:rPr lang="ru-RU" sz="1800" dirty="0" smtClean="0"/>
              <a:t>Александрова Н.И.</a:t>
            </a:r>
            <a:endParaRPr lang="ru-RU" sz="1800" dirty="0"/>
          </a:p>
        </p:txBody>
      </p:sp>
      <p:sp>
        <p:nvSpPr>
          <p:cNvPr id="2" name="Заголовок 1"/>
          <p:cNvSpPr>
            <a:spLocks noGrp="1"/>
          </p:cNvSpPr>
          <p:nvPr>
            <p:ph type="ctrTitle"/>
          </p:nvPr>
        </p:nvSpPr>
        <p:spPr>
          <a:xfrm>
            <a:off x="1979712" y="1412777"/>
            <a:ext cx="6478488" cy="2187674"/>
          </a:xfrm>
        </p:spPr>
        <p:txBody>
          <a:bodyPr>
            <a:noAutofit/>
          </a:bodyPr>
          <a:lstStyle/>
          <a:p>
            <a:r>
              <a:rPr lang="en-US" sz="7200" b="1" dirty="0" smtClean="0">
                <a:solidFill>
                  <a:schemeClr val="accent1">
                    <a:lumMod val="50000"/>
                  </a:schemeClr>
                </a:solidFill>
                <a:latin typeface="Bookman Old Style" pitchFamily="18" charset="0"/>
              </a:rPr>
              <a:t>F</a:t>
            </a:r>
            <a:r>
              <a:rPr lang="ru-RU" sz="7200" b="1" dirty="0" err="1" smtClean="0">
                <a:solidFill>
                  <a:schemeClr val="accent1">
                    <a:lumMod val="50000"/>
                  </a:schemeClr>
                </a:solidFill>
                <a:latin typeface="Bookman Old Style" pitchFamily="18" charset="0"/>
              </a:rPr>
              <a:t>ilmkunst</a:t>
            </a:r>
            <a:r>
              <a:rPr lang="ru-RU" sz="7200" b="1" dirty="0" smtClean="0">
                <a:solidFill>
                  <a:schemeClr val="accent1">
                    <a:lumMod val="50000"/>
                  </a:schemeClr>
                </a:solidFill>
                <a:latin typeface="Bookman Old Style" pitchFamily="18" charset="0"/>
              </a:rPr>
              <a:t> </a:t>
            </a:r>
            <a:r>
              <a:rPr lang="ru-RU" sz="7200" b="1" dirty="0" err="1" smtClean="0">
                <a:solidFill>
                  <a:schemeClr val="accent1">
                    <a:lumMod val="50000"/>
                  </a:schemeClr>
                </a:solidFill>
                <a:latin typeface="Bookman Old Style" pitchFamily="18" charset="0"/>
              </a:rPr>
              <a:t>in</a:t>
            </a:r>
            <a:r>
              <a:rPr lang="ru-RU" sz="7200" b="1" dirty="0" smtClean="0">
                <a:solidFill>
                  <a:schemeClr val="accent1">
                    <a:lumMod val="50000"/>
                  </a:schemeClr>
                </a:solidFill>
                <a:latin typeface="Bookman Old Style" pitchFamily="18" charset="0"/>
              </a:rPr>
              <a:t> </a:t>
            </a:r>
            <a:r>
              <a:rPr lang="en-US" sz="7200" b="1" dirty="0" smtClean="0">
                <a:solidFill>
                  <a:schemeClr val="accent1">
                    <a:lumMod val="50000"/>
                  </a:schemeClr>
                </a:solidFill>
                <a:latin typeface="Bookman Old Style" pitchFamily="18" charset="0"/>
              </a:rPr>
              <a:t>D</a:t>
            </a:r>
            <a:r>
              <a:rPr lang="ru-RU" sz="7200" b="1" dirty="0" err="1" smtClean="0">
                <a:solidFill>
                  <a:schemeClr val="accent1">
                    <a:lumMod val="50000"/>
                  </a:schemeClr>
                </a:solidFill>
                <a:latin typeface="Bookman Old Style" pitchFamily="18" charset="0"/>
              </a:rPr>
              <a:t>eutschland</a:t>
            </a:r>
            <a:endParaRPr lang="ru-RU" sz="7200" b="1" dirty="0">
              <a:solidFill>
                <a:schemeClr val="accent1">
                  <a:lumMod val="5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071538" y="1000108"/>
            <a:ext cx="3703106" cy="5610767"/>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4786314" y="1000108"/>
            <a:ext cx="4000528" cy="5602771"/>
          </a:xfrm>
          <a:prstGeom prst="rect">
            <a:avLst/>
          </a:prstGeom>
          <a:noFill/>
          <a:ln w="9525">
            <a:noFill/>
            <a:miter lim="800000"/>
            <a:headEnd/>
            <a:tailEnd/>
          </a:ln>
          <a:effectLst/>
        </p:spPr>
      </p:pic>
      <p:sp>
        <p:nvSpPr>
          <p:cNvPr id="6" name="Прямоугольник 5"/>
          <p:cNvSpPr/>
          <p:nvPr/>
        </p:nvSpPr>
        <p:spPr>
          <a:xfrm>
            <a:off x="2267744" y="188640"/>
            <a:ext cx="6558206" cy="584775"/>
          </a:xfrm>
          <a:prstGeom prst="rect">
            <a:avLst/>
          </a:prstGeom>
        </p:spPr>
        <p:txBody>
          <a:bodyPr wrap="none">
            <a:spAutoFit/>
          </a:bodyPr>
          <a:lstStyle/>
          <a:p>
            <a:pPr algn="ctr"/>
            <a:r>
              <a:rPr lang="de-DE" sz="3200" b="1" dirty="0" smtClean="0">
                <a:solidFill>
                  <a:schemeClr val="accent5">
                    <a:lumMod val="50000"/>
                  </a:schemeClr>
                </a:solidFill>
                <a:latin typeface="Bookman Old Style" pitchFamily="18" charset="0"/>
              </a:rPr>
              <a:t>„Lola rennt” von Tom Tykwer</a:t>
            </a:r>
            <a:endParaRPr lang="ru-RU" sz="3200" b="1" dirty="0">
              <a:solidFill>
                <a:schemeClr val="accent5">
                  <a:lumMod val="50000"/>
                </a:schemeClr>
              </a:solidFill>
              <a:latin typeface="Bookman Old Style" pitchFamily="18" charset="0"/>
            </a:endParaRPr>
          </a:p>
        </p:txBody>
      </p:sp>
      <p:pic>
        <p:nvPicPr>
          <p:cNvPr id="5" name="Picture 2"/>
          <p:cNvPicPr>
            <a:picLocks noChangeAspect="1" noChangeArrowheads="1"/>
          </p:cNvPicPr>
          <p:nvPr/>
        </p:nvPicPr>
        <p:blipFill>
          <a:blip r:embed="rId4"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19672" y="142852"/>
            <a:ext cx="7538239" cy="1077218"/>
          </a:xfrm>
          <a:prstGeom prst="rect">
            <a:avLst/>
          </a:prstGeom>
        </p:spPr>
        <p:txBody>
          <a:bodyPr wrap="square">
            <a:spAutoFit/>
          </a:bodyPr>
          <a:lstStyle/>
          <a:p>
            <a:pPr algn="ctr"/>
            <a:r>
              <a:rPr lang="de-DE" sz="3200" b="1" dirty="0" smtClean="0">
                <a:solidFill>
                  <a:srgbClr val="002060"/>
                </a:solidFill>
                <a:latin typeface="Bookman Old Style" pitchFamily="18" charset="0"/>
              </a:rPr>
              <a:t>„Der Untergang</a:t>
            </a:r>
            <a:r>
              <a:rPr lang="de-DE" sz="3200" b="1" dirty="0" smtClean="0">
                <a:solidFill>
                  <a:srgbClr val="002060"/>
                </a:solidFill>
                <a:latin typeface="Bookman Old Style" pitchFamily="18" charset="0"/>
              </a:rPr>
              <a:t>”</a:t>
            </a:r>
            <a:endParaRPr lang="ru-RU" sz="3200" b="1" dirty="0" smtClean="0">
              <a:solidFill>
                <a:srgbClr val="002060"/>
              </a:solidFill>
              <a:latin typeface="Bookman Old Style" pitchFamily="18" charset="0"/>
            </a:endParaRPr>
          </a:p>
          <a:p>
            <a:pPr algn="ctr"/>
            <a:r>
              <a:rPr lang="de-DE" sz="3200" b="1" dirty="0" smtClean="0">
                <a:solidFill>
                  <a:srgbClr val="002060"/>
                </a:solidFill>
                <a:latin typeface="Bookman Old Style" pitchFamily="18" charset="0"/>
              </a:rPr>
              <a:t> </a:t>
            </a:r>
            <a:r>
              <a:rPr lang="de-DE" sz="3200" b="1" dirty="0" smtClean="0">
                <a:solidFill>
                  <a:srgbClr val="002060"/>
                </a:solidFill>
                <a:latin typeface="Bookman Old Style" pitchFamily="18" charset="0"/>
              </a:rPr>
              <a:t>von Oliver </a:t>
            </a:r>
            <a:r>
              <a:rPr lang="de-DE" sz="3200" b="1" dirty="0" err="1" smtClean="0">
                <a:solidFill>
                  <a:srgbClr val="002060"/>
                </a:solidFill>
                <a:latin typeface="Bookman Old Style" pitchFamily="18" charset="0"/>
              </a:rPr>
              <a:t>Hirschbiegel</a:t>
            </a:r>
            <a:endParaRPr lang="ru-RU" sz="3200" b="1" dirty="0">
              <a:solidFill>
                <a:srgbClr val="002060"/>
              </a:solidFill>
              <a:latin typeface="Bookman Old Style" pitchFamily="18" charset="0"/>
            </a:endParaRPr>
          </a:p>
        </p:txBody>
      </p:sp>
      <p:pic>
        <p:nvPicPr>
          <p:cNvPr id="20484" name="Picture 4"/>
          <p:cNvPicPr>
            <a:picLocks noChangeAspect="1" noChangeArrowheads="1"/>
          </p:cNvPicPr>
          <p:nvPr/>
        </p:nvPicPr>
        <p:blipFill>
          <a:blip r:embed="rId2" cstate="print"/>
          <a:srcRect l="14208"/>
          <a:stretch>
            <a:fillRect/>
          </a:stretch>
        </p:blipFill>
        <p:spPr bwMode="auto">
          <a:xfrm>
            <a:off x="5148064" y="2204864"/>
            <a:ext cx="3703656" cy="2873288"/>
          </a:xfrm>
          <a:prstGeom prst="rect">
            <a:avLst/>
          </a:prstGeom>
          <a:ln>
            <a:noFill/>
          </a:ln>
          <a:effectLst>
            <a:outerShdw blurRad="292100" dist="139700" dir="2700000" algn="tl" rotWithShape="0">
              <a:srgbClr val="333333">
                <a:alpha val="65000"/>
              </a:srgbClr>
            </a:outerShdw>
          </a:effectLst>
        </p:spPr>
      </p:pic>
      <p:pic>
        <p:nvPicPr>
          <p:cNvPr id="20483" name="Picture 3"/>
          <p:cNvPicPr>
            <a:picLocks noChangeAspect="1" noChangeArrowheads="1"/>
          </p:cNvPicPr>
          <p:nvPr/>
        </p:nvPicPr>
        <p:blipFill>
          <a:blip r:embed="rId3" cstate="print"/>
          <a:srcRect/>
          <a:stretch>
            <a:fillRect/>
          </a:stretch>
        </p:blipFill>
        <p:spPr bwMode="auto">
          <a:xfrm>
            <a:off x="1907704" y="1700808"/>
            <a:ext cx="3072844" cy="418643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19672" y="357166"/>
            <a:ext cx="7381484" cy="1077218"/>
          </a:xfrm>
          <a:prstGeom prst="rect">
            <a:avLst/>
          </a:prstGeom>
        </p:spPr>
        <p:txBody>
          <a:bodyPr wrap="square">
            <a:spAutoFit/>
          </a:bodyPr>
          <a:lstStyle/>
          <a:p>
            <a:pPr algn="ctr"/>
            <a:r>
              <a:rPr lang="de-DE" sz="3200" b="1" dirty="0" smtClean="0">
                <a:solidFill>
                  <a:srgbClr val="002060"/>
                </a:solidFill>
                <a:latin typeface="Bookman Old Style" pitchFamily="18" charset="0"/>
              </a:rPr>
              <a:t>„</a:t>
            </a:r>
            <a:r>
              <a:rPr lang="de-DE" sz="3200" b="1" dirty="0" err="1" smtClean="0">
                <a:solidFill>
                  <a:srgbClr val="002060"/>
                </a:solidFill>
                <a:latin typeface="Bookman Old Style" pitchFamily="18" charset="0"/>
              </a:rPr>
              <a:t>Good</a:t>
            </a:r>
            <a:r>
              <a:rPr lang="de-DE" sz="3200" b="1" dirty="0" smtClean="0">
                <a:solidFill>
                  <a:srgbClr val="002060"/>
                </a:solidFill>
                <a:latin typeface="Bookman Old Style" pitchFamily="18" charset="0"/>
              </a:rPr>
              <a:t> bye Lenin</a:t>
            </a:r>
            <a:r>
              <a:rPr lang="de-DE" sz="3200" b="1" dirty="0" smtClean="0">
                <a:solidFill>
                  <a:srgbClr val="002060"/>
                </a:solidFill>
                <a:latin typeface="Bookman Old Style" pitchFamily="18" charset="0"/>
              </a:rPr>
              <a:t>“</a:t>
            </a:r>
            <a:endParaRPr lang="ru-RU" sz="3200" b="1" dirty="0" smtClean="0">
              <a:solidFill>
                <a:srgbClr val="002060"/>
              </a:solidFill>
              <a:latin typeface="Bookman Old Style" pitchFamily="18" charset="0"/>
            </a:endParaRPr>
          </a:p>
          <a:p>
            <a:pPr algn="ctr"/>
            <a:r>
              <a:rPr lang="de-DE" sz="3200" b="1" dirty="0" smtClean="0">
                <a:solidFill>
                  <a:srgbClr val="002060"/>
                </a:solidFill>
                <a:latin typeface="Bookman Old Style" pitchFamily="18" charset="0"/>
              </a:rPr>
              <a:t> </a:t>
            </a:r>
            <a:r>
              <a:rPr lang="de-DE" sz="3200" b="1" dirty="0" smtClean="0">
                <a:solidFill>
                  <a:srgbClr val="002060"/>
                </a:solidFill>
                <a:latin typeface="Bookman Old Style" pitchFamily="18" charset="0"/>
              </a:rPr>
              <a:t>von Wolfgang Becker</a:t>
            </a:r>
            <a:endParaRPr lang="ru-RU" sz="3200" b="1" dirty="0">
              <a:solidFill>
                <a:srgbClr val="002060"/>
              </a:solidFill>
              <a:latin typeface="Bookman Old Style" pitchFamily="18" charset="0"/>
            </a:endParaRPr>
          </a:p>
        </p:txBody>
      </p:sp>
      <p:pic>
        <p:nvPicPr>
          <p:cNvPr id="21506" name="Picture 2"/>
          <p:cNvPicPr>
            <a:picLocks noChangeAspect="1" noChangeArrowheads="1"/>
          </p:cNvPicPr>
          <p:nvPr/>
        </p:nvPicPr>
        <p:blipFill>
          <a:blip r:embed="rId2" cstate="print"/>
          <a:srcRect/>
          <a:stretch>
            <a:fillRect/>
          </a:stretch>
        </p:blipFill>
        <p:spPr bwMode="auto">
          <a:xfrm>
            <a:off x="2051720" y="1556792"/>
            <a:ext cx="3333366" cy="4762673"/>
          </a:xfrm>
          <a:prstGeom prst="rect">
            <a:avLst/>
          </a:prstGeom>
          <a:ln>
            <a:noFill/>
          </a:ln>
          <a:effectLst>
            <a:outerShdw blurRad="292100" dist="139700" dir="2700000" algn="tl" rotWithShape="0">
              <a:srgbClr val="333333">
                <a:alpha val="65000"/>
              </a:srgbClr>
            </a:outerShdw>
          </a:effectLst>
        </p:spPr>
      </p:pic>
      <p:pic>
        <p:nvPicPr>
          <p:cNvPr id="21507" name="Picture 3"/>
          <p:cNvPicPr>
            <a:picLocks noChangeAspect="1" noChangeArrowheads="1"/>
          </p:cNvPicPr>
          <p:nvPr/>
        </p:nvPicPr>
        <p:blipFill>
          <a:blip r:embed="rId3" cstate="print"/>
          <a:srcRect/>
          <a:stretch>
            <a:fillRect/>
          </a:stretch>
        </p:blipFill>
        <p:spPr bwMode="auto">
          <a:xfrm>
            <a:off x="5652120" y="2204864"/>
            <a:ext cx="3236378" cy="3236378"/>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051720" y="1196752"/>
            <a:ext cx="3425646" cy="4862469"/>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3635896" y="188640"/>
            <a:ext cx="2813591" cy="584775"/>
          </a:xfrm>
          <a:prstGeom prst="rect">
            <a:avLst/>
          </a:prstGeom>
        </p:spPr>
        <p:txBody>
          <a:bodyPr wrap="none">
            <a:spAutoFit/>
          </a:bodyPr>
          <a:lstStyle/>
          <a:p>
            <a:r>
              <a:rPr lang="en-US" sz="3200" b="1" dirty="0" smtClean="0">
                <a:solidFill>
                  <a:srgbClr val="002060"/>
                </a:solidFill>
                <a:latin typeface="Bookman Old Style" pitchFamily="18" charset="0"/>
              </a:rPr>
              <a:t>Die </a:t>
            </a:r>
            <a:r>
              <a:rPr lang="en-US" sz="3200" b="1" dirty="0" err="1" smtClean="0">
                <a:solidFill>
                  <a:srgbClr val="002060"/>
                </a:solidFill>
                <a:latin typeface="Bookman Old Style" pitchFamily="18" charset="0"/>
              </a:rPr>
              <a:t>Anderen</a:t>
            </a:r>
            <a:endParaRPr lang="ru-RU" sz="3200" b="1" dirty="0">
              <a:solidFill>
                <a:srgbClr val="002060"/>
              </a:solidFill>
              <a:latin typeface="Bookman Old Style" pitchFamily="18" charset="0"/>
            </a:endParaRPr>
          </a:p>
        </p:txBody>
      </p:sp>
      <p:pic>
        <p:nvPicPr>
          <p:cNvPr id="7" name="Picture 5"/>
          <p:cNvPicPr>
            <a:picLocks noChangeAspect="1" noChangeArrowheads="1"/>
          </p:cNvPicPr>
          <p:nvPr/>
        </p:nvPicPr>
        <p:blipFill>
          <a:blip r:embed="rId3" cstate="print"/>
          <a:srcRect/>
          <a:stretch>
            <a:fillRect/>
          </a:stretch>
        </p:blipFill>
        <p:spPr bwMode="auto">
          <a:xfrm>
            <a:off x="6084168" y="1772816"/>
            <a:ext cx="2667710" cy="3508442"/>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Егор\Desktop\14.jpg"/>
          <p:cNvPicPr>
            <a:picLocks noChangeAspect="1" noChangeArrowheads="1"/>
          </p:cNvPicPr>
          <p:nvPr/>
        </p:nvPicPr>
        <p:blipFill>
          <a:blip r:embed="rId2" cstate="print"/>
          <a:srcRect l="46876" r="3125"/>
          <a:stretch>
            <a:fillRect/>
          </a:stretch>
        </p:blipFill>
        <p:spPr bwMode="auto">
          <a:xfrm>
            <a:off x="6084168" y="476672"/>
            <a:ext cx="2304256" cy="288032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547664" y="260648"/>
            <a:ext cx="3995936" cy="6001643"/>
          </a:xfrm>
          <a:prstGeom prst="rect">
            <a:avLst/>
          </a:prstGeom>
        </p:spPr>
        <p:txBody>
          <a:bodyPr wrap="square">
            <a:spAutoFit/>
          </a:bodyPr>
          <a:lstStyle/>
          <a:p>
            <a:pPr lvl="1"/>
            <a:r>
              <a:rPr lang="de-DE" sz="1600" b="1" dirty="0" smtClean="0">
                <a:solidFill>
                  <a:schemeClr val="tx2">
                    <a:lumMod val="75000"/>
                  </a:schemeClr>
                </a:solidFill>
                <a:latin typeface="Bookman Old Style" pitchFamily="18" charset="0"/>
              </a:rPr>
              <a:t>Sir Philip Anthony Hopkins, CBE (* 31. Dezember 1937 in </a:t>
            </a:r>
            <a:r>
              <a:rPr lang="de-DE" sz="1600" b="1" dirty="0" err="1" smtClean="0">
                <a:solidFill>
                  <a:schemeClr val="tx2">
                    <a:lumMod val="75000"/>
                  </a:schemeClr>
                </a:solidFill>
                <a:latin typeface="Bookman Old Style" pitchFamily="18" charset="0"/>
              </a:rPr>
              <a:t>Margam</a:t>
            </a:r>
            <a:r>
              <a:rPr lang="de-DE" sz="1600" b="1" dirty="0" smtClean="0">
                <a:solidFill>
                  <a:schemeClr val="tx2">
                    <a:lumMod val="75000"/>
                  </a:schemeClr>
                </a:solidFill>
                <a:latin typeface="Bookman Old Style" pitchFamily="18" charset="0"/>
              </a:rPr>
              <a:t>, Port Talbot, Wales) ist ein britischer Schauspieler und Oscar-Preisträger. Weltweit bekannt wurde er durch seine Darstellung der psychopathischen Romanfigur Hannibal </a:t>
            </a:r>
            <a:r>
              <a:rPr lang="de-DE" sz="1600" b="1" dirty="0" err="1" smtClean="0">
                <a:solidFill>
                  <a:schemeClr val="tx2">
                    <a:lumMod val="75000"/>
                  </a:schemeClr>
                </a:solidFill>
                <a:latin typeface="Bookman Old Style" pitchFamily="18" charset="0"/>
              </a:rPr>
              <a:t>Lecter</a:t>
            </a:r>
            <a:r>
              <a:rPr lang="de-DE" sz="1600" b="1" dirty="0" smtClean="0">
                <a:solidFill>
                  <a:schemeClr val="tx2">
                    <a:lumMod val="75000"/>
                  </a:schemeClr>
                </a:solidFill>
                <a:latin typeface="Bookman Old Style" pitchFamily="18" charset="0"/>
              </a:rPr>
              <a:t> von Thomas Harris.</a:t>
            </a:r>
          </a:p>
          <a:p>
            <a:pPr lvl="1"/>
            <a:r>
              <a:rPr lang="de-DE" sz="1600" b="1" dirty="0" smtClean="0">
                <a:solidFill>
                  <a:schemeClr val="tx2">
                    <a:lumMod val="75000"/>
                  </a:schemeClr>
                </a:solidFill>
                <a:latin typeface="Bookman Old Style" pitchFamily="18" charset="0"/>
              </a:rPr>
              <a:t>Kindheit und Jugend [Bearbeiten]</a:t>
            </a:r>
          </a:p>
          <a:p>
            <a:pPr lvl="1"/>
            <a:r>
              <a:rPr lang="de-DE" sz="1600" b="1" dirty="0" smtClean="0">
                <a:solidFill>
                  <a:schemeClr val="tx2">
                    <a:lumMod val="75000"/>
                  </a:schemeClr>
                </a:solidFill>
                <a:latin typeface="Bookman Old Style" pitchFamily="18" charset="0"/>
              </a:rPr>
              <a:t>Anthony Hopkins wuchs mit seiner Mutter Muriel und seinem Vater Richard Arthur in einer kleinen Wohnung über der familieneigenen Bäckerei auf. </a:t>
            </a:r>
            <a:r>
              <a:rPr lang="de-DE" sz="1600" b="1" dirty="0" smtClean="0">
                <a:solidFill>
                  <a:schemeClr val="tx2">
                    <a:lumMod val="75000"/>
                  </a:schemeClr>
                </a:solidFill>
                <a:latin typeface="Bookman Old Style" pitchFamily="18" charset="0"/>
              </a:rPr>
              <a:t>Nach eigenen Aussagen war er ein Einzelgänger. Als Legastheniker hatte er es während seiner Schulzeit auf der Port Talbot Central School schwer und war nicht sehr beliebt.</a:t>
            </a:r>
            <a:endParaRPr lang="de-DE" b="1" dirty="0" smtClean="0">
              <a:solidFill>
                <a:schemeClr val="tx2">
                  <a:lumMod val="75000"/>
                </a:schemeClr>
              </a:solidFill>
              <a:latin typeface="Bookman Old Style" pitchFamily="18" charset="0"/>
            </a:endParaRPr>
          </a:p>
        </p:txBody>
      </p:sp>
      <p:pic>
        <p:nvPicPr>
          <p:cNvPr id="5" name="Picture 2"/>
          <p:cNvPicPr>
            <a:picLocks noChangeAspect="1" noChangeArrowheads="1"/>
          </p:cNvPicPr>
          <p:nvPr/>
        </p:nvPicPr>
        <p:blipFill>
          <a:blip r:embed="rId3"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6" name="TextBox 5"/>
          <p:cNvSpPr txBox="1"/>
          <p:nvPr/>
        </p:nvSpPr>
        <p:spPr>
          <a:xfrm>
            <a:off x="5580112" y="3501008"/>
            <a:ext cx="3384376" cy="2062103"/>
          </a:xfrm>
          <a:prstGeom prst="rect">
            <a:avLst/>
          </a:prstGeom>
          <a:noFill/>
        </p:spPr>
        <p:txBody>
          <a:bodyPr wrap="square" rtlCol="0">
            <a:spAutoFit/>
          </a:bodyPr>
          <a:lstStyle/>
          <a:p>
            <a:r>
              <a:rPr lang="de-DE" sz="1600" b="1" dirty="0" smtClean="0">
                <a:solidFill>
                  <a:schemeClr val="tx2">
                    <a:lumMod val="75000"/>
                  </a:schemeClr>
                </a:solidFill>
                <a:latin typeface="Bookman Old Style" pitchFamily="18" charset="0"/>
              </a:rPr>
              <a:t>Im </a:t>
            </a:r>
            <a:r>
              <a:rPr lang="de-DE" sz="1600" b="1" dirty="0" smtClean="0">
                <a:solidFill>
                  <a:schemeClr val="tx2">
                    <a:lumMod val="75000"/>
                  </a:schemeClr>
                </a:solidFill>
                <a:latin typeface="Bookman Old Style" pitchFamily="18" charset="0"/>
              </a:rPr>
              <a:t>Alter von zwölf Jahren schickten ihn seine Eltern ins West Monmouth Internat in </a:t>
            </a:r>
            <a:r>
              <a:rPr lang="de-DE" sz="1600" b="1" dirty="0" err="1" smtClean="0">
                <a:solidFill>
                  <a:schemeClr val="tx2">
                    <a:lumMod val="75000"/>
                  </a:schemeClr>
                </a:solidFill>
                <a:latin typeface="Bookman Old Style" pitchFamily="18" charset="0"/>
              </a:rPr>
              <a:t>Pontypool</a:t>
            </a:r>
            <a:r>
              <a:rPr lang="de-DE" sz="1600" b="1" dirty="0" smtClean="0">
                <a:solidFill>
                  <a:schemeClr val="tx2">
                    <a:lumMod val="75000"/>
                  </a:schemeClr>
                </a:solidFill>
                <a:latin typeface="Bookman Old Style" pitchFamily="18" charset="0"/>
              </a:rPr>
              <a:t>. Für die letzten vier Schuljahre wechselte er auf die </a:t>
            </a:r>
            <a:r>
              <a:rPr lang="de-DE" sz="1600" b="1" dirty="0" err="1" smtClean="0">
                <a:solidFill>
                  <a:schemeClr val="tx2">
                    <a:lumMod val="75000"/>
                  </a:schemeClr>
                </a:solidFill>
                <a:latin typeface="Bookman Old Style" pitchFamily="18" charset="0"/>
              </a:rPr>
              <a:t>Cowbridge</a:t>
            </a:r>
            <a:r>
              <a:rPr lang="de-DE" sz="1600" b="1" dirty="0" smtClean="0">
                <a:solidFill>
                  <a:schemeClr val="tx2">
                    <a:lumMod val="75000"/>
                  </a:schemeClr>
                </a:solidFill>
                <a:latin typeface="Bookman Old Style" pitchFamily="18" charset="0"/>
              </a:rPr>
              <a:t> </a:t>
            </a:r>
            <a:r>
              <a:rPr lang="de-DE" sz="1600" b="1" dirty="0" err="1" smtClean="0">
                <a:solidFill>
                  <a:schemeClr val="tx2">
                    <a:lumMod val="75000"/>
                  </a:schemeClr>
                </a:solidFill>
                <a:latin typeface="Bookman Old Style" pitchFamily="18" charset="0"/>
              </a:rPr>
              <a:t>Grammar</a:t>
            </a:r>
            <a:r>
              <a:rPr lang="de-DE" sz="1600" b="1" dirty="0" smtClean="0">
                <a:solidFill>
                  <a:schemeClr val="tx2">
                    <a:lumMod val="75000"/>
                  </a:schemeClr>
                </a:solidFill>
                <a:latin typeface="Bookman Old Style" pitchFamily="18" charset="0"/>
              </a:rPr>
              <a:t> School, die er mit der mittleren Reife abschloss.</a:t>
            </a:r>
            <a:endParaRPr lang="ru-RU" sz="1600" dirty="0">
              <a:solidFill>
                <a:schemeClr val="tx2">
                  <a:lumMod val="75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Егор\Desktop\27965_1600.jpg"/>
          <p:cNvPicPr>
            <a:picLocks noChangeAspect="1" noChangeArrowheads="1"/>
          </p:cNvPicPr>
          <p:nvPr/>
        </p:nvPicPr>
        <p:blipFill>
          <a:blip r:embed="rId2" cstate="print"/>
          <a:srcRect/>
          <a:stretch>
            <a:fillRect/>
          </a:stretch>
        </p:blipFill>
        <p:spPr bwMode="auto">
          <a:xfrm>
            <a:off x="3275856" y="260648"/>
            <a:ext cx="3994828" cy="2492896"/>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1619672" y="2924944"/>
            <a:ext cx="7167138" cy="3539430"/>
          </a:xfrm>
          <a:prstGeom prst="rect">
            <a:avLst/>
          </a:prstGeom>
        </p:spPr>
        <p:txBody>
          <a:bodyPr wrap="square">
            <a:spAutoFit/>
          </a:bodyPr>
          <a:lstStyle/>
          <a:p>
            <a:r>
              <a:rPr lang="de-DE" sz="1600" b="1" dirty="0" smtClean="0">
                <a:solidFill>
                  <a:schemeClr val="tx2">
                    <a:lumMod val="75000"/>
                  </a:schemeClr>
                </a:solidFill>
                <a:latin typeface="Bookman Old Style" pitchFamily="18" charset="0"/>
              </a:rPr>
              <a:t>Schon früh interessierte sich Anthony Hopkins fürs Kino und war begeistert von Schauspielern wie Humphrey Bogart oder James Cagney. Sein besonderes Vorbild war Richard Burton, der nur einige Straßen von den Hopkins entfernt gewohnt hatte.</a:t>
            </a:r>
          </a:p>
          <a:p>
            <a:r>
              <a:rPr lang="de-DE" sz="1600" b="1" dirty="0" smtClean="0">
                <a:solidFill>
                  <a:schemeClr val="tx2">
                    <a:lumMod val="75000"/>
                  </a:schemeClr>
                </a:solidFill>
                <a:latin typeface="Bookman Old Style" pitchFamily="18" charset="0"/>
              </a:rPr>
              <a:t>Nach seinem Schulabschluss hielt er sich mit kleinen Jobs über Wasser, bis er 1958 zur Royal </a:t>
            </a:r>
            <a:r>
              <a:rPr lang="de-DE" sz="1600" b="1" dirty="0" err="1" smtClean="0">
                <a:solidFill>
                  <a:schemeClr val="tx2">
                    <a:lumMod val="75000"/>
                  </a:schemeClr>
                </a:solidFill>
                <a:latin typeface="Bookman Old Style" pitchFamily="18" charset="0"/>
              </a:rPr>
              <a:t>Artillery</a:t>
            </a:r>
            <a:r>
              <a:rPr lang="de-DE" sz="1600" b="1" dirty="0" smtClean="0">
                <a:solidFill>
                  <a:schemeClr val="tx2">
                    <a:lumMod val="75000"/>
                  </a:schemeClr>
                </a:solidFill>
                <a:latin typeface="Bookman Old Style" pitchFamily="18" charset="0"/>
              </a:rPr>
              <a:t> eingezogen wurde, wo er als Kanonier diente. Danach zog Hopkins zurück zu seinen Eltern, die mittlerweile in </a:t>
            </a:r>
            <a:r>
              <a:rPr lang="de-DE" sz="1600" b="1" dirty="0" err="1" smtClean="0">
                <a:solidFill>
                  <a:schemeClr val="tx2">
                    <a:lumMod val="75000"/>
                  </a:schemeClr>
                </a:solidFill>
                <a:latin typeface="Bookman Old Style" pitchFamily="18" charset="0"/>
              </a:rPr>
              <a:t>Laleston</a:t>
            </a:r>
            <a:r>
              <a:rPr lang="de-DE" sz="1600" b="1" dirty="0" smtClean="0">
                <a:solidFill>
                  <a:schemeClr val="tx2">
                    <a:lumMod val="75000"/>
                  </a:schemeClr>
                </a:solidFill>
                <a:latin typeface="Bookman Old Style" pitchFamily="18" charset="0"/>
              </a:rPr>
              <a:t>, in der Nähe von </a:t>
            </a:r>
            <a:r>
              <a:rPr lang="de-DE" sz="1600" b="1" dirty="0" err="1" smtClean="0">
                <a:solidFill>
                  <a:schemeClr val="tx2">
                    <a:lumMod val="75000"/>
                  </a:schemeClr>
                </a:solidFill>
                <a:latin typeface="Bookman Old Style" pitchFamily="18" charset="0"/>
              </a:rPr>
              <a:t>Bridgend</a:t>
            </a:r>
            <a:r>
              <a:rPr lang="de-DE" sz="1600" b="1" dirty="0" smtClean="0">
                <a:solidFill>
                  <a:schemeClr val="tx2">
                    <a:lumMod val="75000"/>
                  </a:schemeClr>
                </a:solidFill>
                <a:latin typeface="Bookman Old Style" pitchFamily="18" charset="0"/>
              </a:rPr>
              <a:t>, wohnten. Er beschäftigte sich weiterhin mit dem Theater und spielte in mehreren Stücken mit. 1960 hatte er seinen ersten bezahlten Auftritt in </a:t>
            </a:r>
            <a:r>
              <a:rPr lang="de-DE" sz="1600" b="1" dirty="0" err="1" smtClean="0">
                <a:solidFill>
                  <a:schemeClr val="tx2">
                    <a:lumMod val="75000"/>
                  </a:schemeClr>
                </a:solidFill>
                <a:latin typeface="Bookman Old Style" pitchFamily="18" charset="0"/>
              </a:rPr>
              <a:t>Have</a:t>
            </a:r>
            <a:r>
              <a:rPr lang="de-DE" sz="1600" b="1" dirty="0" smtClean="0">
                <a:solidFill>
                  <a:schemeClr val="tx2">
                    <a:lumMod val="75000"/>
                  </a:schemeClr>
                </a:solidFill>
                <a:latin typeface="Bookman Old Style" pitchFamily="18" charset="0"/>
              </a:rPr>
              <a:t> A </a:t>
            </a:r>
            <a:r>
              <a:rPr lang="de-DE" sz="1600" b="1" dirty="0" err="1" smtClean="0">
                <a:solidFill>
                  <a:schemeClr val="tx2">
                    <a:lumMod val="75000"/>
                  </a:schemeClr>
                </a:solidFill>
                <a:latin typeface="Bookman Old Style" pitchFamily="18" charset="0"/>
              </a:rPr>
              <a:t>Cigarette</a:t>
            </a:r>
            <a:r>
              <a:rPr lang="de-DE" sz="1600" b="1" dirty="0" smtClean="0">
                <a:solidFill>
                  <a:schemeClr val="tx2">
                    <a:lumMod val="75000"/>
                  </a:schemeClr>
                </a:solidFill>
                <a:latin typeface="Bookman Old Style" pitchFamily="18" charset="0"/>
              </a:rPr>
              <a:t> im Palace Theater und erhielt einen der begehrten Studienplätze an der Royal </a:t>
            </a:r>
            <a:r>
              <a:rPr lang="de-DE" sz="1600" b="1" dirty="0" err="1" smtClean="0">
                <a:solidFill>
                  <a:schemeClr val="tx2">
                    <a:lumMod val="75000"/>
                  </a:schemeClr>
                </a:solidFill>
                <a:latin typeface="Bookman Old Style" pitchFamily="18" charset="0"/>
              </a:rPr>
              <a:t>Academy</a:t>
            </a:r>
            <a:r>
              <a:rPr lang="de-DE" sz="1600" b="1" dirty="0" smtClean="0">
                <a:solidFill>
                  <a:schemeClr val="tx2">
                    <a:lumMod val="75000"/>
                  </a:schemeClr>
                </a:solidFill>
                <a:latin typeface="Bookman Old Style" pitchFamily="18" charset="0"/>
              </a:rPr>
              <a:t> </a:t>
            </a:r>
            <a:r>
              <a:rPr lang="de-DE" sz="1600" b="1" dirty="0" err="1" smtClean="0">
                <a:solidFill>
                  <a:schemeClr val="tx2">
                    <a:lumMod val="75000"/>
                  </a:schemeClr>
                </a:solidFill>
                <a:latin typeface="Bookman Old Style" pitchFamily="18" charset="0"/>
              </a:rPr>
              <a:t>of</a:t>
            </a:r>
            <a:r>
              <a:rPr lang="de-DE" sz="1600" b="1" dirty="0" smtClean="0">
                <a:solidFill>
                  <a:schemeClr val="tx2">
                    <a:lumMod val="75000"/>
                  </a:schemeClr>
                </a:solidFill>
                <a:latin typeface="Bookman Old Style" pitchFamily="18" charset="0"/>
              </a:rPr>
              <a:t> </a:t>
            </a:r>
            <a:r>
              <a:rPr lang="de-DE" sz="1600" b="1" dirty="0" err="1" smtClean="0">
                <a:solidFill>
                  <a:schemeClr val="tx2">
                    <a:lumMod val="75000"/>
                  </a:schemeClr>
                </a:solidFill>
                <a:latin typeface="Bookman Old Style" pitchFamily="18" charset="0"/>
              </a:rPr>
              <a:t>Dramatic</a:t>
            </a:r>
            <a:r>
              <a:rPr lang="de-DE" sz="1600" b="1" dirty="0" smtClean="0">
                <a:solidFill>
                  <a:schemeClr val="tx2">
                    <a:lumMod val="75000"/>
                  </a:schemeClr>
                </a:solidFill>
                <a:latin typeface="Bookman Old Style" pitchFamily="18" charset="0"/>
              </a:rPr>
              <a:t> Art in London, wo er 1963 seine Ausbildung abschloss.</a:t>
            </a:r>
            <a:endParaRPr lang="ru-RU" sz="1600" b="1" dirty="0">
              <a:solidFill>
                <a:schemeClr val="tx2">
                  <a:lumMod val="75000"/>
                </a:schemeClr>
              </a:solidFill>
              <a:latin typeface="Bookman Old Style" pitchFamily="18" charset="0"/>
            </a:endParaRPr>
          </a:p>
        </p:txBody>
      </p:sp>
      <p:pic>
        <p:nvPicPr>
          <p:cNvPr id="4" name="Picture 2"/>
          <p:cNvPicPr>
            <a:picLocks noChangeAspect="1" noChangeArrowheads="1"/>
          </p:cNvPicPr>
          <p:nvPr/>
        </p:nvPicPr>
        <p:blipFill>
          <a:blip r:embed="rId3"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148064" y="1019614"/>
            <a:ext cx="378162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Aufmerksam</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wurde</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ich</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auf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ihn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durch</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den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tollen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Film "Hannibal".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Trotz</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das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er</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da</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einen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Psychopathen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spielt</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ist</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er</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für</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mich</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die Nr. 1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geworden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Von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da</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an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begann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meine</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große</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Leidenschaft</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Ich</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durchsuchte</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die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Fernsehzeitschriften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nach</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Filmen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wo</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er</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mitspielte</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Keinen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durfte</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ich</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da</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versäumen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jedesmal</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eine</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große</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2">
                    <a:lumMod val="75000"/>
                  </a:schemeClr>
                </a:solidFill>
                <a:effectLst/>
                <a:latin typeface="Bookman Old Style" pitchFamily="18" charset="0"/>
                <a:ea typeface="Calibri" pitchFamily="34" charset="0"/>
                <a:cs typeface="Times New Roman" pitchFamily="18" charset="0"/>
              </a:rPr>
              <a:t>Faszination</a:t>
            </a:r>
            <a:r>
              <a:rPr kumimoji="0" lang="en-US" sz="2000" b="0" i="0" u="none" strike="noStrike" cap="none" normalizeH="0" baseline="0" dirty="0" smtClean="0">
                <a:ln>
                  <a:noFill/>
                </a:ln>
                <a:solidFill>
                  <a:schemeClr val="tx2">
                    <a:lumMod val="75000"/>
                  </a:schemeClr>
                </a:solidFill>
                <a:effectLst/>
                <a:latin typeface="Bookman Old Style"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2">
                  <a:lumMod val="75000"/>
                </a:schemeClr>
              </a:solidFill>
              <a:effectLst/>
              <a:latin typeface="Bookman Old Style" pitchFamily="18"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1835696" y="1052736"/>
            <a:ext cx="3071834" cy="4343573"/>
          </a:xfrm>
          <a:prstGeom prst="rect">
            <a:avLst/>
          </a:prstGeom>
          <a:ln>
            <a:noFill/>
          </a:ln>
          <a:effectLst>
            <a:outerShdw blurRad="292100" dist="139700" dir="2700000" algn="tl" rotWithShape="0">
              <a:srgbClr val="333333">
                <a:alpha val="65000"/>
              </a:srgbClr>
            </a:outerShdw>
          </a:effectLst>
        </p:spPr>
      </p:pic>
      <p:pic>
        <p:nvPicPr>
          <p:cNvPr id="4" name="Picture 2"/>
          <p:cNvPicPr>
            <a:picLocks noChangeAspect="1" noChangeArrowheads="1"/>
          </p:cNvPicPr>
          <p:nvPr/>
        </p:nvPicPr>
        <p:blipFill>
          <a:blip r:embed="rId3"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3" name="Прямоугольник 2"/>
          <p:cNvSpPr/>
          <p:nvPr/>
        </p:nvSpPr>
        <p:spPr>
          <a:xfrm>
            <a:off x="2843808" y="116632"/>
            <a:ext cx="1649811" cy="369332"/>
          </a:xfrm>
          <a:prstGeom prst="rect">
            <a:avLst/>
          </a:prstGeom>
        </p:spPr>
        <p:txBody>
          <a:bodyPr wrap="none">
            <a:spAutoFit/>
          </a:bodyPr>
          <a:lstStyle/>
          <a:p>
            <a:r>
              <a:rPr lang="ru-RU" b="1" dirty="0" err="1" smtClean="0">
                <a:solidFill>
                  <a:srgbClr val="C00000"/>
                </a:solidFill>
                <a:latin typeface="Bookman Old Style" pitchFamily="18" charset="0"/>
              </a:rPr>
              <a:t>Eva</a:t>
            </a:r>
            <a:r>
              <a:rPr lang="ru-RU" b="1" dirty="0" smtClean="0">
                <a:solidFill>
                  <a:srgbClr val="C00000"/>
                </a:solidFill>
                <a:latin typeface="Bookman Old Style" pitchFamily="18" charset="0"/>
              </a:rPr>
              <a:t> </a:t>
            </a:r>
            <a:r>
              <a:rPr lang="ru-RU" b="1" dirty="0" err="1" smtClean="0">
                <a:solidFill>
                  <a:srgbClr val="C00000"/>
                </a:solidFill>
                <a:latin typeface="Bookman Old Style" pitchFamily="18" charset="0"/>
              </a:rPr>
              <a:t>Padberg</a:t>
            </a:r>
            <a:endParaRPr lang="ru-RU" b="1" dirty="0">
              <a:solidFill>
                <a:srgbClr val="C00000"/>
              </a:solidFill>
              <a:latin typeface="Bookman Old Style" pitchFamily="18" charset="0"/>
            </a:endParaRPr>
          </a:p>
        </p:txBody>
      </p:sp>
      <p:pic>
        <p:nvPicPr>
          <p:cNvPr id="4" name="Picture 5" descr="PNm_VHgxXSg"/>
          <p:cNvPicPr>
            <a:picLocks noChangeAspect="1" noChangeArrowheads="1"/>
          </p:cNvPicPr>
          <p:nvPr/>
        </p:nvPicPr>
        <p:blipFill>
          <a:blip r:embed="rId3" cstate="print"/>
          <a:srcRect/>
          <a:stretch>
            <a:fillRect/>
          </a:stretch>
        </p:blipFill>
        <p:spPr bwMode="auto">
          <a:xfrm>
            <a:off x="2051720" y="548680"/>
            <a:ext cx="2955027" cy="2488704"/>
          </a:xfrm>
          <a:prstGeom prst="rect">
            <a:avLst/>
          </a:prstGeom>
          <a:noFill/>
        </p:spPr>
      </p:pic>
      <p:sp>
        <p:nvSpPr>
          <p:cNvPr id="5" name="Прямоугольник 4"/>
          <p:cNvSpPr/>
          <p:nvPr/>
        </p:nvSpPr>
        <p:spPr>
          <a:xfrm>
            <a:off x="6228184" y="116632"/>
            <a:ext cx="1770036" cy="369332"/>
          </a:xfrm>
          <a:prstGeom prst="rect">
            <a:avLst/>
          </a:prstGeom>
        </p:spPr>
        <p:txBody>
          <a:bodyPr wrap="none">
            <a:spAutoFit/>
          </a:bodyPr>
          <a:lstStyle/>
          <a:p>
            <a:r>
              <a:rPr lang="ru-RU" b="1" dirty="0" err="1" smtClean="0">
                <a:solidFill>
                  <a:srgbClr val="C00000"/>
                </a:solidFill>
                <a:latin typeface="Bookman Old Style" pitchFamily="18" charset="0"/>
              </a:rPr>
              <a:t>Diane</a:t>
            </a:r>
            <a:r>
              <a:rPr lang="ru-RU" b="1" dirty="0" smtClean="0">
                <a:solidFill>
                  <a:srgbClr val="C00000"/>
                </a:solidFill>
                <a:latin typeface="Bookman Old Style" pitchFamily="18" charset="0"/>
              </a:rPr>
              <a:t> </a:t>
            </a:r>
            <a:r>
              <a:rPr lang="ru-RU" b="1" dirty="0" err="1" smtClean="0">
                <a:solidFill>
                  <a:srgbClr val="C00000"/>
                </a:solidFill>
                <a:latin typeface="Bookman Old Style" pitchFamily="18" charset="0"/>
              </a:rPr>
              <a:t>Kruger</a:t>
            </a:r>
            <a:endParaRPr lang="ru-RU" b="1" dirty="0">
              <a:solidFill>
                <a:srgbClr val="C00000"/>
              </a:solidFill>
              <a:latin typeface="Bookman Old Style" pitchFamily="18" charset="0"/>
            </a:endParaRPr>
          </a:p>
        </p:txBody>
      </p:sp>
      <p:pic>
        <p:nvPicPr>
          <p:cNvPr id="6" name="Picture 6" descr="77BEDCclf44"/>
          <p:cNvPicPr>
            <a:picLocks noChangeAspect="1" noChangeArrowheads="1"/>
          </p:cNvPicPr>
          <p:nvPr/>
        </p:nvPicPr>
        <p:blipFill>
          <a:blip r:embed="rId4" cstate="print"/>
          <a:srcRect t="2172" b="4415"/>
          <a:stretch>
            <a:fillRect/>
          </a:stretch>
        </p:blipFill>
        <p:spPr bwMode="auto">
          <a:xfrm>
            <a:off x="6012161" y="476672"/>
            <a:ext cx="2088232" cy="2617944"/>
          </a:xfrm>
          <a:prstGeom prst="rect">
            <a:avLst/>
          </a:prstGeom>
          <a:noFill/>
        </p:spPr>
      </p:pic>
      <p:sp>
        <p:nvSpPr>
          <p:cNvPr id="7" name="Прямоугольник 6"/>
          <p:cNvSpPr/>
          <p:nvPr/>
        </p:nvSpPr>
        <p:spPr>
          <a:xfrm>
            <a:off x="2339752" y="3140968"/>
            <a:ext cx="2376264" cy="369332"/>
          </a:xfrm>
          <a:prstGeom prst="rect">
            <a:avLst/>
          </a:prstGeom>
        </p:spPr>
        <p:txBody>
          <a:bodyPr vert="horz" wrap="square">
            <a:spAutoFit/>
          </a:bodyPr>
          <a:lstStyle/>
          <a:p>
            <a:pPr algn="ctr"/>
            <a:r>
              <a:rPr lang="ru-RU" b="1" dirty="0" err="1" smtClean="0">
                <a:solidFill>
                  <a:srgbClr val="C00000"/>
                </a:solidFill>
                <a:latin typeface="Bookman Old Style" pitchFamily="18" charset="0"/>
              </a:rPr>
              <a:t>Claudia</a:t>
            </a:r>
            <a:r>
              <a:rPr lang="ru-RU" b="1" dirty="0" smtClean="0">
                <a:solidFill>
                  <a:srgbClr val="C00000"/>
                </a:solidFill>
                <a:latin typeface="Bookman Old Style" pitchFamily="18" charset="0"/>
              </a:rPr>
              <a:t> </a:t>
            </a:r>
            <a:r>
              <a:rPr lang="ru-RU" b="1" dirty="0" err="1" smtClean="0">
                <a:solidFill>
                  <a:srgbClr val="C00000"/>
                </a:solidFill>
                <a:latin typeface="Bookman Old Style" pitchFamily="18" charset="0"/>
              </a:rPr>
              <a:t>Schiffer</a:t>
            </a:r>
            <a:endParaRPr lang="ru-RU" b="1" dirty="0">
              <a:solidFill>
                <a:srgbClr val="C00000"/>
              </a:solidFill>
              <a:latin typeface="Bookman Old Style" pitchFamily="18" charset="0"/>
            </a:endParaRPr>
          </a:p>
        </p:txBody>
      </p:sp>
      <p:pic>
        <p:nvPicPr>
          <p:cNvPr id="8" name="Picture 5" descr="I3albcxC7E4"/>
          <p:cNvPicPr>
            <a:picLocks noChangeAspect="1" noChangeArrowheads="1"/>
          </p:cNvPicPr>
          <p:nvPr/>
        </p:nvPicPr>
        <p:blipFill>
          <a:blip r:embed="rId5" cstate="print"/>
          <a:srcRect t="6662" b="4513"/>
          <a:stretch>
            <a:fillRect/>
          </a:stretch>
        </p:blipFill>
        <p:spPr bwMode="auto">
          <a:xfrm>
            <a:off x="2483768" y="3573016"/>
            <a:ext cx="2174322" cy="2880320"/>
          </a:xfrm>
          <a:prstGeom prst="rect">
            <a:avLst/>
          </a:prstGeom>
          <a:noFill/>
        </p:spPr>
      </p:pic>
      <p:sp>
        <p:nvSpPr>
          <p:cNvPr id="9" name="Прямоугольник 8"/>
          <p:cNvSpPr/>
          <p:nvPr/>
        </p:nvSpPr>
        <p:spPr>
          <a:xfrm>
            <a:off x="6300192" y="3212976"/>
            <a:ext cx="1909497" cy="369332"/>
          </a:xfrm>
          <a:prstGeom prst="rect">
            <a:avLst/>
          </a:prstGeom>
        </p:spPr>
        <p:txBody>
          <a:bodyPr wrap="none">
            <a:spAutoFit/>
          </a:bodyPr>
          <a:lstStyle/>
          <a:p>
            <a:r>
              <a:rPr lang="ru-RU" b="1" dirty="0" err="1" smtClean="0">
                <a:solidFill>
                  <a:srgbClr val="C00000"/>
                </a:solidFill>
                <a:latin typeface="Bookman Old Style" pitchFamily="18" charset="0"/>
              </a:rPr>
              <a:t>Jessica</a:t>
            </a:r>
            <a:r>
              <a:rPr lang="ru-RU" b="1" dirty="0" smtClean="0">
                <a:solidFill>
                  <a:srgbClr val="C00000"/>
                </a:solidFill>
                <a:latin typeface="Bookman Old Style" pitchFamily="18" charset="0"/>
              </a:rPr>
              <a:t> </a:t>
            </a:r>
            <a:r>
              <a:rPr lang="ru-RU" b="1" dirty="0" err="1" smtClean="0">
                <a:solidFill>
                  <a:srgbClr val="C00000"/>
                </a:solidFill>
                <a:latin typeface="Bookman Old Style" pitchFamily="18" charset="0"/>
              </a:rPr>
              <a:t>Börhs</a:t>
            </a:r>
            <a:r>
              <a:rPr lang="ru-RU" b="1" dirty="0" smtClean="0">
                <a:solidFill>
                  <a:srgbClr val="C00000"/>
                </a:solidFill>
                <a:latin typeface="Bookman Old Style" pitchFamily="18" charset="0"/>
              </a:rPr>
              <a:t> </a:t>
            </a:r>
            <a:endParaRPr lang="ru-RU" b="1" dirty="0">
              <a:solidFill>
                <a:srgbClr val="C00000"/>
              </a:solidFill>
              <a:latin typeface="Bookman Old Style" pitchFamily="18" charset="0"/>
            </a:endParaRPr>
          </a:p>
        </p:txBody>
      </p:sp>
      <p:pic>
        <p:nvPicPr>
          <p:cNvPr id="10" name="Picture 5" descr="Iomew_nNVmY"/>
          <p:cNvPicPr>
            <a:picLocks noChangeAspect="1" noChangeArrowheads="1"/>
          </p:cNvPicPr>
          <p:nvPr/>
        </p:nvPicPr>
        <p:blipFill>
          <a:blip r:embed="rId6" cstate="print"/>
          <a:srcRect t="15100" b="6870"/>
          <a:stretch>
            <a:fillRect/>
          </a:stretch>
        </p:blipFill>
        <p:spPr bwMode="auto">
          <a:xfrm>
            <a:off x="6012160" y="3717032"/>
            <a:ext cx="2271478" cy="26518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3" name="Прямоугольник 2"/>
          <p:cNvSpPr/>
          <p:nvPr/>
        </p:nvSpPr>
        <p:spPr>
          <a:xfrm>
            <a:off x="1835696" y="188640"/>
            <a:ext cx="2978701" cy="461665"/>
          </a:xfrm>
          <a:prstGeom prst="rect">
            <a:avLst/>
          </a:prstGeom>
        </p:spPr>
        <p:txBody>
          <a:bodyPr wrap="none">
            <a:spAutoFit/>
          </a:bodyPr>
          <a:lstStyle/>
          <a:p>
            <a:r>
              <a:rPr lang="ru-RU" sz="2400" b="1" dirty="0" err="1" smtClean="0">
                <a:solidFill>
                  <a:srgbClr val="002060"/>
                </a:solidFill>
                <a:latin typeface="Bookman Old Style" pitchFamily="18" charset="0"/>
              </a:rPr>
              <a:t>Gedeon</a:t>
            </a:r>
            <a:r>
              <a:rPr lang="ru-RU" sz="2400" b="1" dirty="0" smtClean="0">
                <a:solidFill>
                  <a:srgbClr val="002060"/>
                </a:solidFill>
                <a:latin typeface="Bookman Old Style" pitchFamily="18" charset="0"/>
              </a:rPr>
              <a:t> </a:t>
            </a:r>
            <a:r>
              <a:rPr lang="ru-RU" sz="2400" b="1" dirty="0" err="1" smtClean="0">
                <a:solidFill>
                  <a:srgbClr val="002060"/>
                </a:solidFill>
                <a:latin typeface="Bookman Old Style" pitchFamily="18" charset="0"/>
              </a:rPr>
              <a:t>Burkhard</a:t>
            </a:r>
            <a:endParaRPr lang="ru-RU" sz="2400" b="1" dirty="0">
              <a:solidFill>
                <a:srgbClr val="002060"/>
              </a:solidFill>
              <a:latin typeface="Bookman Old Style" pitchFamily="18" charset="0"/>
            </a:endParaRPr>
          </a:p>
        </p:txBody>
      </p:sp>
      <p:pic>
        <p:nvPicPr>
          <p:cNvPr id="4" name="Picture 5" descr="VNh0SNG5Mcw"/>
          <p:cNvPicPr>
            <a:picLocks noChangeAspect="1" noChangeArrowheads="1"/>
          </p:cNvPicPr>
          <p:nvPr/>
        </p:nvPicPr>
        <p:blipFill>
          <a:blip r:embed="rId3" cstate="print"/>
          <a:srcRect/>
          <a:stretch>
            <a:fillRect/>
          </a:stretch>
        </p:blipFill>
        <p:spPr bwMode="auto">
          <a:xfrm>
            <a:off x="1835696" y="836712"/>
            <a:ext cx="3034445" cy="4000872"/>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5868144" y="1268760"/>
            <a:ext cx="2342308" cy="461665"/>
          </a:xfrm>
          <a:prstGeom prst="rect">
            <a:avLst/>
          </a:prstGeom>
        </p:spPr>
        <p:txBody>
          <a:bodyPr wrap="none">
            <a:spAutoFit/>
          </a:bodyPr>
          <a:lstStyle/>
          <a:p>
            <a:r>
              <a:rPr lang="ru-RU" sz="2400" b="1" dirty="0" err="1" smtClean="0">
                <a:solidFill>
                  <a:srgbClr val="002060"/>
                </a:solidFill>
                <a:latin typeface="Bookman Old Style" pitchFamily="18" charset="0"/>
              </a:rPr>
              <a:t>Til</a:t>
            </a:r>
            <a:r>
              <a:rPr lang="ru-RU" sz="2400" b="1" dirty="0" smtClean="0">
                <a:solidFill>
                  <a:srgbClr val="002060"/>
                </a:solidFill>
                <a:latin typeface="Bookman Old Style" pitchFamily="18" charset="0"/>
              </a:rPr>
              <a:t> </a:t>
            </a:r>
            <a:r>
              <a:rPr lang="ru-RU" sz="2400" b="1" dirty="0" err="1" smtClean="0">
                <a:solidFill>
                  <a:srgbClr val="002060"/>
                </a:solidFill>
                <a:latin typeface="Bookman Old Style" pitchFamily="18" charset="0"/>
              </a:rPr>
              <a:t>Schweiger</a:t>
            </a:r>
            <a:endParaRPr lang="ru-RU" sz="2400" b="1" dirty="0">
              <a:solidFill>
                <a:srgbClr val="002060"/>
              </a:solidFill>
              <a:latin typeface="Bookman Old Style" pitchFamily="18" charset="0"/>
            </a:endParaRPr>
          </a:p>
        </p:txBody>
      </p:sp>
      <p:pic>
        <p:nvPicPr>
          <p:cNvPr id="6" name="Picture 5" descr="RsX3GwqkP9M"/>
          <p:cNvPicPr>
            <a:picLocks noChangeAspect="1" noChangeArrowheads="1"/>
          </p:cNvPicPr>
          <p:nvPr/>
        </p:nvPicPr>
        <p:blipFill>
          <a:blip r:embed="rId4" cstate="print"/>
          <a:srcRect l="5572" r="13791" b="5609"/>
          <a:stretch>
            <a:fillRect/>
          </a:stretch>
        </p:blipFill>
        <p:spPr bwMode="auto">
          <a:xfrm>
            <a:off x="5220072" y="2132856"/>
            <a:ext cx="3456384" cy="41044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7" name="Заголовок 6"/>
          <p:cNvSpPr>
            <a:spLocks noGrp="1"/>
          </p:cNvSpPr>
          <p:nvPr>
            <p:ph type="title"/>
          </p:nvPr>
        </p:nvSpPr>
        <p:spPr>
          <a:xfrm>
            <a:off x="1691680" y="188640"/>
            <a:ext cx="7139136" cy="3456384"/>
          </a:xfrm>
        </p:spPr>
        <p:txBody>
          <a:bodyPr>
            <a:normAutofit/>
          </a:bodyPr>
          <a:lstStyle/>
          <a:p>
            <a:r>
              <a:rPr lang="de-DE" sz="2000" dirty="0" smtClean="0">
                <a:solidFill>
                  <a:schemeClr val="accent3">
                    <a:lumMod val="50000"/>
                  </a:schemeClr>
                </a:solidFill>
                <a:latin typeface="Bookman Old Style" pitchFamily="18" charset="0"/>
              </a:rPr>
              <a:t>Die deutsche Filmkunst hat immer sich geändert. Obwohl der jährliche Output der Spielfilme relativ klein ist, waren ihre ersten 50 Jahre nicht so bescheiden. Während der ersten Hälfte des zwanzigsten Jahrhunderts war die deutsche Filmindustrie an die vorderste Reihe von Neuerung und hat neue Genres des Films entwickelt. Die Zeit der Weimarer Republik ist oft die Blütezeit des deutschen Films bedacht. Während dieser Zeit produzierte die deutsche Filmindustrie Hunderte von Filmen pro Jahr und war ein ernster Konkurrent zu Hollywood. </a:t>
            </a:r>
            <a:r>
              <a:rPr lang="ru-RU" sz="2000" dirty="0" smtClean="0">
                <a:solidFill>
                  <a:schemeClr val="accent3">
                    <a:lumMod val="50000"/>
                  </a:schemeClr>
                </a:solidFill>
                <a:latin typeface="Bookman Old Style" pitchFamily="18" charset="0"/>
              </a:rPr>
              <a:t/>
            </a:r>
            <a:br>
              <a:rPr lang="ru-RU" sz="2000" dirty="0" smtClean="0">
                <a:solidFill>
                  <a:schemeClr val="accent3">
                    <a:lumMod val="50000"/>
                  </a:schemeClr>
                </a:solidFill>
                <a:latin typeface="Bookman Old Style" pitchFamily="18" charset="0"/>
              </a:rPr>
            </a:br>
            <a:endParaRPr lang="ru-RU" sz="2000" dirty="0">
              <a:solidFill>
                <a:schemeClr val="accent3">
                  <a:lumMod val="50000"/>
                </a:schemeClr>
              </a:solidFill>
              <a:latin typeface="Bookman Old Style" pitchFamily="18" charset="0"/>
            </a:endParaRPr>
          </a:p>
        </p:txBody>
      </p:sp>
      <p:pic>
        <p:nvPicPr>
          <p:cNvPr id="9" name="Picture 5" descr="7e6becc8c5_full(1)"/>
          <p:cNvPicPr>
            <a:picLocks noChangeAspect="1" noChangeArrowheads="1"/>
          </p:cNvPicPr>
          <p:nvPr/>
        </p:nvPicPr>
        <p:blipFill>
          <a:blip r:embed="rId3" cstate="print"/>
          <a:srcRect/>
          <a:stretch>
            <a:fillRect/>
          </a:stretch>
        </p:blipFill>
        <p:spPr bwMode="auto">
          <a:xfrm>
            <a:off x="1763688" y="3717032"/>
            <a:ext cx="3276201" cy="2460129"/>
          </a:xfrm>
          <a:prstGeom prst="rect">
            <a:avLst/>
          </a:prstGeom>
          <a:ln>
            <a:noFill/>
          </a:ln>
          <a:effectLst>
            <a:outerShdw blurRad="292100" dist="139700" dir="2700000" algn="tl" rotWithShape="0">
              <a:srgbClr val="333333">
                <a:alpha val="65000"/>
              </a:srgbClr>
            </a:outerShdw>
          </a:effectLst>
        </p:spPr>
      </p:pic>
      <p:pic>
        <p:nvPicPr>
          <p:cNvPr id="10" name="Picture 7" descr="kino"/>
          <p:cNvPicPr>
            <a:picLocks noChangeAspect="1" noChangeArrowheads="1"/>
          </p:cNvPicPr>
          <p:nvPr/>
        </p:nvPicPr>
        <p:blipFill>
          <a:blip r:embed="rId4" cstate="print"/>
          <a:srcRect/>
          <a:stretch>
            <a:fillRect/>
          </a:stretch>
        </p:blipFill>
        <p:spPr bwMode="auto">
          <a:xfrm>
            <a:off x="5364088" y="3789040"/>
            <a:ext cx="3423715" cy="24482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7" name="Заголовок 6"/>
          <p:cNvSpPr>
            <a:spLocks noGrp="1"/>
          </p:cNvSpPr>
          <p:nvPr>
            <p:ph type="title"/>
          </p:nvPr>
        </p:nvSpPr>
        <p:spPr>
          <a:xfrm>
            <a:off x="1691680" y="188640"/>
            <a:ext cx="7139136" cy="3456384"/>
          </a:xfrm>
        </p:spPr>
        <p:txBody>
          <a:bodyPr>
            <a:normAutofit/>
          </a:bodyPr>
          <a:lstStyle/>
          <a:p>
            <a:r>
              <a:rPr lang="de-DE" sz="1800" dirty="0" smtClean="0">
                <a:solidFill>
                  <a:schemeClr val="accent3">
                    <a:lumMod val="50000"/>
                  </a:schemeClr>
                </a:solidFill>
                <a:latin typeface="Bookman Old Style" pitchFamily="18" charset="0"/>
              </a:rPr>
              <a:t>Deutsche Filmmacher haben mit vielen neuen Filmstilen experimentiert. Besonders bekannt was Expressionismus. Typisch hat dieser Stil unrealistische Sets benutzt, um Gefühle auszudrücken. Ein anderer </a:t>
            </a:r>
            <a:r>
              <a:rPr lang="de-DE" sz="1800" dirty="0" err="1" smtClean="0">
                <a:solidFill>
                  <a:schemeClr val="accent3">
                    <a:lumMod val="50000"/>
                  </a:schemeClr>
                </a:solidFill>
                <a:latin typeface="Bookman Old Style" pitchFamily="18" charset="0"/>
              </a:rPr>
              <a:t>Filmtyp</a:t>
            </a:r>
            <a:r>
              <a:rPr lang="de-DE" sz="1800" dirty="0" smtClean="0">
                <a:solidFill>
                  <a:schemeClr val="accent3">
                    <a:lumMod val="50000"/>
                  </a:schemeClr>
                </a:solidFill>
                <a:latin typeface="Bookman Old Style" pitchFamily="18" charset="0"/>
              </a:rPr>
              <a:t>, der in Deutschland entwickelt wurde, war der </a:t>
            </a:r>
            <a:r>
              <a:rPr lang="de-DE" sz="1800" dirty="0" err="1" smtClean="0">
                <a:solidFill>
                  <a:schemeClr val="accent3">
                    <a:lumMod val="50000"/>
                  </a:schemeClr>
                </a:solidFill>
                <a:latin typeface="Bookman Old Style" pitchFamily="18" charset="0"/>
              </a:rPr>
              <a:t>Bergfilm</a:t>
            </a:r>
            <a:r>
              <a:rPr lang="de-DE" sz="1800" dirty="0" smtClean="0">
                <a:solidFill>
                  <a:schemeClr val="accent3">
                    <a:lumMod val="50000"/>
                  </a:schemeClr>
                </a:solidFill>
                <a:latin typeface="Bookman Old Style" pitchFamily="18" charset="0"/>
              </a:rPr>
              <a:t>. In solchem Film ging es um Bergsteiger, Skifahrende und Lawinen. „Der heilige Berg" ist das einflussreichste Beispiel dieses </a:t>
            </a:r>
            <a:r>
              <a:rPr lang="de-DE" sz="1800" dirty="0" err="1" smtClean="0">
                <a:solidFill>
                  <a:schemeClr val="accent3">
                    <a:lumMod val="50000"/>
                  </a:schemeClr>
                </a:solidFill>
                <a:latin typeface="Bookman Old Style" pitchFamily="18" charset="0"/>
              </a:rPr>
              <a:t>Filmtyps</a:t>
            </a:r>
            <a:r>
              <a:rPr lang="de-DE" sz="1800" dirty="0" smtClean="0">
                <a:solidFill>
                  <a:schemeClr val="accent3">
                    <a:lumMod val="50000"/>
                  </a:schemeClr>
                </a:solidFill>
                <a:latin typeface="Bookman Old Style" pitchFamily="18" charset="0"/>
              </a:rPr>
              <a:t>. </a:t>
            </a:r>
            <a:r>
              <a:rPr lang="ru-RU" sz="1800" dirty="0" smtClean="0">
                <a:solidFill>
                  <a:schemeClr val="accent3">
                    <a:lumMod val="50000"/>
                  </a:schemeClr>
                </a:solidFill>
                <a:latin typeface="Bookman Old Style" pitchFamily="18" charset="0"/>
              </a:rPr>
              <a:t/>
            </a:r>
            <a:br>
              <a:rPr lang="ru-RU" sz="1800" dirty="0" smtClean="0">
                <a:solidFill>
                  <a:schemeClr val="accent3">
                    <a:lumMod val="50000"/>
                  </a:schemeClr>
                </a:solidFill>
                <a:latin typeface="Bookman Old Style" pitchFamily="18" charset="0"/>
              </a:rPr>
            </a:br>
            <a:r>
              <a:rPr lang="de-DE" sz="1800" dirty="0" smtClean="0">
                <a:solidFill>
                  <a:schemeClr val="accent3">
                    <a:lumMod val="50000"/>
                  </a:schemeClr>
                </a:solidFill>
                <a:latin typeface="Bookman Old Style" pitchFamily="18" charset="0"/>
              </a:rPr>
              <a:t>Die Erfindung der Tonfilme hat die deutsche Filmindustrie nicht aufgehalten. Der erste deutsche Tonfilm, „Der blaue Engel", war sehr bekannt in Amerika und hat Marlene Dietrich einen internationalen Superstar gemacht.</a:t>
            </a:r>
            <a:r>
              <a:rPr lang="ru-RU" sz="1800" dirty="0" smtClean="0">
                <a:latin typeface="Times New Roman" pitchFamily="18" charset="0"/>
              </a:rPr>
              <a:t/>
            </a:r>
            <a:br>
              <a:rPr lang="ru-RU" sz="1800" dirty="0" smtClean="0">
                <a:latin typeface="Times New Roman" pitchFamily="18" charset="0"/>
              </a:rPr>
            </a:br>
            <a:endParaRPr lang="ru-RU" sz="1800" dirty="0">
              <a:solidFill>
                <a:schemeClr val="accent3">
                  <a:lumMod val="50000"/>
                </a:schemeClr>
              </a:solidFill>
              <a:latin typeface="Bookman Old Style" pitchFamily="18" charset="0"/>
            </a:endParaRPr>
          </a:p>
        </p:txBody>
      </p:sp>
      <p:pic>
        <p:nvPicPr>
          <p:cNvPr id="6" name="Picture 5" descr="article-0-0DBCF90C00000578-283_634x418"/>
          <p:cNvPicPr>
            <a:picLocks noChangeAspect="1" noChangeArrowheads="1"/>
          </p:cNvPicPr>
          <p:nvPr/>
        </p:nvPicPr>
        <p:blipFill>
          <a:blip r:embed="rId3" cstate="print"/>
          <a:srcRect r="4151"/>
          <a:stretch>
            <a:fillRect/>
          </a:stretch>
        </p:blipFill>
        <p:spPr bwMode="auto">
          <a:xfrm>
            <a:off x="1763688" y="3645024"/>
            <a:ext cx="3744416" cy="2575818"/>
          </a:xfrm>
          <a:prstGeom prst="rect">
            <a:avLst/>
          </a:prstGeom>
          <a:ln>
            <a:noFill/>
          </a:ln>
          <a:effectLst>
            <a:outerShdw blurRad="292100" dist="139700" dir="2700000" algn="tl" rotWithShape="0">
              <a:srgbClr val="333333">
                <a:alpha val="65000"/>
              </a:srgbClr>
            </a:outerShdw>
          </a:effectLst>
        </p:spPr>
      </p:pic>
      <p:pic>
        <p:nvPicPr>
          <p:cNvPr id="8" name="Picture 7" descr="x_f8907f47"/>
          <p:cNvPicPr>
            <a:picLocks noChangeAspect="1" noChangeArrowheads="1"/>
          </p:cNvPicPr>
          <p:nvPr/>
        </p:nvPicPr>
        <p:blipFill>
          <a:blip r:embed="rId4" cstate="print"/>
          <a:srcRect/>
          <a:stretch>
            <a:fillRect/>
          </a:stretch>
        </p:blipFill>
        <p:spPr bwMode="auto">
          <a:xfrm>
            <a:off x="5796136" y="3429000"/>
            <a:ext cx="2784797" cy="30689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7" name="Заголовок 6"/>
          <p:cNvSpPr>
            <a:spLocks noGrp="1"/>
          </p:cNvSpPr>
          <p:nvPr>
            <p:ph type="title"/>
          </p:nvPr>
        </p:nvSpPr>
        <p:spPr>
          <a:xfrm>
            <a:off x="1691680" y="188640"/>
            <a:ext cx="7139136" cy="3456384"/>
          </a:xfrm>
        </p:spPr>
        <p:txBody>
          <a:bodyPr>
            <a:normAutofit fontScale="90000"/>
          </a:bodyPr>
          <a:lstStyle/>
          <a:p>
            <a:r>
              <a:rPr lang="de-DE" sz="2000" dirty="0" smtClean="0">
                <a:solidFill>
                  <a:schemeClr val="accent3">
                    <a:lumMod val="50000"/>
                  </a:schemeClr>
                </a:solidFill>
                <a:latin typeface="Bookman Old Style" pitchFamily="18" charset="0"/>
              </a:rPr>
              <a:t>Obwohl die deutsche Filmindustrie heute klein ist, will die Regierung das ändern. Die „Filmförderungsanstalt" ist eine Organisation, die das Output der deutschen Filmindustrie zu stärken versucht und auch finanziert die deutschen Filmmacher. Auch gibt es viele Filmfeste, zum Beispiel Berlinale in Berlin. Bei der Berlinale 2006 wurden „Requiem, Der freie Wille, und Elementar Teilchen" Oscar Gewinner. </a:t>
            </a:r>
            <a:r>
              <a:rPr lang="ru-RU" sz="2000" dirty="0" smtClean="0">
                <a:solidFill>
                  <a:schemeClr val="accent3">
                    <a:lumMod val="50000"/>
                  </a:schemeClr>
                </a:solidFill>
                <a:latin typeface="Bookman Old Style" pitchFamily="18" charset="0"/>
              </a:rPr>
              <a:t/>
            </a:r>
            <a:br>
              <a:rPr lang="ru-RU" sz="2000" dirty="0" smtClean="0">
                <a:solidFill>
                  <a:schemeClr val="accent3">
                    <a:lumMod val="50000"/>
                  </a:schemeClr>
                </a:solidFill>
                <a:latin typeface="Bookman Old Style" pitchFamily="18" charset="0"/>
              </a:rPr>
            </a:br>
            <a:r>
              <a:rPr lang="de-DE" sz="2000" dirty="0" smtClean="0">
                <a:solidFill>
                  <a:schemeClr val="accent3">
                    <a:lumMod val="50000"/>
                  </a:schemeClr>
                </a:solidFill>
                <a:latin typeface="Bookman Old Style" pitchFamily="18" charset="0"/>
              </a:rPr>
              <a:t>Ins Gesamt, trotz die Popularität der amerikanischen Filme, wird die deutsche Filmindustrie immer größer. Es ist sehr wahrscheinlich, dass die Welt bald eine zweite Blütezeit des deutschen Films sehen wird. </a:t>
            </a:r>
            <a:r>
              <a:rPr lang="ru-RU" sz="2000" dirty="0" smtClean="0"/>
              <a:t/>
            </a:r>
            <a:br>
              <a:rPr lang="ru-RU" sz="2000" dirty="0" smtClean="0"/>
            </a:br>
            <a:endParaRPr lang="ru-RU" sz="2000" dirty="0">
              <a:solidFill>
                <a:schemeClr val="accent3">
                  <a:lumMod val="50000"/>
                </a:schemeClr>
              </a:solidFill>
              <a:latin typeface="Bookman Old Style" pitchFamily="18" charset="0"/>
            </a:endParaRPr>
          </a:p>
        </p:txBody>
      </p:sp>
      <p:pic>
        <p:nvPicPr>
          <p:cNvPr id="4" name="Picture 7" descr="article-1250322-083FE851000005DC-155_468x318"/>
          <p:cNvPicPr>
            <a:picLocks noChangeAspect="1" noChangeArrowheads="1"/>
          </p:cNvPicPr>
          <p:nvPr/>
        </p:nvPicPr>
        <p:blipFill>
          <a:blip r:embed="rId3" cstate="print"/>
          <a:srcRect/>
          <a:stretch>
            <a:fillRect/>
          </a:stretch>
        </p:blipFill>
        <p:spPr bwMode="auto">
          <a:xfrm>
            <a:off x="1763688" y="3861048"/>
            <a:ext cx="3503934" cy="2380878"/>
          </a:xfrm>
          <a:prstGeom prst="rect">
            <a:avLst/>
          </a:prstGeom>
          <a:ln>
            <a:noFill/>
          </a:ln>
          <a:effectLst>
            <a:outerShdw blurRad="292100" dist="139700" dir="2700000" algn="tl" rotWithShape="0">
              <a:srgbClr val="333333">
                <a:alpha val="65000"/>
              </a:srgbClr>
            </a:outerShdw>
          </a:effectLst>
        </p:spPr>
      </p:pic>
      <p:pic>
        <p:nvPicPr>
          <p:cNvPr id="5" name="Picture 5" descr="12-foto"/>
          <p:cNvPicPr>
            <a:picLocks noChangeAspect="1" noChangeArrowheads="1"/>
          </p:cNvPicPr>
          <p:nvPr/>
        </p:nvPicPr>
        <p:blipFill>
          <a:blip r:embed="rId4" cstate="print"/>
          <a:srcRect/>
          <a:stretch>
            <a:fillRect/>
          </a:stretch>
        </p:blipFill>
        <p:spPr bwMode="auto">
          <a:xfrm>
            <a:off x="5580112" y="3356992"/>
            <a:ext cx="3092152" cy="30921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4" name="TextBox 3"/>
          <p:cNvSpPr txBox="1"/>
          <p:nvPr/>
        </p:nvSpPr>
        <p:spPr>
          <a:xfrm>
            <a:off x="1835696" y="188640"/>
            <a:ext cx="2520280" cy="369332"/>
          </a:xfrm>
          <a:prstGeom prst="rect">
            <a:avLst/>
          </a:prstGeom>
          <a:noFill/>
        </p:spPr>
        <p:txBody>
          <a:bodyPr wrap="square" rtlCol="0">
            <a:spAutoFit/>
          </a:bodyPr>
          <a:lstStyle/>
          <a:p>
            <a:pPr algn="ctr"/>
            <a:r>
              <a:rPr lang="ru-RU" b="1" dirty="0" err="1" smtClean="0">
                <a:solidFill>
                  <a:schemeClr val="accent5">
                    <a:lumMod val="50000"/>
                  </a:schemeClr>
                </a:solidFill>
                <a:latin typeface="Bookman Old Style" pitchFamily="18" charset="0"/>
              </a:rPr>
              <a:t>Marlene</a:t>
            </a:r>
            <a:r>
              <a:rPr lang="ru-RU" b="1" dirty="0" smtClean="0">
                <a:solidFill>
                  <a:schemeClr val="accent5">
                    <a:lumMod val="50000"/>
                  </a:schemeClr>
                </a:solidFill>
                <a:latin typeface="Bookman Old Style" pitchFamily="18" charset="0"/>
              </a:rPr>
              <a:t> </a:t>
            </a:r>
            <a:r>
              <a:rPr lang="ru-RU" b="1" dirty="0" err="1" smtClean="0">
                <a:solidFill>
                  <a:schemeClr val="accent5">
                    <a:lumMod val="50000"/>
                  </a:schemeClr>
                </a:solidFill>
                <a:latin typeface="Bookman Old Style" pitchFamily="18" charset="0"/>
              </a:rPr>
              <a:t>Dietrich</a:t>
            </a:r>
            <a:endParaRPr lang="ru-RU" b="1" dirty="0">
              <a:solidFill>
                <a:schemeClr val="accent5">
                  <a:lumMod val="50000"/>
                </a:schemeClr>
              </a:solidFill>
              <a:latin typeface="Bookman Old Style" pitchFamily="18" charset="0"/>
            </a:endParaRPr>
          </a:p>
        </p:txBody>
      </p:sp>
      <p:pic>
        <p:nvPicPr>
          <p:cNvPr id="5" name="Picture 5" descr="8ocIQFAmUfg"/>
          <p:cNvPicPr>
            <a:picLocks noChangeAspect="1" noChangeArrowheads="1"/>
          </p:cNvPicPr>
          <p:nvPr/>
        </p:nvPicPr>
        <p:blipFill>
          <a:blip r:embed="rId3" cstate="print"/>
          <a:srcRect/>
          <a:stretch>
            <a:fillRect/>
          </a:stretch>
        </p:blipFill>
        <p:spPr bwMode="auto">
          <a:xfrm>
            <a:off x="1619672" y="620688"/>
            <a:ext cx="2853625" cy="36408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7" name="Заголовок 6"/>
          <p:cNvSpPr>
            <a:spLocks noGrp="1"/>
          </p:cNvSpPr>
          <p:nvPr>
            <p:ph type="title"/>
          </p:nvPr>
        </p:nvSpPr>
        <p:spPr>
          <a:xfrm>
            <a:off x="1763688" y="404664"/>
            <a:ext cx="7139136" cy="2520280"/>
          </a:xfrm>
        </p:spPr>
        <p:txBody>
          <a:bodyPr>
            <a:noAutofit/>
          </a:bodyPr>
          <a:lstStyle/>
          <a:p>
            <a:pPr lvl="0"/>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Mein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Projekt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heist </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„Die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Filmkunst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in Deutschland“. Die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Filmkunst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in Deutschland hat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sehr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interessante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Geschichte und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nimmt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wichtigen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Platz</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Weltkultur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Am 1. November 1895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zeigten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die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deutschen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Brüder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Max und Emil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Skladanowsky</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im</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Berliner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Varietè</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Wintergarten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mit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Hilfe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des von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ihnen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selbst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erfundenen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Projektionsapparates</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genannt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Bioskop</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15-minütigen Film.</a:t>
            </a:r>
            <a:r>
              <a:rPr lang="en-US" sz="2000" dirty="0" smtClean="0">
                <a:ln>
                  <a:noFill/>
                </a:ln>
                <a:solidFill>
                  <a:schemeClr val="bg2">
                    <a:lumMod val="50000"/>
                  </a:schemeClr>
                </a:solidFill>
                <a:effectLst/>
                <a:latin typeface="Arial" pitchFamily="34" charset="0"/>
                <a:cs typeface="Arial" pitchFamily="34" charset="0"/>
              </a:rPr>
              <a:t/>
            </a:r>
            <a:br>
              <a:rPr lang="en-US" sz="2000" dirty="0" smtClean="0">
                <a:ln>
                  <a:noFill/>
                </a:ln>
                <a:solidFill>
                  <a:schemeClr val="bg2">
                    <a:lumMod val="50000"/>
                  </a:schemeClr>
                </a:solidFill>
                <a:effectLst/>
                <a:latin typeface="Arial" pitchFamily="34" charset="0"/>
                <a:cs typeface="Arial" pitchFamily="34" charset="0"/>
              </a:rPr>
            </a:br>
            <a:endParaRPr lang="ru-RU" sz="2000" dirty="0">
              <a:solidFill>
                <a:schemeClr val="accent3">
                  <a:lumMod val="50000"/>
                </a:schemeClr>
              </a:solidFill>
              <a:latin typeface="Bookman Old Style"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1979712" y="2718492"/>
            <a:ext cx="2376264" cy="1512168"/>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noChangeArrowheads="1"/>
          </p:cNvPicPr>
          <p:nvPr/>
        </p:nvPicPr>
        <p:blipFill>
          <a:blip r:embed="rId4" cstate="print"/>
          <a:srcRect l="19099" r="16205"/>
          <a:stretch>
            <a:fillRect/>
          </a:stretch>
        </p:blipFill>
        <p:spPr bwMode="auto">
          <a:xfrm>
            <a:off x="2915816" y="4365104"/>
            <a:ext cx="2736304" cy="2326213"/>
          </a:xfrm>
          <a:prstGeom prst="rect">
            <a:avLst/>
          </a:prstGeom>
          <a:ln>
            <a:no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a:blip r:embed="rId5" cstate="print"/>
          <a:srcRect/>
          <a:stretch>
            <a:fillRect/>
          </a:stretch>
        </p:blipFill>
        <p:spPr bwMode="auto">
          <a:xfrm>
            <a:off x="5796136" y="3068960"/>
            <a:ext cx="2980137" cy="20779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6" name="Заголовок 5"/>
          <p:cNvSpPr>
            <a:spLocks noGrp="1"/>
          </p:cNvSpPr>
          <p:nvPr>
            <p:ph type="title"/>
          </p:nvPr>
        </p:nvSpPr>
        <p:spPr>
          <a:xfrm>
            <a:off x="1619672" y="152400"/>
            <a:ext cx="7416824" cy="3780656"/>
          </a:xfrm>
        </p:spPr>
        <p:txBody>
          <a:bodyPr>
            <a:noAutofit/>
          </a:bodyPr>
          <a:lstStyle/>
          <a:p>
            <a:pPr lvl="0"/>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Mitte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des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dritten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Jahrzehnts</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traten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die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Deutschen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ganz</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entschieden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auf den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Plan,aber</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nach</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Machtübernahme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durch</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die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Nationalsozialisten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zogen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ganze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Scharen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von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deutschen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Filmschaffenden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nach</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Hollywood.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Bis</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1933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verließen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die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meisten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herausragenden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Filmschaffenden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Deutschland.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Geblieben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sind</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nur</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mittelprächtige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Filmhandwerker</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die Propaganda-„</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Meisterwerke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drehten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a:t>
            </a:r>
            <a:r>
              <a:rPr lang="en-US" sz="2000" dirty="0" smtClean="0">
                <a:ln>
                  <a:noFill/>
                </a:ln>
                <a:solidFill>
                  <a:schemeClr val="tx2">
                    <a:lumMod val="60000"/>
                    <a:lumOff val="40000"/>
                  </a:schemeClr>
                </a:solidFill>
                <a:effectLst/>
                <a:latin typeface="Arial" pitchFamily="34" charset="0"/>
                <a:cs typeface="Arial" pitchFamily="34" charset="0"/>
              </a:rPr>
              <a:t/>
            </a:r>
            <a:br>
              <a:rPr lang="en-US" sz="2000" dirty="0" smtClean="0">
                <a:ln>
                  <a:noFill/>
                </a:ln>
                <a:solidFill>
                  <a:schemeClr val="tx2">
                    <a:lumMod val="60000"/>
                    <a:lumOff val="40000"/>
                  </a:schemeClr>
                </a:solidFill>
                <a:effectLst/>
                <a:latin typeface="Arial" pitchFamily="34" charset="0"/>
                <a:cs typeface="Arial" pitchFamily="34" charset="0"/>
              </a:rPr>
            </a:br>
            <a:endParaRPr lang="ru-RU" sz="2000" dirty="0"/>
          </a:p>
        </p:txBody>
      </p:sp>
      <p:pic>
        <p:nvPicPr>
          <p:cNvPr id="8" name="Picture 2"/>
          <p:cNvPicPr>
            <a:picLocks noChangeAspect="1" noChangeArrowheads="1"/>
          </p:cNvPicPr>
          <p:nvPr/>
        </p:nvPicPr>
        <p:blipFill>
          <a:blip r:embed="rId3" cstate="print"/>
          <a:srcRect/>
          <a:stretch>
            <a:fillRect/>
          </a:stretch>
        </p:blipFill>
        <p:spPr bwMode="auto">
          <a:xfrm>
            <a:off x="2555776" y="4005064"/>
            <a:ext cx="5512696" cy="208310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3" name="Заголовок 2"/>
          <p:cNvSpPr>
            <a:spLocks noGrp="1"/>
          </p:cNvSpPr>
          <p:nvPr>
            <p:ph type="title"/>
          </p:nvPr>
        </p:nvSpPr>
        <p:spPr>
          <a:xfrm>
            <a:off x="1763688" y="404664"/>
            <a:ext cx="5040560" cy="5544616"/>
          </a:xfrm>
        </p:spPr>
        <p:txBody>
          <a:bodyPr>
            <a:normAutofit fontScale="90000"/>
          </a:bodyPr>
          <a:lstStyle/>
          <a:p>
            <a:pPr lvl="0" fontAlgn="base">
              <a:spcAft>
                <a:spcPct val="0"/>
              </a:spcAft>
            </a:pPr>
            <a:r>
              <a:rPr lang="ru-RU"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1945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wurde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Deutschland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geteilt</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und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somit</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auch</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die deutsche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Filmkunst</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Seitdem</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wurden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bundesdeutsche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in Bayern und die DDR-</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Produktionen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Babelsberg</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gedreht</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Deutsche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Filmkunst</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verfiel</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lange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Kriese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die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bis</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zu</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den 60en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Jahren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dauerte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a:t>
            </a:r>
            <a:r>
              <a:rPr lang="ru-RU"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r>
            <a:br>
              <a:rPr lang="ru-RU" sz="2400" dirty="0" smtClean="0">
                <a:ln>
                  <a:noFill/>
                </a:ln>
                <a:solidFill>
                  <a:schemeClr val="accent3">
                    <a:lumMod val="50000"/>
                  </a:schemeClr>
                </a:solidFill>
                <a:effectLst/>
                <a:latin typeface="Bookman Old Style" pitchFamily="18" charset="0"/>
                <a:ea typeface="Times New Roman" pitchFamily="18" charset="0"/>
                <a:cs typeface="Arial" pitchFamily="34" charset="0"/>
              </a:rPr>
            </a:b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In den 50er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Jahren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wurden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BRD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meistens</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wertlose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klischeeartige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melodramatische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Geschichten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und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Komödien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produziert</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Die 50er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Jahre</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DDR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waren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durch</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die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Entwicklung</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des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sozialistischen</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Realismus</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4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gekennzeichnet</a:t>
            </a:r>
            <a:r>
              <a:rPr lang="en-US" sz="2400" dirty="0" smtClean="0">
                <a:ln>
                  <a:noFill/>
                </a:ln>
                <a:solidFill>
                  <a:schemeClr val="accent3">
                    <a:lumMod val="50000"/>
                  </a:schemeClr>
                </a:solidFill>
                <a:effectLst/>
                <a:latin typeface="Bookman Old Style" pitchFamily="18" charset="0"/>
                <a:ea typeface="Times New Roman" pitchFamily="18" charset="0"/>
                <a:cs typeface="Arial" pitchFamily="34" charset="0"/>
              </a:rPr>
              <a:t>.</a:t>
            </a:r>
            <a:r>
              <a:rPr lang="en-US" sz="2400" dirty="0" smtClean="0">
                <a:ln>
                  <a:noFill/>
                </a:ln>
                <a:solidFill>
                  <a:schemeClr val="accent3">
                    <a:lumMod val="50000"/>
                  </a:schemeClr>
                </a:solidFill>
                <a:effectLst/>
                <a:latin typeface="Bookman Old Style" pitchFamily="18" charset="0"/>
                <a:cs typeface="Arial" pitchFamily="34" charset="0"/>
              </a:rPr>
              <a:t/>
            </a:r>
            <a:br>
              <a:rPr lang="en-US" sz="2400" dirty="0" smtClean="0">
                <a:ln>
                  <a:noFill/>
                </a:ln>
                <a:solidFill>
                  <a:schemeClr val="accent3">
                    <a:lumMod val="50000"/>
                  </a:schemeClr>
                </a:solidFill>
                <a:effectLst/>
                <a:latin typeface="Bookman Old Style" pitchFamily="18" charset="0"/>
                <a:cs typeface="Arial" pitchFamily="34" charset="0"/>
              </a:rPr>
            </a:br>
            <a:endParaRPr lang="ru-RU" sz="2000" dirty="0">
              <a:solidFill>
                <a:schemeClr val="accent3">
                  <a:lumMod val="50000"/>
                </a:schemeClr>
              </a:solidFill>
              <a:latin typeface="Bookman Old Style"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6660232" y="3717032"/>
            <a:ext cx="2220425" cy="2869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DEDBCC"/>
              </a:clrFrom>
              <a:clrTo>
                <a:srgbClr val="DEDBCC">
                  <a:alpha val="0"/>
                </a:srgbClr>
              </a:clrTo>
            </a:clrChange>
            <a:duotone>
              <a:schemeClr val="accent1">
                <a:shade val="45000"/>
                <a:satMod val="135000"/>
              </a:schemeClr>
              <a:prstClr val="white"/>
            </a:duotone>
          </a:blip>
          <a:srcRect/>
          <a:stretch>
            <a:fillRect/>
          </a:stretch>
        </p:blipFill>
        <p:spPr bwMode="auto">
          <a:xfrm>
            <a:off x="0" y="0"/>
            <a:ext cx="1547664" cy="6858000"/>
          </a:xfrm>
          <a:prstGeom prst="rect">
            <a:avLst/>
          </a:prstGeom>
          <a:noFill/>
          <a:ln w="9525">
            <a:noFill/>
            <a:miter lim="800000"/>
            <a:headEnd/>
            <a:tailEnd/>
          </a:ln>
          <a:effectLst/>
        </p:spPr>
      </p:pic>
      <p:sp>
        <p:nvSpPr>
          <p:cNvPr id="3" name="Заголовок 2"/>
          <p:cNvSpPr>
            <a:spLocks noGrp="1"/>
          </p:cNvSpPr>
          <p:nvPr>
            <p:ph type="title"/>
          </p:nvPr>
        </p:nvSpPr>
        <p:spPr>
          <a:xfrm>
            <a:off x="1763688" y="152400"/>
            <a:ext cx="6923112" cy="6156920"/>
          </a:xfrm>
        </p:spPr>
        <p:txBody>
          <a:bodyPr>
            <a:normAutofit fontScale="90000"/>
          </a:bodyPr>
          <a:lstStyle/>
          <a:p>
            <a:pPr lvl="0" fontAlgn="base">
              <a:spcAft>
                <a:spcPct val="0"/>
              </a:spcAft>
            </a:pP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1962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begann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BRD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Gruppe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junger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Filmemacher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um das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neue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deutsche Kino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zu</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kämpfen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Nicht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viel</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änderte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sich</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hingegen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DDR.</a:t>
            </a:r>
            <a:r>
              <a:rPr lang="ru-RU"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r>
            <a:br>
              <a:rPr lang="ru-RU" sz="2000" dirty="0" smtClean="0">
                <a:ln>
                  <a:noFill/>
                </a:ln>
                <a:solidFill>
                  <a:schemeClr val="accent3">
                    <a:lumMod val="50000"/>
                  </a:schemeClr>
                </a:solidFill>
                <a:effectLst/>
                <a:latin typeface="Bookman Old Style" pitchFamily="18" charset="0"/>
                <a:ea typeface="Times New Roman" pitchFamily="18" charset="0"/>
                <a:cs typeface="Arial" pitchFamily="34" charset="0"/>
              </a:rPr>
            </a:b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Die 80er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Jahre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waren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Bundesrepublik</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Krisezeit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DDR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entstanden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dagegen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einige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neue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ganz</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frische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Produktionen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a:t>
            </a:r>
            <a:r>
              <a:rPr lang="ru-RU"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r>
            <a:br>
              <a:rPr lang="ru-RU" sz="2000" dirty="0" smtClean="0">
                <a:ln>
                  <a:noFill/>
                </a:ln>
                <a:solidFill>
                  <a:schemeClr val="accent3">
                    <a:lumMod val="50000"/>
                  </a:schemeClr>
                </a:solidFill>
                <a:effectLst/>
                <a:latin typeface="Bookman Old Style" pitchFamily="18" charset="0"/>
                <a:ea typeface="Times New Roman" pitchFamily="18" charset="0"/>
                <a:cs typeface="Arial" pitchFamily="34" charset="0"/>
              </a:rPr>
            </a:b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Anstatt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dass</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nach</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dem</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Mauerfall</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die deutsche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Kultur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und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Film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wieder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Einheit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gebildet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hätten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entstand</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Chaos. In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Übergangszeit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 an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Wende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80er und 90er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Jahre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kamen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Filmemacher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zu</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Wort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die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vor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allem</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um den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deutschen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Zuschauer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kämpfen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wollten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Es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entstand</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das deutsche Mainstream-Kino, das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im</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Inland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populär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wurde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und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im</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Ausland</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immer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mehr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Anerkennung</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gewann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a:t>
            </a:r>
            <a:r>
              <a:rPr lang="en-US" sz="2000" dirty="0" smtClean="0">
                <a:ln>
                  <a:noFill/>
                </a:ln>
                <a:solidFill>
                  <a:schemeClr val="accent3">
                    <a:lumMod val="50000"/>
                  </a:schemeClr>
                </a:solidFill>
                <a:effectLst/>
                <a:latin typeface="Bookman Old Style" pitchFamily="18" charset="0"/>
                <a:cs typeface="Arial" pitchFamily="34" charset="0"/>
              </a:rPr>
              <a:t/>
            </a:r>
            <a:br>
              <a:rPr lang="en-US" sz="2000" dirty="0" smtClean="0">
                <a:ln>
                  <a:noFill/>
                </a:ln>
                <a:solidFill>
                  <a:schemeClr val="accent3">
                    <a:lumMod val="50000"/>
                  </a:schemeClr>
                </a:solidFill>
                <a:effectLst/>
                <a:latin typeface="Bookman Old Style" pitchFamily="18" charset="0"/>
                <a:cs typeface="Arial" pitchFamily="34" charset="0"/>
              </a:rPr>
            </a:b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Um 1998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begann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eine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für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die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Entwicklung</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des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deutschen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Films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bedeutende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Zeit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„Lola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rennt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von Tom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Tykwer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Untergang</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von Oliver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Hirschbiegel</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und „Good bye Lenin“ von Wolfgang Becker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wurden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zu</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den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größten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Erfolgen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deutschen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Filmgeschichte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In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diesem</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Jahr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erhielt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Film „Die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Anderen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den Oscar-</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Preis</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Aber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am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wichtigsten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ist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dass</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deutsche Film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sein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Prestige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wiedererlangte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Der</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deutsche Film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ist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nun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weltweit</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Mode.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Möge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es</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die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nächsten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Jahrzehnte</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 so </a:t>
            </a:r>
            <a:r>
              <a:rPr lang="en-US" sz="2000" dirty="0" err="1" smtClean="0">
                <a:ln>
                  <a:noFill/>
                </a:ln>
                <a:solidFill>
                  <a:schemeClr val="accent3">
                    <a:lumMod val="50000"/>
                  </a:schemeClr>
                </a:solidFill>
                <a:effectLst/>
                <a:latin typeface="Bookman Old Style" pitchFamily="18" charset="0"/>
                <a:ea typeface="Times New Roman" pitchFamily="18" charset="0"/>
                <a:cs typeface="Arial" pitchFamily="34" charset="0"/>
              </a:rPr>
              <a:t>bleiben</a:t>
            </a:r>
            <a:r>
              <a:rPr lang="en-US" sz="2000" dirty="0" smtClean="0">
                <a:ln>
                  <a:noFill/>
                </a:ln>
                <a:solidFill>
                  <a:schemeClr val="accent3">
                    <a:lumMod val="50000"/>
                  </a:schemeClr>
                </a:solidFill>
                <a:effectLst/>
                <a:latin typeface="Bookman Old Style" pitchFamily="18" charset="0"/>
                <a:ea typeface="Times New Roman" pitchFamily="18" charset="0"/>
                <a:cs typeface="Arial" pitchFamily="34" charset="0"/>
              </a:rPr>
              <a:t>!</a:t>
            </a:r>
            <a:r>
              <a:rPr lang="en-US" sz="2000" dirty="0" smtClean="0">
                <a:ln>
                  <a:noFill/>
                </a:ln>
                <a:solidFill>
                  <a:schemeClr val="accent3">
                    <a:lumMod val="50000"/>
                  </a:schemeClr>
                </a:solidFill>
                <a:effectLst/>
                <a:latin typeface="Bookman Old Style" pitchFamily="18" charset="0"/>
                <a:cs typeface="Arial" pitchFamily="34" charset="0"/>
              </a:rPr>
              <a:t/>
            </a:r>
            <a:br>
              <a:rPr lang="en-US" sz="2000" dirty="0" smtClean="0">
                <a:ln>
                  <a:noFill/>
                </a:ln>
                <a:solidFill>
                  <a:schemeClr val="accent3">
                    <a:lumMod val="50000"/>
                  </a:schemeClr>
                </a:solidFill>
                <a:effectLst/>
                <a:latin typeface="Bookman Old Style" pitchFamily="18" charset="0"/>
                <a:cs typeface="Arial" pitchFamily="34" charset="0"/>
              </a:rPr>
            </a:br>
            <a:r>
              <a:rPr lang="en-US" sz="2000" dirty="0" smtClean="0">
                <a:ln>
                  <a:noFill/>
                </a:ln>
                <a:solidFill>
                  <a:schemeClr val="accent4">
                    <a:lumMod val="50000"/>
                  </a:schemeClr>
                </a:solidFill>
                <a:effectLst/>
                <a:latin typeface="Arial" pitchFamily="34" charset="0"/>
                <a:cs typeface="Arial" pitchFamily="34" charset="0"/>
              </a:rPr>
              <a:t/>
            </a:r>
            <a:br>
              <a:rPr lang="en-US" sz="2000" dirty="0" smtClean="0">
                <a:ln>
                  <a:noFill/>
                </a:ln>
                <a:solidFill>
                  <a:schemeClr val="accent4">
                    <a:lumMod val="50000"/>
                  </a:schemeClr>
                </a:solidFill>
                <a:effectLst/>
                <a:latin typeface="Arial" pitchFamily="34" charset="0"/>
                <a:cs typeface="Arial" pitchFamily="34" charset="0"/>
              </a:rPr>
            </a:br>
            <a:endParaRPr lang="ru-RU"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39</TotalTime>
  <Words>748</Words>
  <Application>Microsoft Office PowerPoint</Application>
  <PresentationFormat>Экран (4:3)</PresentationFormat>
  <Paragraphs>31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Тема1</vt:lpstr>
      <vt:lpstr>Filmkunst in Deutschland</vt:lpstr>
      <vt:lpstr>Die deutsche Filmkunst hat immer sich geändert. Obwohl der jährliche Output der Spielfilme relativ klein ist, waren ihre ersten 50 Jahre nicht so bescheiden. Während der ersten Hälfte des zwanzigsten Jahrhunderts war die deutsche Filmindustrie an die vorderste Reihe von Neuerung und hat neue Genres des Films entwickelt. Die Zeit der Weimarer Republik ist oft die Blütezeit des deutschen Films bedacht. Während dieser Zeit produzierte die deutsche Filmindustrie Hunderte von Filmen pro Jahr und war ein ernster Konkurrent zu Hollywood.  </vt:lpstr>
      <vt:lpstr>Deutsche Filmmacher haben mit vielen neuen Filmstilen experimentiert. Besonders bekannt was Expressionismus. Typisch hat dieser Stil unrealistische Sets benutzt, um Gefühle auszudrücken. Ein anderer Filmtyp, der in Deutschland entwickelt wurde, war der Bergfilm. In solchem Film ging es um Bergsteiger, Skifahrende und Lawinen. „Der heilige Berg" ist das einflussreichste Beispiel dieses Filmtyps.  Die Erfindung der Tonfilme hat die deutsche Filmindustrie nicht aufgehalten. Der erste deutsche Tonfilm, „Der blaue Engel", war sehr bekannt in Amerika und hat Marlene Dietrich einen internationalen Superstar gemacht. </vt:lpstr>
      <vt:lpstr>Obwohl die deutsche Filmindustrie heute klein ist, will die Regierung das ändern. Die „Filmförderungsanstalt" ist eine Organisation, die das Output der deutschen Filmindustrie zu stärken versucht und auch finanziert die deutschen Filmmacher. Auch gibt es viele Filmfeste, zum Beispiel Berlinale in Berlin. Bei der Berlinale 2006 wurden „Requiem, Der freie Wille, und Elementar Teilchen" Oscar Gewinner.  Ins Gesamt, trotz die Popularität der amerikanischen Filme, wird die deutsche Filmindustrie immer größer. Es ist sehr wahrscheinlich, dass die Welt bald eine zweite Blütezeit des deutschen Films sehen wird.  </vt:lpstr>
      <vt:lpstr>Слайд 5</vt:lpstr>
      <vt:lpstr>Mein Projekt heist „Die Filmkunst in Deutschland“. Die Filmkunst in Deutschland hat eine sehr interessante Geschichte und nimmt einen wichtigen Platz in der Weltkultur ein. Am 1. November 1895 zeigten die deutschen Brüder Max und Emil Skladanowsky im Berliner Varietè „Wintergarten” mit Hilfe des von ihnen selbst erfundenen Projektionsapparates, genannt Bioskop, einen 15-minütigen Film. </vt:lpstr>
      <vt:lpstr>Mitte des dritten Jahrzehnts traten die Deutschen ganz entschieden auf den Plan,aber nach der Machtübernahme durch die Nationalsozialisten zogen ganze Scharen von deutschen Filmschaffenden nach Hollywood. Bis 1933 verließen die meisten herausragenden Filmschaffenden Deutschland. Geblieben sind nur mittelprächtige Filmhandwerker, die Propaganda-„Meisterwerke” drehten. </vt:lpstr>
      <vt:lpstr> 1945 wurde Deutschland geteilt und somit auch die deutsche Filmkunst. Seitdem wurden bundesdeutsche Filme in Bayern und die DDR-Produktionen in Babelsberg gedreht. Deutsche Filmkunst verfiel in eine lange Kriese, die bis zu den 60en Jahren dauerte. In den 50er Jahren wurden in der BRD meistens wertlose, klischeeartige melodramatische Geschichten und Komödien produziert. Die 50er Jahre in der DDR waren durch die Entwicklung des sozialistischen Realismus gekennzeichnet. </vt:lpstr>
      <vt:lpstr>1962 begann in der BRD eine Gruppe junger Filmemacher um das neue deutsche Kino zu kämpfen. Nicht viel änderte sich hingegen in der DDR. Die 80er Jahre waren in der Bundesrepublik eine Krisezeit. In der DDR entstanden dagegen einige neue, ganz frische Produktionen. Anstatt dass nach dem Mauerfall die deutsche Kultur und der Film wieder eine Einheit gebildet hätten, entstand Chaos. In der Übergangszeit – an der Wende der 80er und 90er Jahre – kamen Filmemacher zu Wort, die vor allem um den deutschen Zuschauer kämpfen wollten. Es entstand das deutsche Mainstream-Kino, das im Inland populär wurde und im Ausland immer mehr Anerkennung gewann. Um 1998 begann eine für die Entwicklung des deutschen Films bedeutende Zeit. „Lola rennt” von Tom Tykwer, „Der Untergang” von Oliver Hirschbiegel und „Good bye Lenin“ von Wolfgang Becker wurden zu den größten Erfolgen in der deutschen Filmgeschichte. In diesem Jahr erhielt der Film „Die Anderen“ den Oscar-Preis. Aber am wichtigsten ist, dass der deutsche Film sein Prestige wiedererlangte. Der deutsche Film ist nun weltweit Mode. Möge es die nächsten Jahrzehnte so bleiben!  </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Filmkunst in Deutschland</dc:title>
  <cp:lastModifiedBy>1</cp:lastModifiedBy>
  <cp:revision>9</cp:revision>
  <dcterms:modified xsi:type="dcterms:W3CDTF">2013-01-27T19:03:55Z</dcterms:modified>
</cp:coreProperties>
</file>