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5" r:id="rId7"/>
    <p:sldId id="279" r:id="rId8"/>
    <p:sldId id="280" r:id="rId9"/>
    <p:sldId id="274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29" autoAdjust="0"/>
    <p:restoredTop sz="94710" autoAdjust="0"/>
  </p:normalViewPr>
  <p:slideViewPr>
    <p:cSldViewPr>
      <p:cViewPr varScale="1">
        <p:scale>
          <a:sx n="100" d="100"/>
          <a:sy n="100" d="100"/>
        </p:scale>
        <p:origin x="-3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EB63A-A7E9-451A-8194-59ED78A225C1}" type="datetimeFigureOut">
              <a:rPr lang="ru-RU" smtClean="0"/>
              <a:pPr/>
              <a:t>03.12.2008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BA5B-E899-4259-81C7-7F8B278DC5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8215370" cy="58579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Формирование интереса к предмету, развитие познавательной активности учащихся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описание системы работы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учителя географии </a:t>
            </a:r>
            <a:br>
              <a:rPr lang="ru-RU" sz="2400" dirty="0" smtClean="0"/>
            </a:br>
            <a:r>
              <a:rPr lang="ru-RU" sz="2400" dirty="0" smtClean="0"/>
              <a:t>Кудряшовой </a:t>
            </a:r>
            <a:r>
              <a:rPr lang="ru-RU" sz="2400" smtClean="0"/>
              <a:t>Надежды Васильевны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МОУ ВСОШ №2</a:t>
            </a:r>
            <a:br>
              <a:rPr lang="ru-RU" sz="2400" dirty="0" smtClean="0"/>
            </a:br>
            <a:r>
              <a:rPr lang="ru-RU" sz="2400" dirty="0" smtClean="0"/>
              <a:t>г. Твери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2000" dirty="0" smtClean="0"/>
              <a:t>Методика определения уровня владения учащимися общеучебными мыслительными навыками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Анализ:</a:t>
            </a:r>
          </a:p>
          <a:p>
            <a:pPr>
              <a:buNone/>
            </a:pPr>
            <a:r>
              <a:rPr lang="ru-RU" sz="1400" dirty="0" smtClean="0"/>
              <a:t> Найдите соответствие…</a:t>
            </a:r>
          </a:p>
          <a:p>
            <a:pPr>
              <a:buNone/>
            </a:pPr>
            <a:r>
              <a:rPr lang="ru-RU" sz="1400" dirty="0" smtClean="0"/>
              <a:t> Выберите только то , что относится…</a:t>
            </a:r>
          </a:p>
          <a:p>
            <a:pPr>
              <a:buNone/>
            </a:pPr>
            <a:r>
              <a:rPr lang="ru-RU" sz="1400" dirty="0" smtClean="0"/>
              <a:t>Чем отличаются…?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Синтез:</a:t>
            </a:r>
          </a:p>
          <a:p>
            <a:pPr>
              <a:buNone/>
            </a:pPr>
            <a:r>
              <a:rPr lang="ru-RU" sz="1400" dirty="0" smtClean="0"/>
              <a:t>О чем идет речь? (перечень терминов)</a:t>
            </a:r>
          </a:p>
          <a:p>
            <a:pPr>
              <a:buNone/>
            </a:pPr>
            <a:r>
              <a:rPr lang="ru-RU" sz="1400" dirty="0" smtClean="0"/>
              <a:t>Назовите одним словом</a:t>
            </a:r>
          </a:p>
          <a:p>
            <a:pPr>
              <a:buNone/>
            </a:pPr>
            <a:r>
              <a:rPr lang="ru-RU" sz="1400" dirty="0" smtClean="0"/>
              <a:t>Что общего?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Сравнение:</a:t>
            </a:r>
          </a:p>
          <a:p>
            <a:pPr>
              <a:buNone/>
            </a:pPr>
            <a:r>
              <a:rPr lang="ru-RU" sz="1400" dirty="0" smtClean="0"/>
              <a:t>Сравни два объекта, два процесса, две личности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Установление причинно-следственных связей:</a:t>
            </a:r>
          </a:p>
          <a:p>
            <a:pPr>
              <a:buNone/>
            </a:pPr>
            <a:r>
              <a:rPr lang="ru-RU" sz="1400" dirty="0" smtClean="0"/>
              <a:t>Что пропущено</a:t>
            </a:r>
          </a:p>
          <a:p>
            <a:pPr>
              <a:buNone/>
            </a:pPr>
            <a:r>
              <a:rPr lang="ru-RU" sz="1400" dirty="0" smtClean="0"/>
              <a:t>Восстановите порядок этапов процесса</a:t>
            </a:r>
          </a:p>
          <a:p>
            <a:pPr>
              <a:buNone/>
            </a:pPr>
            <a:r>
              <a:rPr lang="ru-RU" sz="1400" dirty="0" smtClean="0"/>
              <a:t>Закончите перечень терминов, дат, чисел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Вывод:</a:t>
            </a:r>
          </a:p>
          <a:p>
            <a:pPr>
              <a:buNone/>
            </a:pPr>
            <a:r>
              <a:rPr lang="ru-RU" sz="1500" dirty="0" smtClean="0"/>
              <a:t>Сделайте предположение о причинах процесса</a:t>
            </a:r>
          </a:p>
          <a:p>
            <a:pPr>
              <a:buNone/>
            </a:pPr>
            <a:r>
              <a:rPr lang="ru-RU" sz="1500" dirty="0" smtClean="0"/>
              <a:t>Сделайте вывод на основании результатов опыта</a:t>
            </a:r>
          </a:p>
          <a:p>
            <a:pPr>
              <a:buNone/>
            </a:pPr>
            <a:r>
              <a:rPr lang="ru-RU" sz="1500" dirty="0" smtClean="0"/>
              <a:t>Решите задачу</a:t>
            </a:r>
          </a:p>
          <a:p>
            <a:pPr>
              <a:buNone/>
            </a:pPr>
            <a:r>
              <a:rPr lang="ru-RU" sz="1500" dirty="0" smtClean="0"/>
              <a:t>Проделайте мысленный опыт и сделайте вывод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</a:rPr>
              <a:t>Можно проводить после зачетной работы по теме в виде письменной работы определенного вида.</a:t>
            </a:r>
            <a:endParaRPr lang="en-US" sz="15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1500" dirty="0" smtClean="0">
              <a:solidFill>
                <a:srgbClr val="92D050"/>
              </a:solidFill>
            </a:endParaRPr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Примеры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Тема: «Природные ресурсы климатических зон России».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01038" cy="5857916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1"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</a:t>
            </a:r>
          </a:p>
          <a:p>
            <a:pPr>
              <a:buNone/>
            </a:pPr>
            <a:r>
              <a:rPr lang="ru-RU" sz="1200" dirty="0" smtClean="0"/>
              <a:t>Здесь обитают медведи и лисы, волки и лоси, северные олени и росомахи, тетерева и глухари, дятлы и кедровки, клесты и другие животные.</a:t>
            </a:r>
          </a:p>
          <a:p>
            <a:pPr>
              <a:buNone/>
            </a:pPr>
            <a:r>
              <a:rPr lang="ru-RU" sz="1200" dirty="0" smtClean="0"/>
              <a:t>Кто из этих животных лишний для этой зоны?</a:t>
            </a:r>
          </a:p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Синтез</a:t>
            </a:r>
          </a:p>
          <a:p>
            <a:pPr>
              <a:buNone/>
            </a:pPr>
            <a:r>
              <a:rPr lang="ru-RU" sz="1200" dirty="0" smtClean="0"/>
              <a:t>Здесь суровые природные условия. Короткое прохладное лето с внезапными похолоданиями, обилие болот и гнуса. Длинная, холодная малоснежная зима с сильными ветрами. Леса нет. Но летом здесь можно получить удовольствие от сбора грибов, ягод, рыбалки. </a:t>
            </a:r>
          </a:p>
          <a:p>
            <a:pPr>
              <a:buNone/>
            </a:pPr>
            <a:r>
              <a:rPr lang="ru-RU" sz="1200" dirty="0" smtClean="0"/>
              <a:t>Какая это природная зона?</a:t>
            </a:r>
          </a:p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Сравнение</a:t>
            </a:r>
          </a:p>
          <a:p>
            <a:pPr>
              <a:buNone/>
            </a:pPr>
            <a:r>
              <a:rPr lang="ru-RU" sz="1200" dirty="0" smtClean="0"/>
              <a:t>Сравните тайгу и смешанные леса. В чем сходство и в чем их различие?</a:t>
            </a:r>
          </a:p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Вывод </a:t>
            </a:r>
          </a:p>
          <a:p>
            <a:pPr>
              <a:buNone/>
            </a:pPr>
            <a:r>
              <a:rPr lang="ru-RU" sz="1200" dirty="0" smtClean="0"/>
              <a:t>Проанализируйте тексты о хозяйственном использовании тундры в начале прошлого века и в настоящее время. Как себя чувствует сегодня «чуткая Субарктика»? Какие выводы должен сделать человек из этих данных?</a:t>
            </a:r>
          </a:p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Логика (причинно-следственные связи)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4286256"/>
          <a:ext cx="6096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Природная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Занятия населения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А.</a:t>
                      </a:r>
                      <a:r>
                        <a:rPr lang="ru-RU" sz="1200" baseline="0" dirty="0" smtClean="0"/>
                        <a:t> Тундра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Охота на пушных зверей, животноводство,</a:t>
                      </a:r>
                      <a:r>
                        <a:rPr lang="ru-RU" sz="1200" baseline="0" dirty="0" smtClean="0"/>
                        <a:t> выращивание льна и серых хлебов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Б. Тайга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Выращивание пшеницы,</a:t>
                      </a:r>
                      <a:r>
                        <a:rPr lang="ru-RU" sz="1200" baseline="0" dirty="0" smtClean="0"/>
                        <a:t> сахарной свеклы, кукурузы, подсолнечника.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В. Степи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Охота на моржей</a:t>
                      </a:r>
                      <a:r>
                        <a:rPr lang="ru-RU" sz="1200" baseline="0" dirty="0" smtClean="0"/>
                        <a:t> и тюленей, оленеводство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 Полупустыни,</a:t>
                      </a:r>
                      <a:r>
                        <a:rPr lang="ru-RU" sz="1200" baseline="0" dirty="0" smtClean="0"/>
                        <a:t> пустыни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Разведение овец, верблюдов, коз,</a:t>
                      </a:r>
                      <a:r>
                        <a:rPr lang="ru-RU" sz="1200" baseline="0" dirty="0" smtClean="0"/>
                        <a:t> а в поймах рек выращивание арбузов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Формы и виды учебной работы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007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Активное слушание </a:t>
            </a:r>
          </a:p>
          <a:p>
            <a:pPr>
              <a:buNone/>
            </a:pPr>
            <a:r>
              <a:rPr lang="ru-RU" sz="1200" dirty="0" smtClean="0"/>
              <a:t>с опорой на визуальный ряд</a:t>
            </a:r>
          </a:p>
          <a:p>
            <a:pPr>
              <a:buNone/>
            </a:pPr>
            <a:r>
              <a:rPr lang="ru-RU" sz="1200" dirty="0" smtClean="0"/>
              <a:t>с опорой на визуальный ряд и с предварительно сформулированным заданием по излагаемому материалу и последующим обсуждением результатов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Мозговой штурм»</a:t>
            </a:r>
          </a:p>
          <a:p>
            <a:pPr>
              <a:buNone/>
            </a:pPr>
            <a:r>
              <a:rPr lang="ru-RU" sz="1200" dirty="0" smtClean="0"/>
              <a:t>Наиболее эффективен при выдвижении гипотез и предположений. Обязателен «договор на берегу»: некий свод правил для предотвращения превращения урока в беспорядочную перепалку, а учителя в смотрителя за порядком. Но, востребуя эти навыки, данный вид работы одновременно их развивает.</a:t>
            </a:r>
          </a:p>
          <a:p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Планирование порядка и сроков изучения разделов –как коллективная работа в начале изучения раздела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1200" dirty="0" smtClean="0"/>
              <a:t>Составление плана изучения темы с поддержкой в виде алгоритма (работа в индивидуальном режиме)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Практическая групповая работа на единую цель</a:t>
            </a:r>
          </a:p>
          <a:p>
            <a:pPr>
              <a:buNone/>
            </a:pPr>
            <a:r>
              <a:rPr lang="ru-RU" sz="1200" dirty="0" smtClean="0"/>
              <a:t>Пример. Изучение материалов учебного модуля «Австралия» в курсе изучения материков и океанов.</a:t>
            </a:r>
          </a:p>
          <a:p>
            <a:pPr>
              <a:buNone/>
            </a:pPr>
            <a:r>
              <a:rPr lang="ru-RU" sz="1200" dirty="0" smtClean="0"/>
              <a:t>«Путешествие по Австралии в составе одной из поисковых групп»</a:t>
            </a:r>
          </a:p>
          <a:p>
            <a:pPr>
              <a:buNone/>
            </a:pPr>
            <a:r>
              <a:rPr lang="ru-RU" sz="1200" dirty="0" smtClean="0"/>
              <a:t>1 группа. Карточка-задание геоморфологов</a:t>
            </a:r>
          </a:p>
          <a:p>
            <a:pPr>
              <a:buNone/>
            </a:pPr>
            <a:r>
              <a:rPr lang="ru-RU" sz="1200" dirty="0" smtClean="0"/>
              <a:t>Геоморфология-наука о рельефе. Она изучает историю развития, происхождения, возраст, формы рельефа. Данные геоморфологии используют при поиске полезных ископаемых.</a:t>
            </a:r>
          </a:p>
          <a:p>
            <a:pPr>
              <a:buAutoNum type="arabicPeriod"/>
            </a:pPr>
            <a:r>
              <a:rPr lang="ru-RU" sz="1200" dirty="0" smtClean="0"/>
              <a:t>Что лежит в основе материка?</a:t>
            </a:r>
          </a:p>
          <a:p>
            <a:pPr>
              <a:buNone/>
            </a:pPr>
            <a:r>
              <a:rPr lang="ru-RU" sz="1200" dirty="0" smtClean="0"/>
              <a:t>2. Главные черты рельефа. Основные формы рельефа.</a:t>
            </a:r>
          </a:p>
          <a:p>
            <a:pPr>
              <a:buNone/>
            </a:pPr>
            <a:r>
              <a:rPr lang="ru-RU" sz="1200" dirty="0" smtClean="0"/>
              <a:t>3. Какими породами сложена поверхность материка?</a:t>
            </a:r>
          </a:p>
          <a:p>
            <a:pPr>
              <a:buNone/>
            </a:pPr>
            <a:r>
              <a:rPr lang="ru-RU" sz="1200" dirty="0" smtClean="0"/>
              <a:t>4.Полезные ископаемые Австралии. Их размещение.</a:t>
            </a:r>
          </a:p>
          <a:p>
            <a:pPr>
              <a:buNone/>
            </a:pPr>
            <a:r>
              <a:rPr lang="ru-RU" sz="1200" dirty="0" smtClean="0"/>
              <a:t>2 группа. Карточка-задание гидрологов.</a:t>
            </a:r>
          </a:p>
          <a:p>
            <a:pPr>
              <a:buNone/>
            </a:pPr>
            <a:r>
              <a:rPr lang="ru-RU" sz="1200" dirty="0" smtClean="0"/>
              <a:t>3 группа. Карточка-задание зоогеографов.</a:t>
            </a:r>
          </a:p>
          <a:p>
            <a:pPr>
              <a:buNone/>
            </a:pPr>
            <a:r>
              <a:rPr lang="ru-RU" sz="1200" dirty="0" smtClean="0"/>
              <a:t>4 группа. Карточка-задание экологов. 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Просмотр видеофрагмента по изучаемой теме </a:t>
            </a:r>
          </a:p>
          <a:p>
            <a:pPr>
              <a:buNone/>
            </a:pPr>
            <a:r>
              <a:rPr lang="ru-RU" sz="1200" dirty="0" smtClean="0"/>
              <a:t>С  заданием до просмотра</a:t>
            </a:r>
          </a:p>
          <a:p>
            <a:pPr>
              <a:buNone/>
            </a:pPr>
            <a:r>
              <a:rPr lang="ru-RU" sz="1200" dirty="0" smtClean="0"/>
              <a:t>С  заданием  после просмотра 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0"/>
            <a:ext cx="8086724" cy="6357982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1">
            <a:normAutofit fontScale="92500" lnSpcReduction="20000"/>
          </a:bodyPr>
          <a:lstStyle/>
          <a:p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Анализ художественного или стихотворного текста с позиции специалиста-географа</a:t>
            </a:r>
          </a:p>
          <a:p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200" u="sng" dirty="0" smtClean="0"/>
              <a:t>Пример 1.</a:t>
            </a:r>
          </a:p>
          <a:p>
            <a:pPr>
              <a:buNone/>
            </a:pPr>
            <a:r>
              <a:rPr lang="ru-RU" sz="1200" dirty="0" smtClean="0"/>
              <a:t>«Подъем был едва заметен. Около 11 часов утра пришлось обогнуть небольшое озеро… Над этим озером поднимались в гору льяносы-обширные, поросшие злаковыми растениями пространства, где пасся скот индейцев. Вскоре отряд наткнулся на болото, тянувшееся к югу и северу. Дорога становилась круче и каменистее, камни шумным каскадом скатывались из-под мулов… Дальше дорога стала не только трудной, но и даже опасной. Подъемы сделались более крутыми, пропасти угрожающе глубокими, тропинки по их краю становились все уже и уже. Здесь трава еще боролась с камнями, но уже чувствовалась победа минерального царства над растительным.»</a:t>
            </a:r>
          </a:p>
          <a:p>
            <a:pPr>
              <a:buNone/>
            </a:pPr>
            <a:r>
              <a:rPr lang="ru-RU" sz="1200" dirty="0" smtClean="0"/>
              <a:t>(Жюль Верн «Дети капитана Гранта»)</a:t>
            </a:r>
          </a:p>
          <a:p>
            <a:pPr>
              <a:buNone/>
            </a:pPr>
            <a:r>
              <a:rPr lang="ru-RU" sz="1200" dirty="0" smtClean="0"/>
              <a:t>Ответ: в отрывке описана высотная поясность в Андах.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u="sng" dirty="0" smtClean="0"/>
              <a:t>Пример 2. </a:t>
            </a:r>
          </a:p>
          <a:p>
            <a:pPr>
              <a:buNone/>
            </a:pPr>
            <a:r>
              <a:rPr lang="ru-RU" sz="1200" dirty="0" smtClean="0"/>
              <a:t>Ветер с моря дул,</a:t>
            </a:r>
          </a:p>
          <a:p>
            <a:pPr>
              <a:buNone/>
            </a:pPr>
            <a:r>
              <a:rPr lang="ru-RU" sz="1200" dirty="0" smtClean="0"/>
              <a:t>Разгонял беду.</a:t>
            </a:r>
          </a:p>
          <a:p>
            <a:pPr>
              <a:buNone/>
            </a:pPr>
            <a:r>
              <a:rPr lang="ru-RU" sz="1200" dirty="0" smtClean="0"/>
              <a:t>И сказал ты мне </a:t>
            </a:r>
          </a:p>
          <a:p>
            <a:pPr>
              <a:buNone/>
            </a:pPr>
            <a:r>
              <a:rPr lang="ru-RU" sz="1200" dirty="0" smtClean="0"/>
              <a:t>Больше не приду</a:t>
            </a:r>
          </a:p>
          <a:p>
            <a:pPr>
              <a:buNone/>
            </a:pPr>
            <a:r>
              <a:rPr lang="ru-RU" sz="1200" dirty="0" smtClean="0"/>
              <a:t>-В какое время суток он это сказал?</a:t>
            </a:r>
          </a:p>
          <a:p>
            <a:pPr>
              <a:buNone/>
            </a:pPr>
            <a:r>
              <a:rPr lang="ru-RU" sz="1200" dirty="0" smtClean="0"/>
              <a:t>Ответ: днем, т.к. бриз дует в дневное время с моря на сушу.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u="sng" dirty="0" smtClean="0"/>
              <a:t>Пример 3. </a:t>
            </a:r>
          </a:p>
          <a:p>
            <a:pPr>
              <a:buNone/>
            </a:pPr>
            <a:r>
              <a:rPr lang="ru-RU" sz="1200" dirty="0" smtClean="0"/>
              <a:t>Австралия-страна наоборот.</a:t>
            </a:r>
          </a:p>
          <a:p>
            <a:pPr>
              <a:buNone/>
            </a:pPr>
            <a:r>
              <a:rPr lang="ru-RU" sz="1200" dirty="0" smtClean="0"/>
              <a:t>Она располагается под нами.</a:t>
            </a:r>
          </a:p>
          <a:p>
            <a:pPr>
              <a:buNone/>
            </a:pPr>
            <a:r>
              <a:rPr lang="ru-RU" sz="1200" dirty="0" smtClean="0"/>
              <a:t>Там, очевидно, ходят вверх ногами, </a:t>
            </a:r>
          </a:p>
          <a:p>
            <a:pPr>
              <a:buNone/>
            </a:pPr>
            <a:r>
              <a:rPr lang="ru-RU" sz="1200" dirty="0" smtClean="0"/>
              <a:t>Там наизнанку вывернутый год. </a:t>
            </a:r>
          </a:p>
          <a:p>
            <a:pPr>
              <a:buNone/>
            </a:pPr>
            <a:r>
              <a:rPr lang="ru-RU" sz="1200" dirty="0" smtClean="0"/>
              <a:t>Там расцветают в октябре сады, </a:t>
            </a:r>
          </a:p>
          <a:p>
            <a:pPr>
              <a:buNone/>
            </a:pPr>
            <a:r>
              <a:rPr lang="ru-RU" sz="1200" dirty="0" smtClean="0"/>
              <a:t>Там в январе, а не в июле лето.</a:t>
            </a:r>
          </a:p>
          <a:p>
            <a:pPr>
              <a:buNone/>
            </a:pPr>
            <a:r>
              <a:rPr lang="ru-RU" sz="1200" dirty="0" smtClean="0"/>
              <a:t>Там протекают реки без воды, </a:t>
            </a:r>
          </a:p>
          <a:p>
            <a:pPr>
              <a:buNone/>
            </a:pPr>
            <a:r>
              <a:rPr lang="ru-RU" sz="1200" dirty="0" smtClean="0"/>
              <a:t>Они в пустыне пропадают где-то.</a:t>
            </a:r>
          </a:p>
          <a:p>
            <a:pPr>
              <a:buNone/>
            </a:pPr>
            <a:r>
              <a:rPr lang="ru-RU" sz="1200" dirty="0" smtClean="0"/>
              <a:t>Там в зарослях следы бескрылых птиц,</a:t>
            </a:r>
          </a:p>
          <a:p>
            <a:pPr>
              <a:buNone/>
            </a:pPr>
            <a:r>
              <a:rPr lang="ru-RU" sz="1200" dirty="0" smtClean="0"/>
              <a:t>Там кошкам в пищу достаются змеи, </a:t>
            </a:r>
          </a:p>
          <a:p>
            <a:pPr>
              <a:buNone/>
            </a:pPr>
            <a:r>
              <a:rPr lang="ru-RU" sz="1200" dirty="0" smtClean="0"/>
              <a:t>Рождаются зверята из яиц, И там собаки лаять не умеют.</a:t>
            </a:r>
          </a:p>
          <a:p>
            <a:pPr>
              <a:buNone/>
            </a:pPr>
            <a:r>
              <a:rPr lang="ru-RU" sz="1200" dirty="0" smtClean="0"/>
              <a:t>Деревья сами лезут из коры, </a:t>
            </a:r>
          </a:p>
          <a:p>
            <a:pPr>
              <a:buNone/>
            </a:pPr>
            <a:r>
              <a:rPr lang="ru-RU" sz="1200" dirty="0" smtClean="0"/>
              <a:t>Там кролики страшней, чем наводненье, </a:t>
            </a:r>
          </a:p>
          <a:p>
            <a:pPr>
              <a:buNone/>
            </a:pPr>
            <a:r>
              <a:rPr lang="ru-RU" sz="1200" dirty="0" smtClean="0"/>
              <a:t>Спасает юг от северной жары, </a:t>
            </a:r>
          </a:p>
          <a:p>
            <a:pPr>
              <a:buNone/>
            </a:pPr>
            <a:r>
              <a:rPr lang="ru-RU" sz="1200" dirty="0" smtClean="0"/>
              <a:t>В столице там не много населенья…</a:t>
            </a:r>
          </a:p>
          <a:p>
            <a:pPr>
              <a:buNone/>
            </a:pPr>
            <a:r>
              <a:rPr lang="ru-RU" sz="1200" dirty="0" smtClean="0"/>
              <a:t>  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Самостоятельное изучение нового материала на уроке в индивидуальном режиме с использованием информационной карты урока</a:t>
            </a:r>
          </a:p>
          <a:p>
            <a:pPr>
              <a:buNone/>
            </a:pPr>
            <a:r>
              <a:rPr lang="ru-RU" sz="1200" dirty="0" smtClean="0"/>
              <a:t>По тексту в группах</a:t>
            </a:r>
          </a:p>
          <a:p>
            <a:pPr>
              <a:buNone/>
            </a:pPr>
            <a:r>
              <a:rPr lang="ru-RU" sz="1200" dirty="0" smtClean="0"/>
              <a:t>В работе с объектами, моделями</a:t>
            </a:r>
          </a:p>
          <a:p>
            <a:pPr>
              <a:buNone/>
            </a:pPr>
            <a:r>
              <a:rPr lang="ru-RU" sz="1200" dirty="0" smtClean="0"/>
              <a:t>С помощью обучающей компьютерной программы и выполнением диагностических заданий.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Выполнение заданий по изучаемой теме в тестовой форме</a:t>
            </a:r>
          </a:p>
          <a:p>
            <a:pPr>
              <a:buNone/>
            </a:pPr>
            <a:r>
              <a:rPr lang="ru-RU" sz="1200" dirty="0" smtClean="0">
                <a:solidFill>
                  <a:srgbClr val="7030A0"/>
                </a:solidFill>
              </a:rPr>
              <a:t>Тесты к теме «Гидросфера».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Пример 1.</a:t>
            </a:r>
            <a:r>
              <a:rPr lang="ru-RU" sz="1200" dirty="0" smtClean="0"/>
              <a:t> Какова основная причина океанических течений?</a:t>
            </a:r>
          </a:p>
          <a:p>
            <a:pPr>
              <a:buNone/>
            </a:pPr>
            <a:r>
              <a:rPr lang="ru-RU" sz="1200" dirty="0" smtClean="0"/>
              <a:t>А) географическое положение океана</a:t>
            </a:r>
          </a:p>
          <a:p>
            <a:pPr>
              <a:buNone/>
            </a:pPr>
            <a:r>
              <a:rPr lang="ru-RU" sz="1200" dirty="0" smtClean="0"/>
              <a:t>Б) нагревание воды под солнцем</a:t>
            </a:r>
          </a:p>
          <a:p>
            <a:pPr>
              <a:buNone/>
            </a:pPr>
            <a:r>
              <a:rPr lang="ru-RU" sz="1200" dirty="0" smtClean="0"/>
              <a:t>В) подземные водные источники</a:t>
            </a:r>
          </a:p>
          <a:p>
            <a:pPr>
              <a:buNone/>
            </a:pPr>
            <a:r>
              <a:rPr lang="ru-RU" sz="1200" b="1" dirty="0" smtClean="0"/>
              <a:t>Г) постоянные ветры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Пример 2</a:t>
            </a:r>
            <a:r>
              <a:rPr lang="ru-RU" sz="1200" dirty="0" smtClean="0"/>
              <a:t>.В каких состояниях существует вода в природе?</a:t>
            </a:r>
          </a:p>
          <a:p>
            <a:pPr>
              <a:buNone/>
            </a:pPr>
            <a:r>
              <a:rPr lang="ru-RU" sz="1200" dirty="0" smtClean="0"/>
              <a:t>А) в жидком </a:t>
            </a:r>
          </a:p>
          <a:p>
            <a:pPr>
              <a:buNone/>
            </a:pPr>
            <a:r>
              <a:rPr lang="ru-RU" sz="1200" dirty="0" smtClean="0"/>
              <a:t>Б) в твердом</a:t>
            </a:r>
          </a:p>
          <a:p>
            <a:pPr>
              <a:buNone/>
            </a:pPr>
            <a:r>
              <a:rPr lang="ru-RU" sz="1200" dirty="0" smtClean="0"/>
              <a:t>В) в газообразном </a:t>
            </a:r>
          </a:p>
          <a:p>
            <a:pPr>
              <a:buNone/>
            </a:pPr>
            <a:r>
              <a:rPr lang="ru-RU" sz="1200" b="1" dirty="0" smtClean="0"/>
              <a:t>Г) во всех названных состояниях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Пример 3</a:t>
            </a:r>
            <a:r>
              <a:rPr lang="ru-RU" sz="1200" dirty="0" smtClean="0"/>
              <a:t>. Как на физических картах изображаются неровности дна?</a:t>
            </a:r>
          </a:p>
          <a:p>
            <a:pPr>
              <a:buNone/>
            </a:pPr>
            <a:r>
              <a:rPr lang="ru-RU" sz="1200" dirty="0" smtClean="0"/>
              <a:t>А) изобатами</a:t>
            </a:r>
          </a:p>
          <a:p>
            <a:pPr>
              <a:buNone/>
            </a:pPr>
            <a:r>
              <a:rPr lang="ru-RU" sz="1200" dirty="0" smtClean="0"/>
              <a:t>Б) различными оттенками синего цвета</a:t>
            </a:r>
          </a:p>
          <a:p>
            <a:pPr>
              <a:buNone/>
            </a:pPr>
            <a:r>
              <a:rPr lang="ru-RU" sz="1200" dirty="0" smtClean="0"/>
              <a:t>В) отметками глубины</a:t>
            </a:r>
          </a:p>
          <a:p>
            <a:pPr>
              <a:buNone/>
            </a:pPr>
            <a:r>
              <a:rPr lang="ru-RU" sz="1200" b="1" dirty="0" smtClean="0"/>
              <a:t>Г) всеми перечисленными способами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Цифровой диктант в устной форме</a:t>
            </a:r>
          </a:p>
          <a:p>
            <a:pPr>
              <a:buNone/>
            </a:pPr>
            <a:r>
              <a:rPr lang="ru-RU" sz="1200" dirty="0" smtClean="0"/>
              <a:t>Тема «Гидросфера» 1.  Ледники-это скопление пресного льда на суше.</a:t>
            </a:r>
          </a:p>
          <a:p>
            <a:pPr>
              <a:buNone/>
            </a:pPr>
            <a:r>
              <a:rPr lang="ru-RU" sz="1200" dirty="0" smtClean="0"/>
              <a:t>                                      2. Озеро-это искусственный водоем.</a:t>
            </a:r>
          </a:p>
          <a:p>
            <a:pPr>
              <a:buNone/>
            </a:pPr>
            <a:r>
              <a:rPr lang="ru-RU" sz="1200" dirty="0" smtClean="0"/>
              <a:t>                                      3. Огромные льды в океане называются айсбергом.</a:t>
            </a:r>
          </a:p>
          <a:p>
            <a:pPr>
              <a:buNone/>
            </a:pPr>
            <a:r>
              <a:rPr lang="ru-RU" sz="1200" dirty="0" smtClean="0"/>
              <a:t>                                      4. Айсберги не опасны для судоходства.</a:t>
            </a:r>
          </a:p>
          <a:p>
            <a:pPr>
              <a:buNone/>
            </a:pPr>
            <a:r>
              <a:rPr lang="ru-RU" sz="1200" dirty="0" smtClean="0"/>
              <a:t>                                      5. Реки, озера, ледники, болота-это воды суши.</a:t>
            </a:r>
          </a:p>
          <a:p>
            <a:pPr>
              <a:buNone/>
            </a:pPr>
            <a:r>
              <a:rPr lang="ru-RU" sz="1200" dirty="0" smtClean="0"/>
              <a:t>                                      6. Ледники не участвуют в Мировом круговороте воды.</a:t>
            </a:r>
          </a:p>
          <a:p>
            <a:pPr>
              <a:buNone/>
            </a:pPr>
            <a:r>
              <a:rPr lang="ru-RU" sz="1200" dirty="0" smtClean="0"/>
              <a:t> Ответ: 101 010.</a:t>
            </a:r>
          </a:p>
          <a:p>
            <a:pPr>
              <a:buNone/>
            </a:pPr>
            <a:endParaRPr lang="ru-RU" sz="1200" dirty="0" smtClean="0"/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Буквенный диктант (можно на слух) </a:t>
            </a:r>
          </a:p>
          <a:p>
            <a:pPr>
              <a:buNone/>
            </a:pPr>
            <a:r>
              <a:rPr lang="ru-RU" sz="1200" dirty="0" smtClean="0"/>
              <a:t>Пример 1.   Тема «Гидросфера»</a:t>
            </a:r>
          </a:p>
          <a:p>
            <a:pPr>
              <a:buAutoNum type="arabicPeriod"/>
            </a:pPr>
            <a:r>
              <a:rPr lang="ru-RU" sz="1200" dirty="0" smtClean="0"/>
              <a:t>Самый глубокий желоб на Земле в Тихом океане. (Марианский)</a:t>
            </a:r>
          </a:p>
          <a:p>
            <a:pPr>
              <a:buAutoNum type="arabicPeriod"/>
            </a:pPr>
            <a:r>
              <a:rPr lang="ru-RU" sz="1200" dirty="0" smtClean="0"/>
              <a:t> Глыбы льда в океане. (Айсберг)</a:t>
            </a:r>
          </a:p>
          <a:p>
            <a:pPr>
              <a:buNone/>
            </a:pPr>
            <a:r>
              <a:rPr lang="ru-RU" sz="1200" dirty="0" smtClean="0"/>
              <a:t>3.       Водная оболочка Земли. (Гидросфера)</a:t>
            </a:r>
          </a:p>
          <a:p>
            <a:pPr>
              <a:buAutoNum type="arabicPeriod" startAt="4"/>
            </a:pPr>
            <a:r>
              <a:rPr lang="ru-RU" sz="1200" dirty="0" smtClean="0"/>
              <a:t>Материк, омываемый четырьмя океанами. (Евразия)</a:t>
            </a:r>
          </a:p>
          <a:p>
            <a:pPr>
              <a:buAutoNum type="arabicPeriod" startAt="4"/>
            </a:pPr>
            <a:r>
              <a:rPr lang="ru-RU" sz="1200" dirty="0" smtClean="0"/>
              <a:t>Твердое состояние воды. (Лёд)</a:t>
            </a:r>
          </a:p>
          <a:p>
            <a:pPr>
              <a:buAutoNum type="arabicPeriod" startAt="4"/>
            </a:pPr>
            <a:r>
              <a:rPr lang="ru-RU" sz="1200" dirty="0" smtClean="0"/>
              <a:t>Холодное течение у восточных берегов С. Америки. (Лабрадорское) </a:t>
            </a:r>
          </a:p>
          <a:p>
            <a:pPr>
              <a:buAutoNum type="arabicPeriod" startAt="4"/>
            </a:pPr>
            <a:r>
              <a:rPr lang="ru-RU" sz="1200" dirty="0" smtClean="0"/>
              <a:t>Самое мелкое море на Земле. (Азовское)</a:t>
            </a:r>
          </a:p>
          <a:p>
            <a:pPr>
              <a:buAutoNum type="arabicPeriod" startAt="4"/>
            </a:pPr>
            <a:r>
              <a:rPr lang="ru-RU" sz="1200" dirty="0" smtClean="0"/>
              <a:t>Остров у восточных берегов  С. Америки в Атлантическом океане и порода собак. (Ньюфаундленд)</a:t>
            </a:r>
          </a:p>
          <a:p>
            <a:pPr>
              <a:buNone/>
            </a:pPr>
            <a:r>
              <a:rPr lang="ru-RU" sz="1200" dirty="0" smtClean="0"/>
              <a:t>Ответ: Магеллан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Эти два приема позволяют развивать навыки работы в аудиальной модальности (ответ на слуховое восприятие),  обучает концентрации внимания.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Упражнение «перевод с русского на русский» (на слух)</a:t>
            </a:r>
          </a:p>
          <a:p>
            <a:pPr>
              <a:buAutoNum type="arabicPeriod"/>
            </a:pPr>
            <a:r>
              <a:rPr lang="ru-RU" sz="1200" dirty="0" smtClean="0"/>
              <a:t>Сбился с азимута среди трех голосеменных. (Заблудился в трех соснах).</a:t>
            </a:r>
          </a:p>
          <a:p>
            <a:pPr>
              <a:buAutoNum type="arabicPeriod"/>
            </a:pPr>
            <a:r>
              <a:rPr lang="ru-RU" sz="1200" dirty="0" smtClean="0"/>
              <a:t>Сколько это млекопитающее не снабжай питательными веществами, оно все равно смотрит в растительное сообщество. (Сколько волка не корми, он все равно в лес смотрит).</a:t>
            </a:r>
          </a:p>
          <a:p>
            <a:pPr>
              <a:buAutoNum type="arabicPeriod"/>
            </a:pPr>
            <a:r>
              <a:rPr lang="ru-RU" sz="1200" dirty="0" smtClean="0"/>
              <a:t>Процесс создания материальных ценностей несопоставим с представлением семейства волчьих, поэтому не может скрыться в направлении растительного сообщества. (Работа-не волк, в лес не убежит).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Сравнить два близких понятия по смыслу, найти сходство или различие (устно)</a:t>
            </a:r>
          </a:p>
          <a:p>
            <a:pPr>
              <a:buNone/>
            </a:pPr>
            <a:r>
              <a:rPr lang="ru-RU" sz="1200" dirty="0" smtClean="0"/>
              <a:t>Пример 1. Что общего между тундрой и пустыней?</a:t>
            </a:r>
          </a:p>
          <a:p>
            <a:pPr>
              <a:buNone/>
            </a:pPr>
            <a:r>
              <a:rPr lang="ru-RU" sz="1200" dirty="0" smtClean="0"/>
              <a:t>                    Что общего в экономике двух стран?</a:t>
            </a:r>
          </a:p>
          <a:p>
            <a:pPr>
              <a:buNone/>
            </a:pPr>
            <a:r>
              <a:rPr lang="ru-RU" sz="1200" dirty="0" smtClean="0"/>
              <a:t>Пример 2. Назовите как можно больше отличий бризов от муссонов</a:t>
            </a:r>
          </a:p>
          <a:p>
            <a:pPr>
              <a:buNone/>
            </a:pPr>
            <a:r>
              <a:rPr lang="ru-RU" sz="1200" dirty="0" smtClean="0"/>
              <a:t>                    Сравните циклоны с антициклонами, найдите не менее 4-х отличий</a:t>
            </a:r>
          </a:p>
          <a:p>
            <a:pPr>
              <a:buNone/>
            </a:pPr>
            <a:r>
              <a:rPr lang="ru-RU" sz="1200" dirty="0" smtClean="0"/>
              <a:t>                    Назовите различия между паводком и половодьем.</a:t>
            </a:r>
          </a:p>
          <a:p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Найти «лишнее» слово из списка, дать объяснение выбору</a:t>
            </a:r>
          </a:p>
          <a:p>
            <a:pPr>
              <a:buNone/>
            </a:pPr>
            <a:r>
              <a:rPr lang="ru-RU" sz="1200" dirty="0" smtClean="0"/>
              <a:t>А) Верхнее, Мичиган, Виннипег, Эри, Онтарио. (Виннипег не входит в систему Великих озер)</a:t>
            </a:r>
          </a:p>
          <a:p>
            <a:pPr>
              <a:buNone/>
            </a:pPr>
            <a:r>
              <a:rPr lang="ru-RU" sz="1200" dirty="0" smtClean="0"/>
              <a:t>Б) Нигер, Замбези, Игуасу, Конго, Сенегал. (Игуасу в Ю. Америке).</a:t>
            </a:r>
          </a:p>
          <a:p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Назвать одним словом (обобщить несколько слов одним понятие или термином)</a:t>
            </a:r>
          </a:p>
          <a:p>
            <a:pPr>
              <a:buNone/>
            </a:pPr>
            <a:r>
              <a:rPr lang="ru-RU" sz="1200" dirty="0" smtClean="0"/>
              <a:t>Пример 1. А) Анды, Кордильеры, Уральские, Гималаи-……(горы).</a:t>
            </a:r>
          </a:p>
          <a:p>
            <a:pPr>
              <a:buNone/>
            </a:pPr>
            <a:r>
              <a:rPr lang="ru-RU" sz="1200" dirty="0" smtClean="0"/>
              <a:t>                    Б) Флорида, Юкатан, Аляска, Лабрадор, Калифорния-….(полуостров)</a:t>
            </a:r>
          </a:p>
          <a:p>
            <a:pPr>
              <a:buNone/>
            </a:pPr>
            <a:r>
              <a:rPr lang="ru-RU" sz="1200" dirty="0" smtClean="0"/>
              <a:t>Пример 2. В этой стране действует старейшая в мире конституция.</a:t>
            </a:r>
          </a:p>
          <a:p>
            <a:pPr>
              <a:buNone/>
            </a:pPr>
            <a:r>
              <a:rPr lang="ru-RU" sz="1200" dirty="0" smtClean="0"/>
              <a:t>                    В этой стране был открыт первый в мире заповедник, прославленный своими гейзерами и разнообразием животного мира.</a:t>
            </a:r>
          </a:p>
          <a:p>
            <a:pPr>
              <a:buNone/>
            </a:pPr>
            <a:r>
              <a:rPr lang="ru-RU" sz="1200" dirty="0" smtClean="0"/>
              <a:t>                     Оскар Уайльд говорил о данном государстве: «Молодость</a:t>
            </a:r>
            <a:r>
              <a:rPr lang="en-US" sz="1200" dirty="0" smtClean="0"/>
              <a:t>-</a:t>
            </a:r>
            <a:r>
              <a:rPr lang="ru-RU" sz="1200" dirty="0" smtClean="0"/>
              <a:t>самая старая традиция этой страны, этой традиции уже 300 лет».</a:t>
            </a:r>
          </a:p>
          <a:p>
            <a:pPr>
              <a:buNone/>
            </a:pPr>
            <a:r>
              <a:rPr lang="ru-RU" sz="1200" dirty="0" smtClean="0"/>
              <a:t>Ответ: США.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Придумать загадку, отгадкой которой должно стать обобщение (работа в парах)</a:t>
            </a:r>
          </a:p>
          <a:p>
            <a:pPr>
              <a:buNone/>
            </a:pPr>
            <a:r>
              <a:rPr lang="ru-RU" sz="1200" dirty="0" smtClean="0"/>
              <a:t>Примеры. 1. Зимой скрывается, весной появляется, летом веселиться, осенью спать ложиться. (Река).</a:t>
            </a:r>
          </a:p>
          <a:p>
            <a:pPr>
              <a:buNone/>
            </a:pPr>
            <a:r>
              <a:rPr lang="ru-RU" sz="1200" dirty="0" smtClean="0"/>
              <a:t>                    2. Не море, не земля, корабли не плавают и ходить нельзя. (Болото).                  </a:t>
            </a:r>
          </a:p>
          <a:p>
            <a:pPr>
              <a:buNone/>
            </a:pPr>
            <a:r>
              <a:rPr lang="ru-RU" sz="1200" dirty="0" smtClean="0"/>
              <a:t>                    3. Он без рук, он без ног из земли пробиться смог. Нас он летом в самый зной ледяной поит водой. (Родник).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Разделить на группы организмы, процессы, понятия, характеристики и др</a:t>
            </a:r>
            <a:r>
              <a:rPr lang="ru-RU" sz="1200" dirty="0" smtClean="0"/>
              <a:t>., задание дано в виде списка.</a:t>
            </a:r>
          </a:p>
          <a:p>
            <a:pPr>
              <a:buAutoNum type="arabicPeriod"/>
            </a:pPr>
            <a:r>
              <a:rPr lang="ru-RU" sz="1200" dirty="0" smtClean="0"/>
              <a:t>Дельфины                                                 А) Планктон</a:t>
            </a:r>
          </a:p>
          <a:p>
            <a:pPr>
              <a:buAutoNum type="arabicPeriod"/>
            </a:pPr>
            <a:r>
              <a:rPr lang="ru-RU" sz="1200" dirty="0" smtClean="0"/>
              <a:t>Медузы                                                     Б) Нектон</a:t>
            </a:r>
          </a:p>
          <a:p>
            <a:pPr>
              <a:buAutoNum type="arabicPeriod"/>
            </a:pPr>
            <a:r>
              <a:rPr lang="ru-RU" sz="1200" dirty="0" smtClean="0"/>
              <a:t>Осьминоги                                                В) Бентос</a:t>
            </a:r>
          </a:p>
          <a:p>
            <a:pPr>
              <a:buAutoNum type="arabicPeriod"/>
            </a:pPr>
            <a:r>
              <a:rPr lang="ru-RU" sz="1200" dirty="0" smtClean="0"/>
              <a:t>Диатомеи</a:t>
            </a:r>
          </a:p>
          <a:p>
            <a:pPr>
              <a:buAutoNum type="arabicPeriod"/>
            </a:pPr>
            <a:r>
              <a:rPr lang="ru-RU" sz="1200" dirty="0" smtClean="0"/>
              <a:t>Морские звезды</a:t>
            </a:r>
          </a:p>
          <a:p>
            <a:pPr>
              <a:buAutoNum type="arabicPeriod"/>
            </a:pPr>
            <a:r>
              <a:rPr lang="ru-RU" sz="1200" dirty="0" smtClean="0"/>
              <a:t>Красные водоросли</a:t>
            </a:r>
          </a:p>
          <a:p>
            <a:pPr>
              <a:buAutoNum type="arabicPeriod"/>
            </a:pPr>
            <a:r>
              <a:rPr lang="ru-RU" sz="1200" dirty="0" smtClean="0"/>
              <a:t>Рыбы</a:t>
            </a:r>
          </a:p>
          <a:p>
            <a:pPr>
              <a:buAutoNum type="arabicPeriod"/>
            </a:pPr>
            <a:r>
              <a:rPr lang="ru-RU" sz="1200" dirty="0" smtClean="0"/>
              <a:t>Черепахи морские</a:t>
            </a:r>
          </a:p>
          <a:p>
            <a:pPr>
              <a:buAutoNum type="arabicPeriod"/>
            </a:pPr>
            <a:r>
              <a:rPr lang="ru-RU" sz="1200" dirty="0" smtClean="0"/>
              <a:t>Бурые водоросли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Решить развивающий канон- «прочитать» его решение устно.</a:t>
            </a:r>
          </a:p>
          <a:p>
            <a:pPr>
              <a:buNone/>
            </a:pPr>
            <a:r>
              <a:rPr lang="ru-RU" sz="1200" dirty="0" smtClean="0"/>
              <a:t>Пример 1.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Ответ: Мыс Альмади, самая западная Точка Африки.</a:t>
            </a:r>
          </a:p>
          <a:p>
            <a:pPr>
              <a:buAutoNum type="arabicPeriod"/>
            </a:pPr>
            <a:endParaRPr lang="ru-RU" sz="1200" dirty="0" smtClean="0"/>
          </a:p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2" y="4500570"/>
          <a:ext cx="3929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2000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Евразия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Мыс Рока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Австралия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Стип-Пойнт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Африка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?</a:t>
                      </a:r>
                      <a:endParaRPr lang="ru-RU" sz="12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5721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Пример 2.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Ответ: Каир ( все города-столицы стран).</a:t>
            </a:r>
          </a:p>
          <a:p>
            <a:pPr>
              <a:buNone/>
            </a:pPr>
            <a:r>
              <a:rPr lang="ru-RU" sz="1200" dirty="0" smtClean="0"/>
              <a:t>Пример 3.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Ответ: В Европе и Азии это называется степь.</a:t>
            </a:r>
          </a:p>
          <a:p>
            <a:pPr>
              <a:buNone/>
            </a:pPr>
            <a:r>
              <a:rPr lang="ru-RU" sz="1200" dirty="0" smtClean="0"/>
              <a:t>Наиболее эффективно устное решение , когда ученики проговаривают решение, находят слова-связки.</a:t>
            </a:r>
          </a:p>
          <a:p>
            <a:pPr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Прием является одним из самых эффективных развивающих приемов, развивает логическое мышление, умение делать выводы, вербализовать алгоритм решения.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Решить  «смысловое уравнение с двумя неизвестными»</a:t>
            </a:r>
          </a:p>
          <a:p>
            <a:pPr>
              <a:buNone/>
            </a:pPr>
            <a:r>
              <a:rPr lang="ru-RU" sz="1200" dirty="0" smtClean="0"/>
              <a:t> Пример.</a:t>
            </a:r>
          </a:p>
          <a:p>
            <a:pPr>
              <a:buNone/>
            </a:pPr>
            <a:r>
              <a:rPr lang="ru-RU" sz="1200" dirty="0" smtClean="0"/>
              <a:t>_____________на Земле 6, а океанов на Земле______________.</a:t>
            </a:r>
          </a:p>
          <a:p>
            <a:pPr>
              <a:buNone/>
            </a:pPr>
            <a:r>
              <a:rPr lang="ru-RU" sz="1200" dirty="0" smtClean="0"/>
              <a:t>_____________измеряется анемометром, а глубина моря-______________.</a:t>
            </a:r>
          </a:p>
          <a:p>
            <a:pPr>
              <a:buNone/>
            </a:pPr>
            <a:r>
              <a:rPr lang="ru-RU" sz="1200" dirty="0" smtClean="0"/>
              <a:t>_____________-это планетарный климатический фактор, а рельеф местности-________________.</a:t>
            </a: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28860" y="1142984"/>
          <a:ext cx="3357586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972"/>
                <a:gridCol w="1479614"/>
              </a:tblGrid>
              <a:tr h="42862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Россия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Москва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Египет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?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Париж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0298" y="3071810"/>
          <a:ext cx="3286148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6430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прерия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 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?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 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98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пампа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Ю 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Заполнить  «слепой» текст с пропущенными словами или пропущенными числами.</a:t>
            </a:r>
          </a:p>
          <a:p>
            <a:pPr>
              <a:buNone/>
            </a:pPr>
            <a:r>
              <a:rPr lang="ru-RU" sz="1300" dirty="0" smtClean="0"/>
              <a:t>Примеры. </a:t>
            </a:r>
          </a:p>
          <a:p>
            <a:pPr>
              <a:buAutoNum type="arabicPeriod"/>
            </a:pPr>
            <a:r>
              <a:rPr lang="ru-RU" sz="1300" dirty="0" smtClean="0"/>
              <a:t>На территории Египта находится ____________канал, который соединяет________________море _____________океана с _______________морем _______________океана.</a:t>
            </a:r>
          </a:p>
          <a:p>
            <a:pPr>
              <a:buNone/>
            </a:pPr>
            <a:endParaRPr lang="ru-RU" sz="1300" dirty="0" smtClean="0"/>
          </a:p>
          <a:p>
            <a:pPr>
              <a:buNone/>
            </a:pPr>
            <a:endParaRPr lang="ru-RU" sz="1300" dirty="0" smtClean="0"/>
          </a:p>
          <a:p>
            <a:pPr>
              <a:buAutoNum type="arabicPeriod" startAt="2"/>
            </a:pPr>
            <a:r>
              <a:rPr lang="ru-RU" sz="1300" dirty="0" smtClean="0"/>
              <a:t>___________________пролив соединяет Чукотское море ________________океана с  _____________морем ____________океана и разделяет ________ и США, Евразию и _____________.</a:t>
            </a:r>
          </a:p>
          <a:p>
            <a:endParaRPr lang="ru-RU" sz="1200" dirty="0" smtClean="0"/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Соотнести буквы и цифры в двух таблицах, восстановить утверждение , согласиться или опровергнуть его.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300" dirty="0" smtClean="0"/>
              <a:t>Ответ: Карта-язык географии</a:t>
            </a:r>
            <a:r>
              <a:rPr lang="ru-RU" sz="1200" dirty="0" smtClean="0"/>
              <a:t>.</a:t>
            </a:r>
          </a:p>
          <a:p>
            <a:pPr>
              <a:buNone/>
            </a:pPr>
            <a:endParaRPr lang="ru-RU" sz="1200" dirty="0" smtClean="0"/>
          </a:p>
          <a:p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Восстановить смысл чисел, «оцифровавших» биологический процесс, объект или явление.</a:t>
            </a:r>
          </a:p>
          <a:p>
            <a:pPr>
              <a:buNone/>
            </a:pPr>
            <a:r>
              <a:rPr lang="ru-RU" sz="1300" dirty="0" smtClean="0"/>
              <a:t>6 - число материков</a:t>
            </a:r>
          </a:p>
          <a:p>
            <a:pPr>
              <a:buNone/>
            </a:pPr>
            <a:r>
              <a:rPr lang="ru-RU" sz="1300" dirty="0" smtClean="0"/>
              <a:t>1606 - год открытия Австралии</a:t>
            </a:r>
          </a:p>
          <a:p>
            <a:pPr>
              <a:buNone/>
            </a:pPr>
            <a:r>
              <a:rPr lang="ru-RU" sz="1300" dirty="0" smtClean="0"/>
              <a:t>40 000 - длина экватора</a:t>
            </a:r>
          </a:p>
          <a:p>
            <a:pPr>
              <a:buNone/>
            </a:pPr>
            <a:r>
              <a:rPr lang="ru-RU" sz="1300" dirty="0" smtClean="0"/>
              <a:t>1  -число спутников Земли</a:t>
            </a:r>
          </a:p>
          <a:p>
            <a:pPr>
              <a:buNone/>
            </a:pPr>
            <a:r>
              <a:rPr lang="ru-RU" sz="1300" dirty="0" smtClean="0"/>
              <a:t>8848 - высочайшая вершина Земли г. Эверест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                                                                                 </a:t>
            </a:r>
          </a:p>
          <a:p>
            <a:pPr>
              <a:buNone/>
            </a:pPr>
            <a:r>
              <a:rPr lang="ru-RU" sz="1200" dirty="0" smtClean="0"/>
              <a:t>                                                                                              </a:t>
            </a:r>
          </a:p>
          <a:p>
            <a:pPr>
              <a:buNone/>
            </a:pP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643182"/>
          <a:ext cx="2357456" cy="157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6"/>
                <a:gridCol w="642942"/>
                <a:gridCol w="571504"/>
                <a:gridCol w="571504"/>
              </a:tblGrid>
              <a:tr h="31432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143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</a:t>
                      </a:r>
                      <a:endParaRPr lang="ru-RU" sz="1400" dirty="0"/>
                    </a:p>
                  </a:txBody>
                  <a:tcPr/>
                </a:tc>
              </a:tr>
              <a:tr h="3143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</a:t>
                      </a:r>
                      <a:endParaRPr lang="ru-RU" sz="1400" dirty="0"/>
                    </a:p>
                  </a:txBody>
                  <a:tcPr/>
                </a:tc>
              </a:tr>
              <a:tr h="3143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Ы</a:t>
                      </a:r>
                      <a:endParaRPr lang="ru-RU" sz="1400" dirty="0"/>
                    </a:p>
                  </a:txBody>
                  <a:tcPr/>
                </a:tc>
              </a:tr>
              <a:tr h="3143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4810" y="2643182"/>
          <a:ext cx="2357454" cy="166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642942"/>
                <a:gridCol w="571504"/>
              </a:tblGrid>
              <a:tr h="35719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571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/>
                </a:tc>
              </a:tr>
              <a:tr h="3381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</a:tr>
              <a:tr h="2413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dirty="0" smtClean="0"/>
              <a:t>Формирование интереса к предмету, развитие познавательной активности школьников </a:t>
            </a:r>
            <a:r>
              <a:rPr lang="ru-RU" sz="2400" dirty="0" smtClean="0"/>
              <a:t>(т. к. интерес к обучению снижается, эффективность падает, но в тоже время географические знания становятся более востребованными в быстро меняющемся и открытом мире).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Индивидуальный подход в работе с одаренными учащимися на уроках географии ( 7 класс)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1400" dirty="0" smtClean="0"/>
              <a:t>             В последнее время много внимания уделяется одаренным детям. Какие же формы работы с одаренными учащимися можно применить? Прежде всего используется система заданий повышенной сложности, которые даются как на уроке (этап повторения или зачет), так и для домашнего выполнения.</a:t>
            </a:r>
          </a:p>
          <a:p>
            <a:pPr>
              <a:buNone/>
            </a:pPr>
            <a:r>
              <a:rPr lang="ru-RU" sz="1400" dirty="0" smtClean="0"/>
              <a:t>Эта система включает в себя:</a:t>
            </a:r>
          </a:p>
          <a:p>
            <a:r>
              <a:rPr lang="ru-RU" sz="1400" u="sng" dirty="0" smtClean="0"/>
              <a:t>1.Задания на моделирование географических ситуаций и явлений.</a:t>
            </a:r>
          </a:p>
          <a:p>
            <a:r>
              <a:rPr lang="ru-RU" sz="1400" dirty="0" smtClean="0"/>
              <a:t>1.Покажите примерно на схеме, как располагались бы климатические пояса в Африке, если бы она пересекалась экватором в северной части?</a:t>
            </a:r>
          </a:p>
          <a:p>
            <a:r>
              <a:rPr lang="ru-RU" sz="1400" dirty="0" smtClean="0"/>
              <a:t>2.Где бы в таком случае в Африке был бы самый влажный климат (покажите синей штриховкой на схеме), а где -самый сухой (покажите красной штриховкой)? З.Где вдоль берегов Африки проходили бы теплые течения, а где-холодные? 4.Покажите примерно на схеме, как располагались бы климатические пояса и области в Австралии, если бы Большой Водораздельный хребет лежал на западе материка? 5.Покажите штриховкой, где выпадало бы самое маленькое количество осадков? б.Покажите примерно на схеме, как располагались бы природные зоны в Южной Америке, если бы она пересекалась экватором посередине? 7,Покажите синей штриховкой те районы, в которых была бы густая речная сеть. 8. Зеленой штриховкой выделите те районы, в которых растениям и животным приходилось бы приспосабливаться к смене сухого и влажного сезонов.</a:t>
            </a:r>
          </a:p>
          <a:p>
            <a:endParaRPr lang="ru-RU" sz="14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u="sng" dirty="0" smtClean="0"/>
              <a:t>2.3адания на группировку объектов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1.Разделите предложенные объекты Африки на группы, дайте название каждой группе; групп должно быть как можно больше; в каждой группе должно быть не менее двух объектов: Нигер, Атлас, п-ов Сомали, Килиманджаро, Калахари, Лимпопо, Нил, Сахара, Конго, вулкан Камерун, гора Кения, оз. Ньяса, р. Замбези, оз. Танганьика, Гвинейский залив, Мозамбикский пролив, Эфиопское нагорье, оз. Виктория, Восточно-Африканское плоскогорье, Ливийская пустыня.</a:t>
            </a:r>
          </a:p>
          <a:p>
            <a:r>
              <a:rPr lang="ru-RU" dirty="0" smtClean="0"/>
              <a:t>2.Разделите на группы объекты, расположенные в Южной Америке. Дайте название каждой группе, в группе должно быть не менее двух объектов, групп должно быть как можно больше. В основу группировки положите зависимость этих объектов от климата: Гвианское плоскогорье, Амазонская низменность, Ла-Платская низменность, Оринокская низменность, Бразильское плоскогорье, р. Ориноко, р. Амазонка, льянос, сельвас, кампос, пампа, Патагония.</a:t>
            </a:r>
          </a:p>
          <a:p>
            <a:r>
              <a:rPr lang="ru-RU" dirty="0" smtClean="0"/>
              <a:t>3.Проведите группировку растений и животных Северной Америки по их принадлежности к природным зонам: белый медведь, бизон, койот, лось, овцебык, олень карибу, олень вапити, кактусы, типчак, бизонова трава, дуб, мхи, магнолии, клен, лишайники.</a:t>
            </a:r>
          </a:p>
          <a:p>
            <a:pPr>
              <a:buNone/>
            </a:pPr>
            <a:endParaRPr lang="ru-RU" dirty="0" smtClean="0"/>
          </a:p>
          <a:p>
            <a:r>
              <a:rPr lang="ru-RU" u="sng" dirty="0" smtClean="0"/>
              <a:t>3. Задания на поиск причинно-следственных связей, в том числе и на составление причинно-следственных цепочек.</a:t>
            </a:r>
          </a:p>
          <a:p>
            <a:r>
              <a:rPr lang="ru-RU" dirty="0" smtClean="0"/>
              <a:t>Пример. Составьте причинно-следственную цепочку из следующих утверждений.</a:t>
            </a:r>
          </a:p>
          <a:p>
            <a:r>
              <a:rPr lang="ru-RU" dirty="0" smtClean="0"/>
              <a:t>1 .Австралия продает на экспорт баранину и шерсть.</a:t>
            </a:r>
          </a:p>
          <a:p>
            <a:r>
              <a:rPr lang="ru-RU" dirty="0" smtClean="0"/>
              <a:t>2.Австралию почти посередине пересекает южный тропик.</a:t>
            </a:r>
          </a:p>
          <a:p>
            <a:r>
              <a:rPr lang="ru-RU" dirty="0" smtClean="0"/>
              <a:t>З.В Австралии велика площадь саванн, полупустынь и пустынь.</a:t>
            </a:r>
          </a:p>
          <a:p>
            <a:r>
              <a:rPr lang="ru-RU" dirty="0" smtClean="0"/>
              <a:t>4.Австралия-достаточно жаркий и самый сухой материк.</a:t>
            </a:r>
          </a:p>
          <a:p>
            <a:r>
              <a:rPr lang="ru-RU" dirty="0" smtClean="0"/>
              <a:t>З.Ведущее место в сельском хозяйстве Австралийского Союза занимает овцеводство.</a:t>
            </a:r>
          </a:p>
          <a:p>
            <a:r>
              <a:rPr lang="ru-RU" dirty="0" smtClean="0"/>
              <a:t>Ответ: 2-4-3-5-1.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n-US" u="sng" dirty="0" smtClean="0"/>
              <a:t> </a:t>
            </a:r>
            <a:r>
              <a:rPr lang="ru-RU" u="sng" dirty="0" smtClean="0"/>
              <a:t>4.3адания на узнавание объектов, явлений по данным признакам</a:t>
            </a:r>
          </a:p>
          <a:p>
            <a:r>
              <a:rPr lang="ru-RU" dirty="0" smtClean="0"/>
              <a:t>(работа с климатическими диаграммами, с художественными</a:t>
            </a:r>
          </a:p>
          <a:p>
            <a:pPr>
              <a:buNone/>
            </a:pPr>
            <a:r>
              <a:rPr lang="ru-RU" dirty="0" smtClean="0"/>
              <a:t>         описаниями).</a:t>
            </a:r>
          </a:p>
          <a:p>
            <a:pPr>
              <a:buNone/>
            </a:pPr>
            <a:endParaRPr lang="ru-RU" dirty="0" smtClean="0"/>
          </a:p>
          <a:p>
            <a:r>
              <a:rPr lang="ru-RU" u="sng" dirty="0" smtClean="0"/>
              <a:t>5.Задания проверочного характера на развитие памяти, умения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u="sng" dirty="0" smtClean="0"/>
              <a:t>представлять карту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1.Для того чтобы совершить трансафриканское путешествие с запада на восток, вам придется пересечь Чад, Мали, Судан, Мавританию, Сомали, Эфиопию и Нигер. Напишите названия этих стран в том порядке, в каком они действительно располагаются в Африке. 2.Начертите по памяти контур Южной Америки.</a:t>
            </a:r>
          </a:p>
          <a:p>
            <a:r>
              <a:rPr lang="ru-RU" dirty="0" smtClean="0"/>
              <a:t>3,Проведите на нем примерно границы всех стран, расположенных на этом материке. 4.Напишите названия стран и их столиц.</a:t>
            </a:r>
          </a:p>
          <a:p>
            <a:r>
              <a:rPr lang="ru-RU" u="sng" dirty="0" smtClean="0"/>
              <a:t>б.Задания на сопоставление, сравнение изученных объектов.</a:t>
            </a:r>
          </a:p>
          <a:p>
            <a:r>
              <a:rPr lang="ru-RU" dirty="0" smtClean="0"/>
              <a:t>1.Приведите примеры рек мира, имеющих режим, сходный с режимом Нигера. Назовите причины сходства.</a:t>
            </a:r>
          </a:p>
          <a:p>
            <a:r>
              <a:rPr lang="ru-RU" dirty="0" smtClean="0"/>
              <a:t>2.Где, в Австралии или в Южной Америке, большую площадь занимают пустыни, где меньшую и почему?</a:t>
            </a:r>
          </a:p>
          <a:p>
            <a:r>
              <a:rPr lang="ru-RU" u="sng" dirty="0" smtClean="0"/>
              <a:t>7.3адания на прогнозирование географических ситуаций.</a:t>
            </a:r>
          </a:p>
          <a:p>
            <a:r>
              <a:rPr lang="ru-RU" dirty="0" smtClean="0"/>
              <a:t>1. Подумайте, к каким последствиям приведет создание на месте Гибралтарского пролива сухопутного моста (дамбы).</a:t>
            </a:r>
          </a:p>
          <a:p>
            <a:r>
              <a:rPr lang="ru-RU" dirty="0" smtClean="0"/>
              <a:t>2.Известно, что Ниагарский водопад, расположенный между озерами Эри и Онтарио, из-за размыва горных пород водой постепенно отступает к озеру Эри. Предположите, что может произойти, когда водопад достигнет этого озера.</a:t>
            </a:r>
          </a:p>
          <a:p>
            <a:r>
              <a:rPr lang="ru-RU" dirty="0" smtClean="0"/>
              <a:t>3.Предположите, какие экологические последствия могут произойти, если реку Обь «повернуть» и направить для орошения пустынь Средней Азии.</a:t>
            </a:r>
          </a:p>
          <a:p>
            <a:r>
              <a:rPr lang="ru-RU" dirty="0" smtClean="0"/>
              <a:t>        Помимо этого можно использовать знания учащихся </a:t>
            </a:r>
            <a:r>
              <a:rPr lang="ru-RU" u="sng" dirty="0" smtClean="0"/>
              <a:t>при объяснении нового материала </a:t>
            </a:r>
            <a:r>
              <a:rPr lang="ru-RU" dirty="0" smtClean="0"/>
              <a:t>либо доверить им проведение отдельных этапов урока.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Задачи: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58162" cy="52864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5">
              <a:buNone/>
            </a:pPr>
            <a:r>
              <a:rPr lang="ru-RU" sz="400" dirty="0" smtClean="0"/>
              <a:t>.</a:t>
            </a:r>
          </a:p>
          <a:p>
            <a:r>
              <a:rPr lang="ru-RU" sz="1800" dirty="0" smtClean="0"/>
              <a:t>Оптимальное сочетание традиционных и нетрадиционных методов обучения.</a:t>
            </a:r>
          </a:p>
          <a:p>
            <a:r>
              <a:rPr lang="ru-RU" sz="1800" dirty="0" smtClean="0"/>
              <a:t>Развитие географически грамотной, связной речи учащихся, формирование умения точно выразить мысль.</a:t>
            </a:r>
          </a:p>
          <a:p>
            <a:r>
              <a:rPr lang="ru-RU" sz="1800" dirty="0" smtClean="0"/>
              <a:t>Добиться усвоения всеми учащимися базового уровня знаний.</a:t>
            </a:r>
          </a:p>
          <a:p>
            <a:r>
              <a:rPr lang="ru-RU" sz="1800" dirty="0" smtClean="0"/>
              <a:t>Создавать зрительные образы изучаемых географических объектов.</a:t>
            </a:r>
          </a:p>
          <a:p>
            <a:r>
              <a:rPr lang="ru-RU" sz="1800" dirty="0" smtClean="0"/>
              <a:t>Использовать возможности предмета для развития: логического мышления; зрительной памяти; умения выявлять причинно-следственные связи.</a:t>
            </a:r>
          </a:p>
          <a:p>
            <a:r>
              <a:rPr lang="ru-RU" sz="1800" dirty="0" smtClean="0"/>
              <a:t>Воспитывать умение критического осмысления материала.</a:t>
            </a:r>
          </a:p>
          <a:p>
            <a:r>
              <a:rPr lang="ru-RU" sz="1800" dirty="0" smtClean="0"/>
              <a:t>Формировать определенный экологический менталитет у учащихся.</a:t>
            </a:r>
          </a:p>
          <a:p>
            <a:r>
              <a:rPr lang="ru-RU" sz="1800" dirty="0" smtClean="0"/>
              <a:t>Создание благоприятного психологического климата в классе.</a:t>
            </a:r>
          </a:p>
          <a:p>
            <a:r>
              <a:rPr lang="ru-RU" sz="1800" dirty="0" smtClean="0"/>
              <a:t>Обеспечить условия для формирования духовной сферы личности, реализации способностей учащихся.</a:t>
            </a:r>
          </a:p>
          <a:p>
            <a:r>
              <a:rPr lang="ru-RU" sz="1800" dirty="0" smtClean="0"/>
              <a:t>Воспитание и развитие эстетического вкуса.</a:t>
            </a:r>
          </a:p>
          <a:p>
            <a:r>
              <a:rPr lang="ru-RU" sz="1800" dirty="0" smtClean="0"/>
              <a:t>Создание для учащихся ситуации успеха.</a:t>
            </a:r>
          </a:p>
          <a:p>
            <a:r>
              <a:rPr lang="ru-RU" sz="1800" dirty="0" smtClean="0"/>
              <a:t>Обеспечить возможность углубленного изучения предмета одаренными учащимися.</a:t>
            </a:r>
          </a:p>
          <a:p>
            <a:endParaRPr lang="ru-RU" sz="20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ПРИНЦИПЫ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СИСТЕМНОСТИ</a:t>
            </a:r>
          </a:p>
          <a:p>
            <a:r>
              <a:rPr lang="ru-RU" sz="2000" dirty="0" smtClean="0"/>
              <a:t>ПОСТЕПЕННОСТИ</a:t>
            </a:r>
          </a:p>
          <a:p>
            <a:r>
              <a:rPr lang="ru-RU" sz="2000" dirty="0" smtClean="0"/>
              <a:t>НАУЧНОСТИ И ДОСТУПНОСТИ</a:t>
            </a:r>
          </a:p>
          <a:p>
            <a:r>
              <a:rPr lang="ru-RU" sz="2000" dirty="0" smtClean="0"/>
              <a:t>ДИФФЕРЕНЦИРОВАННЫЙ И ИНДИВИДУАЛЬНЫЙ ПОДХОД В ОБУЧЕНИИ ДЕТЕЙ</a:t>
            </a:r>
          </a:p>
          <a:p>
            <a:r>
              <a:rPr lang="ru-RU" sz="2000" dirty="0" smtClean="0"/>
              <a:t>СВЯЗИ ТЕОРИИ С ПРАКТИКОЙ</a:t>
            </a:r>
          </a:p>
          <a:p>
            <a:r>
              <a:rPr lang="ru-RU" sz="2000" dirty="0" smtClean="0"/>
              <a:t>ИСПОЛЬЗОВАНИИ ИСТОРИЧЕСКОГО МАТЕРИАЛА НА УРОКАХ</a:t>
            </a:r>
          </a:p>
          <a:p>
            <a:r>
              <a:rPr lang="ru-RU" sz="2000" dirty="0" smtClean="0"/>
              <a:t>НАГЛЯДНОСТЬ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Технологии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  Педагогическая технология-это такое построение деятельности педагога, в которой все входящие в него действия представлены в определенной последовательности и целостности, а выполнение предполагает достижение необходимого результата и имеет прогнозируемый характер.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/>
              <a:t>Технология дифференцированного обучения</a:t>
            </a:r>
          </a:p>
          <a:p>
            <a:r>
              <a:rPr lang="ru-RU" sz="1800" dirty="0" smtClean="0"/>
              <a:t>Технология коллективного взаимообучения</a:t>
            </a:r>
          </a:p>
          <a:p>
            <a:r>
              <a:rPr lang="ru-RU" sz="1800" dirty="0" smtClean="0"/>
              <a:t>Личностно-ориентированная</a:t>
            </a:r>
          </a:p>
          <a:p>
            <a:r>
              <a:rPr lang="ru-RU" sz="1800" dirty="0" smtClean="0"/>
              <a:t>Технология учебно-игровой деятельности</a:t>
            </a:r>
          </a:p>
          <a:p>
            <a:r>
              <a:rPr lang="ru-RU" sz="1800" dirty="0" smtClean="0"/>
              <a:t>Модульная технология</a:t>
            </a:r>
          </a:p>
          <a:p>
            <a:r>
              <a:rPr lang="ru-RU" sz="1800" dirty="0" smtClean="0"/>
              <a:t>Инновационные технологии</a:t>
            </a:r>
            <a:endParaRPr lang="en-US" sz="1800" dirty="0" smtClean="0"/>
          </a:p>
          <a:p>
            <a:r>
              <a:rPr lang="ru-RU" sz="1800" dirty="0" smtClean="0"/>
              <a:t>Информационные технологии</a:t>
            </a:r>
            <a:endParaRPr lang="en-US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  Урок является формой реализации педагогических воздействий, где происходит непосредственное и систематическое общение учителя и учеников, направленное на активизацию познавательных возможностей школьников.</a:t>
            </a:r>
          </a:p>
          <a:p>
            <a:pPr>
              <a:buNone/>
            </a:pPr>
            <a:r>
              <a:rPr lang="ru-RU" sz="1800" dirty="0" smtClean="0"/>
              <a:t>Признаки хорошего современного урока географии-это: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соответствие урока требованиям программы к отбору содержания, четкое планирование цели каждого урока;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обеспечение качественного усвоения учебного материала в классе и достижение планируемых результатов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активная работа учащихся в классе без перегрузки;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наличие у школьников интереса к предмету и к процессу учения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4390435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15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Способы активизации познавательной деятельности учащихся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  <a:solidFill>
            <a:schemeClr val="accent2">
              <a:lumMod val="20000"/>
              <a:lumOff val="80000"/>
            </a:schemeClr>
          </a:solidFill>
        </p:spPr>
        <p:txBody>
          <a:bodyPr numCol="1"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600" dirty="0" smtClean="0"/>
              <a:t>П</a:t>
            </a:r>
            <a:r>
              <a:rPr lang="ru-RU" sz="1600" dirty="0" smtClean="0"/>
              <a:t>рименение нетрадиционных форм уроков (не превращать в главную форму работы)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Использование нетрадиционных форм учебных занятий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а)  Интегрированные занятия, объединенные единой темой или проблемой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б)  Комбинированные (лекционно-семинарские и лекционно-практические)</a:t>
            </a:r>
          </a:p>
          <a:p>
            <a:pPr>
              <a:buNone/>
            </a:pPr>
            <a:r>
              <a:rPr lang="ru-RU" sz="1600" dirty="0" smtClean="0"/>
              <a:t>3.      Применение игровых форм, методов и приемов обучения (ролевые, дидактические, имитационные, организационно-деятельные)</a:t>
            </a:r>
          </a:p>
          <a:p>
            <a:pPr>
              <a:buNone/>
            </a:pPr>
            <a:r>
              <a:rPr lang="ru-RU" sz="1600" dirty="0" smtClean="0"/>
              <a:t>4.      Переход от монологического взаимодействия к диалогическому (</a:t>
            </a:r>
            <a:r>
              <a:rPr lang="ru-RU" sz="1600" dirty="0" err="1" smtClean="0"/>
              <a:t>субъект-субъектному</a:t>
            </a:r>
            <a:r>
              <a:rPr lang="ru-RU" sz="1600" dirty="0" smtClean="0"/>
              <a:t>)</a:t>
            </a:r>
          </a:p>
          <a:p>
            <a:pPr>
              <a:buAutoNum type="arabicPeriod" startAt="5"/>
            </a:pPr>
            <a:r>
              <a:rPr lang="ru-RU" sz="1600" dirty="0" smtClean="0"/>
              <a:t>Применение проблемно-задачного подхода (системы познавательных и практических задач, проблемных вопросов, ситуаций)</a:t>
            </a:r>
          </a:p>
          <a:p>
            <a:pPr>
              <a:buNone/>
            </a:pPr>
            <a:r>
              <a:rPr lang="ru-RU" sz="1600" dirty="0" smtClean="0"/>
              <a:t>                                         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Виды ситуаций: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Ситуация-выбор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Ситуация-неопределенность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Ситуация-конфликт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Ситуация-неожиданность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Ситуация-предложение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Ситуация-опровержение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Ситуация-несоответствие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6.      Использование всех форм учебной работы учащихся: коллективные, групповые, индивидуальные, фронтальные, бригадные, парные.</a:t>
            </a:r>
          </a:p>
          <a:p>
            <a:pPr>
              <a:buNone/>
            </a:pPr>
            <a:r>
              <a:rPr lang="ru-RU" sz="1900" dirty="0" smtClean="0"/>
              <a:t>7</a:t>
            </a:r>
            <a:r>
              <a:rPr lang="ru-RU" sz="1900" dirty="0" smtClean="0"/>
              <a:t>.      Повышение удельного веса интерактивных методов обучения</a:t>
            </a:r>
          </a:p>
          <a:p>
            <a:pPr>
              <a:buNone/>
            </a:pPr>
            <a:r>
              <a:rPr lang="ru-RU" sz="1900" dirty="0" smtClean="0"/>
              <a:t>8.      Систематическое использование различных дидактических средств: тестовые задания, дидактические </a:t>
            </a:r>
            <a:r>
              <a:rPr lang="ru-RU" sz="1900" dirty="0" smtClean="0"/>
              <a:t>карточки, проблемные </a:t>
            </a:r>
            <a:r>
              <a:rPr lang="ru-RU" sz="1900" dirty="0" smtClean="0"/>
              <a:t>вопросы, терминологические кроссворды</a:t>
            </a:r>
          </a:p>
          <a:p>
            <a:pPr>
              <a:buNone/>
            </a:pPr>
            <a:r>
              <a:rPr lang="ru-RU" sz="1900" dirty="0" smtClean="0"/>
              <a:t>9.       Разработка и внедрение авторских развивающих дидактических приемов: </a:t>
            </a:r>
            <a:r>
              <a:rPr lang="ru-RU" sz="1900" dirty="0" smtClean="0"/>
              <a:t>«хочу спросить», « для меня сегодняшний урок…», «экспертная комиссия», работа в диадах, сообщи свое Я (</a:t>
            </a:r>
            <a:r>
              <a:rPr lang="ru-RU" sz="1900" dirty="0" err="1" smtClean="0"/>
              <a:t>я</a:t>
            </a:r>
            <a:r>
              <a:rPr lang="ru-RU" sz="1900" dirty="0" smtClean="0"/>
              <a:t> бы,  пожалуй, сделал так…), метод недописанного тезиса( письменно или устно: Самым трудным для меня было…, Я однажды наблюдал в жизни…), художественное изображение (схема, рисунок и др.)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10.    Использование всех методов мотивации и стиму3лирования обучающихся. Выделяют 4 группы методов: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Эмоциональное поощрение, создание ситуации успеха, стимулирующее оценивание, свободный выбор заданий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Познавательные: опора на жизненный опыт, учет познавательных интересов, создание проблемных ситуаций, побуждение к поиску альтернативных решений. Выполнение творческих заданий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Волевые: информирование об обязательных  результатах, формирование ответственного решения, выявление познавательных затруднений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Социальные: развитие желания быть полезным, создание ситуаций взаимопомощи, организация само- и взаимопроверки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8984"/>
            <a:ext cx="5715040" cy="657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3246</Words>
  <Application>Microsoft Office PowerPoint</Application>
  <PresentationFormat>Экран (4:3)</PresentationFormat>
  <Paragraphs>401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Формирование интереса к предмету, развитие познавательной активности учащихся  описание системы работы учителя географии  Кудряшовой Надежды Васильевны МОУ ВСОШ №2 г. Твери</vt:lpstr>
      <vt:lpstr>цель</vt:lpstr>
      <vt:lpstr>Задачи:</vt:lpstr>
      <vt:lpstr>ПРИНЦИПЫ </vt:lpstr>
      <vt:lpstr>Технологии</vt:lpstr>
      <vt:lpstr>Слайд 6</vt:lpstr>
      <vt:lpstr>Способы активизации познавательной деятельности учащихся </vt:lpstr>
      <vt:lpstr>Слайд 8</vt:lpstr>
      <vt:lpstr>Слайд 9</vt:lpstr>
      <vt:lpstr>Методика определения уровня владения учащимися общеучебными мыслительными навыками</vt:lpstr>
      <vt:lpstr>Примеры Тема: «Природные ресурсы климатических зон России».</vt:lpstr>
      <vt:lpstr>Формы и виды учебной работы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Индивидуальный подход в работе с одаренными учащимися на уроках географии ( 7 класс)</vt:lpstr>
      <vt:lpstr>Слайд 21</vt:lpstr>
      <vt:lpstr>Слайд 22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ИНТЕРЕСА К ПРЕДМЕТУ, РАЗВИТИЕ ПОЗНАВАТЕЛЬНОЙ АКТИВНОСТИ ШКОЛЬНИКОВ</dc:title>
  <dc:creator>SamLab.ws</dc:creator>
  <cp:lastModifiedBy>SamLab.ws</cp:lastModifiedBy>
  <cp:revision>111</cp:revision>
  <dcterms:created xsi:type="dcterms:W3CDTF">2008-11-02T09:27:29Z</dcterms:created>
  <dcterms:modified xsi:type="dcterms:W3CDTF">2008-12-03T19:39:08Z</dcterms:modified>
</cp:coreProperties>
</file>