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7" r:id="rId3"/>
    <p:sldId id="258" r:id="rId4"/>
    <p:sldId id="259" r:id="rId5"/>
    <p:sldId id="256" r:id="rId6"/>
    <p:sldId id="260" r:id="rId7"/>
    <p:sldId id="273" r:id="rId8"/>
    <p:sldId id="262" r:id="rId9"/>
    <p:sldId id="261" r:id="rId10"/>
    <p:sldId id="269" r:id="rId11"/>
    <p:sldId id="270" r:id="rId12"/>
    <p:sldId id="267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shkola/materialy-metodicheskikh-obedinenii/library/rabota-s-odarennymi-detmi-v-nachalnoi-shko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9;&#1077;&#1084;&#1080;&#1085;&#1072;&#1088;%20&#1086;&#1082;&#1090;12\file-325059748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одаренными детьми в системе </a:t>
            </a:r>
            <a:r>
              <a:rPr lang="ru-RU" dirty="0" err="1" smtClean="0"/>
              <a:t>Занкова</a:t>
            </a:r>
            <a:r>
              <a:rPr lang="ru-RU" dirty="0" smtClean="0"/>
              <a:t> Л. 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r>
              <a:rPr lang="ru-RU" sz="2200" dirty="0" smtClean="0"/>
              <a:t>Работу выполнила</a:t>
            </a:r>
            <a:br>
              <a:rPr lang="ru-RU" sz="2200" dirty="0" smtClean="0"/>
            </a:br>
            <a:r>
              <a:rPr lang="ru-RU" sz="2200" dirty="0" smtClean="0"/>
              <a:t>                                    Большакова М. П.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учитель </a:t>
            </a:r>
            <a:r>
              <a:rPr lang="ru-RU" sz="2200" dirty="0" err="1" smtClean="0"/>
              <a:t>нач</a:t>
            </a:r>
            <a:r>
              <a:rPr lang="ru-RU" sz="2200" dirty="0" smtClean="0"/>
              <a:t>. классов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МОУ НОШ №1 г. Твери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zankov.ru/images/photos/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000528" cy="57474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642918"/>
            <a:ext cx="3714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Работа в рамках курса А. И. Савенкова поможет включить ребенка в собственный исследовательский поиск на любых предметных занятиях. Курс позволяет не только обучать наблюдению и экспериментировать, но и содержит полный ряд исследовательской деятельности от определения проблемы до представления и защиты полученных результатов.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Icy;&amp;lcy;&amp;lcy;&amp;yucy;&amp;scy;&amp;tcy;&amp;rcy;&amp;acy;&amp;tscy;&amp;icy;&amp;yacy; &amp;numero; 2 &amp;kcy; &amp;kcy;&amp;ncy;&amp;icy;&amp;gcy;&amp;iecy; &quot;&amp;YAcy; - &amp;icy;&amp;scy;&amp;scy;&amp;lcy;&amp;iecy;&amp;dcy;&amp;ocy;&amp;vcy;&amp;acy;&amp;tcy;&amp;iecy;&amp;lcy;&amp;softcy;. &amp;Rcy;&amp;acy;&amp;bcy;&amp;ocy;&amp;chcy;&amp;acy;&amp;yacy; &amp;tcy;&amp;iecy;&amp;tcy;&amp;rcy;&amp;acy;&amp;dcy;&amp;softcy; &amp;dcy;&amp;lcy;&amp;yacy; &amp;mcy;&amp;lcy;&amp;acy;&amp;dcy;&amp;shcy;&amp;icy;&amp;khcy; &amp;shcy;&amp;kcy;&amp;ocy;&amp;lcy;&amp;softcy;&amp;ncy;&amp;icy;&amp;kcy;&amp;ocy;&amp;vcy;&quot;, &amp;fcy;&amp;ocy;&amp;tcy;&amp;ocy;&amp;gcy;&amp;rcy;&amp;acy;&amp;fcy;&amp;icy;&amp;yacy;, &amp;icy;&amp;zcy;&amp;ocy;&amp;bcy;&amp;rcy;&amp;acy;&amp;zhcy;&amp;iecy;&amp;ncy;&amp;icy;&amp;iecy;,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4643438" cy="643242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953000" y="642938"/>
            <a:ext cx="4191000" cy="58578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Пособие -это необычная тетрадь. Она для тех, кто хочет научиться добывать знания самостоятельно. В ней содержатся материалы, способные помочь в проведении собственных исследований. Тетрадь ставит своей целью сформировать первоначальные навыки в проведении собственных исследований, развить дух творчества и поиска. Рабочая тетрадь адресована школьникам 2-4 классов. Ее могут использовать педагоги во внеурочной и внеклассной работе, а также родители для развития творческих способностей детей.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8686800" cy="45259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u="sng" dirty="0" smtClean="0"/>
              <a:t>Курс делится на 2 этапа:</a:t>
            </a:r>
            <a:endParaRPr lang="ru-RU" dirty="0" smtClean="0"/>
          </a:p>
          <a:p>
            <a:pPr lvl="0">
              <a:buNone/>
            </a:pPr>
            <a:r>
              <a:rPr lang="ru-RU" u="sng" dirty="0" smtClean="0"/>
              <a:t>«Тренировочные занятия»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На них дети изучают  все основные этапы исследования: выбор темы, составление плана исследования, сбор материала, его анализ и обобщение, подготовка отчета по результатам исследования, доклад. На занятиях они учатся работать в группе и паре, задавать вопросы докладчику, «защищать» свою работу.</a:t>
            </a:r>
          </a:p>
          <a:p>
            <a:pPr lvl="0">
              <a:buNone/>
            </a:pPr>
            <a:r>
              <a:rPr lang="ru-RU" u="sng" dirty="0" smtClean="0"/>
              <a:t>«Самостоятельные учебные исследования»</a:t>
            </a:r>
          </a:p>
          <a:p>
            <a:pPr>
              <a:buNone/>
            </a:pPr>
            <a:r>
              <a:rPr lang="ru-RU" dirty="0" smtClean="0"/>
              <a:t>      Занятия, описанные выше, позволят детям приобрести некоторый опыт. Самостоятельные учебные исследования проводятся вне уроков и обычной учебной работы как дополнительная, внеклассная,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внеучебная</a:t>
            </a:r>
            <a:r>
              <a:rPr lang="ru-RU" dirty="0" smtClean="0"/>
              <a:t> работа.</a:t>
            </a:r>
          </a:p>
          <a:p>
            <a:pPr>
              <a:buNone/>
            </a:pPr>
            <a:r>
              <a:rPr lang="ru-RU" u="sng" dirty="0" smtClean="0"/>
              <a:t>Результат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На всех этапах этой работы мы </a:t>
            </a:r>
          </a:p>
          <a:p>
            <a:pPr>
              <a:buNone/>
            </a:pPr>
            <a:r>
              <a:rPr lang="ru-RU" dirty="0" smtClean="0"/>
              <a:t>     должны ясно осознавать, что основной </a:t>
            </a:r>
          </a:p>
          <a:p>
            <a:pPr>
              <a:buNone/>
            </a:pPr>
            <a:r>
              <a:rPr lang="ru-RU" dirty="0" smtClean="0"/>
              <a:t>     ожидаемый нами результат - развитие </a:t>
            </a:r>
          </a:p>
          <a:p>
            <a:pPr>
              <a:buNone/>
            </a:pPr>
            <a:r>
              <a:rPr lang="ru-RU" dirty="0" smtClean="0"/>
              <a:t>     творческих способностей, приобретение </a:t>
            </a:r>
          </a:p>
          <a:p>
            <a:pPr>
              <a:buNone/>
            </a:pPr>
            <a:r>
              <a:rPr lang="ru-RU" dirty="0" smtClean="0"/>
              <a:t>     ребенком новых знаний, умений и навыков. 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00438"/>
            <a:ext cx="3515449" cy="2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Савенков А. И. Методика исследовательского обучения младших школьников.- Самара, 2004-80 с.</a:t>
            </a:r>
          </a:p>
          <a:p>
            <a:pPr lvl="0"/>
            <a:r>
              <a:rPr lang="ru-RU" dirty="0" smtClean="0"/>
              <a:t>Савенков А. И. Одаренные дети в детском саду и школе.-М.-2000 -232 с</a:t>
            </a:r>
          </a:p>
          <a:p>
            <a:pPr lvl="0"/>
            <a:r>
              <a:rPr lang="ru-RU" dirty="0" smtClean="0"/>
              <a:t>Савенков А. И. </a:t>
            </a:r>
            <a:r>
              <a:rPr lang="ru-RU" dirty="0" err="1" smtClean="0"/>
              <a:t>Я-исследователь</a:t>
            </a:r>
            <a:r>
              <a:rPr lang="ru-RU" dirty="0" smtClean="0"/>
              <a:t>. Учебник-тетрадь для младших школьников.-Самара-2004-32 с.</a:t>
            </a:r>
          </a:p>
          <a:p>
            <a:r>
              <a:rPr lang="en-US" dirty="0" smtClean="0">
                <a:hlinkClick r:id="rId2"/>
              </a:rPr>
              <a:t>http://nsportal.ru/shkola/materialy-metodicheskikh-obedinenii/library/rabota-s-odarennymi-detmi-v-nachalnoi-shkole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Творческих успехов!</a:t>
            </a:r>
            <a:endParaRPr lang="ru-RU" dirty="0"/>
          </a:p>
        </p:txBody>
      </p:sp>
      <p:pic>
        <p:nvPicPr>
          <p:cNvPr id="4" name="file-32505974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210185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41333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На сегодняшний день образование рассматривается в стратегической перспективе как важнейший фактор и ресурс развития общества и государства, поэтому работа с одаренными детьми является одним из приоритетных направлений педагогической деятельности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458200" cy="1222375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br>
              <a:rPr lang="ru-RU" dirty="0" smtClean="0"/>
            </a:br>
            <a:r>
              <a:rPr lang="ru-RU" dirty="0" smtClean="0"/>
              <a:t> с одаренными детьми: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благоприятных условий для развития одаренных детей в интересах личности, общества и государства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работы</a:t>
            </a:r>
            <a:br>
              <a:rPr lang="ru-RU" dirty="0" smtClean="0"/>
            </a:br>
            <a:r>
              <a:rPr lang="ru-RU" dirty="0" smtClean="0"/>
              <a:t> с одаренными детьми: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Обеспечить возможности творческой самореализации личности в различных видах деятельности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Создание системы внеурочной работы, дополнительного образования учащихся.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Развитие массовых, групповых и индивидуальных форм внеурочной деятельности. 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Организация системы исследовательской работы учащихся.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Способствование методическому росту учителей, их постоянному повышению квалификации.</a:t>
            </a:r>
          </a:p>
          <a:p>
            <a:r>
              <a:rPr lang="ru-RU" dirty="0" smtClean="0"/>
              <a:t>Создание системы внеурочной работы с учащимися.</a:t>
            </a:r>
          </a:p>
          <a:p>
            <a:r>
              <a:rPr lang="ru-RU" dirty="0" smtClean="0"/>
              <a:t>Развитие массовых, групповых и индивидуальных форм внеурочной деятельности.</a:t>
            </a:r>
          </a:p>
          <a:p>
            <a:r>
              <a:rPr lang="ru-RU" dirty="0" smtClean="0"/>
              <a:t>Организация системы исследовательской работы учащихся.</a:t>
            </a:r>
          </a:p>
          <a:p>
            <a:r>
              <a:rPr lang="ru-RU" dirty="0" smtClean="0"/>
              <a:t>Повысить грамотность родителей в вопросах воспитания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214422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Одаренность 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Одаренный ребенок 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Способностями называют индивидуальные особенности личности, помогающие ей успешно заниматься определенной деятельностью.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Талантом называют выдающиеся способности, высокую степень одаренности в какой-либо деятельности. Чаще всего талант проявляется в какой-то определенной сфере.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Гениальность – высшая степень развития таланта, связана она с созданием качественно новых, уникальных творений, открытием ранее неизведанных путей творчества.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Содержание понятия «Одаренность»</a:t>
            </a:r>
            <a:endParaRPr lang="ru-RU" i="1" dirty="0"/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auto">
          <a:xfrm>
            <a:off x="539750" y="1773238"/>
            <a:ext cx="2519363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Психофизические</a:t>
            </a:r>
          </a:p>
          <a:p>
            <a:pPr algn="ctr"/>
            <a:r>
              <a:rPr lang="ru-RU" dirty="0"/>
              <a:t> особенности</a:t>
            </a:r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auto">
          <a:xfrm>
            <a:off x="3500430" y="3000372"/>
            <a:ext cx="2447925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одаренность</a:t>
            </a: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6372225" y="1916113"/>
            <a:ext cx="2376488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Мировоззренческие </a:t>
            </a:r>
          </a:p>
          <a:p>
            <a:pPr algn="ctr"/>
            <a:r>
              <a:rPr lang="ru-RU" dirty="0"/>
              <a:t>ценности</a:t>
            </a: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611188" y="4292600"/>
            <a:ext cx="2376487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Креативный </a:t>
            </a:r>
          </a:p>
          <a:p>
            <a:pPr algn="ctr"/>
            <a:r>
              <a:rPr lang="ru-RU"/>
              <a:t>потенциал</a:t>
            </a:r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372225" y="4437063"/>
            <a:ext cx="2232025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Интеллектуальные </a:t>
            </a:r>
          </a:p>
          <a:p>
            <a:pPr algn="ctr"/>
            <a:r>
              <a:rPr lang="ru-RU" dirty="0"/>
              <a:t>способности</a:t>
            </a:r>
          </a:p>
        </p:txBody>
      </p:sp>
      <p:cxnSp>
        <p:nvCxnSpPr>
          <p:cNvPr id="11" name="Прямая со стрелкой 10"/>
          <p:cNvCxnSpPr>
            <a:stCxn id="4" idx="1"/>
            <a:endCxn id="3" idx="6"/>
          </p:cNvCxnSpPr>
          <p:nvPr/>
        </p:nvCxnSpPr>
        <p:spPr>
          <a:xfrm rot="16200000" flipV="1">
            <a:off x="3145829" y="2550917"/>
            <a:ext cx="626377" cy="799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  <a:endCxn id="6" idx="6"/>
          </p:cNvCxnSpPr>
          <p:nvPr/>
        </p:nvCxnSpPr>
        <p:spPr>
          <a:xfrm rot="5400000">
            <a:off x="3149397" y="4375238"/>
            <a:ext cx="547803" cy="871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5"/>
            <a:endCxn id="7" idx="2"/>
          </p:cNvCxnSpPr>
          <p:nvPr/>
        </p:nvCxnSpPr>
        <p:spPr>
          <a:xfrm rot="16200000" flipH="1">
            <a:off x="5652771" y="4474052"/>
            <a:ext cx="656547" cy="782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7"/>
            <a:endCxn id="5" idx="2"/>
          </p:cNvCxnSpPr>
          <p:nvPr/>
        </p:nvCxnSpPr>
        <p:spPr>
          <a:xfrm rot="5400000" flipH="1" flipV="1">
            <a:off x="5667062" y="2558847"/>
            <a:ext cx="627965" cy="782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одаренности (по Дж. </a:t>
            </a:r>
            <a:r>
              <a:rPr lang="ru-RU" dirty="0" err="1" smtClean="0"/>
              <a:t>Рензулли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357298"/>
            <a:ext cx="7786742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071678"/>
            <a:ext cx="6072230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ОДАРЕННОСТЬ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1928794" y="2143116"/>
            <a:ext cx="2928958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Интеллектуальные способности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57554" y="3214686"/>
            <a:ext cx="2928958" cy="20002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Мотивация, ориентированная на задачу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72000" y="2214554"/>
            <a:ext cx="2928958" cy="1928826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Креативность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4714876" y="3357562"/>
            <a:ext cx="2214578" cy="13573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5918" y="5500702"/>
            <a:ext cx="300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ЗНАНИЯ НА ОСНОВЕ ОПЫТА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28728" y="614364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БЛАГОПРИЯТНАЯ ОКРУЖАЮЩАЯ СРЕДА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r>
              <a:rPr lang="ru-RU" dirty="0" smtClean="0"/>
              <a:t>Диагностика одаренности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1435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Анкетирование родителей</a:t>
            </a:r>
          </a:p>
          <a:p>
            <a:r>
              <a:rPr lang="ru-RU" sz="1800" dirty="0" smtClean="0"/>
              <a:t>Наблюдение</a:t>
            </a:r>
          </a:p>
          <a:p>
            <a:r>
              <a:rPr lang="ru-RU" sz="1800" dirty="0" smtClean="0"/>
              <a:t>Анализ работ ребенка</a:t>
            </a:r>
          </a:p>
          <a:p>
            <a:pPr>
              <a:buNone/>
            </a:pPr>
            <a:r>
              <a:rPr lang="ru-RU" sz="1800" dirty="0" smtClean="0"/>
              <a:t>Методика А. И. Савенкова состоит из листа с 80 вопросами и инструкции для анализа результатов.    </a:t>
            </a:r>
          </a:p>
          <a:p>
            <a:pPr>
              <a:buNone/>
            </a:pPr>
            <a:r>
              <a:rPr lang="ru-RU" sz="1800" dirty="0" smtClean="0"/>
              <a:t>Полученные суммы баллов характеризуют оценку степени развития у ребенка следующих видов одаренности:</a:t>
            </a:r>
          </a:p>
          <a:p>
            <a:r>
              <a:rPr lang="ru-RU" sz="1800" dirty="0" smtClean="0"/>
              <a:t>интеллектуальная;</a:t>
            </a:r>
          </a:p>
          <a:p>
            <a:r>
              <a:rPr lang="ru-RU" sz="1800" dirty="0" smtClean="0"/>
              <a:t>творческая;</a:t>
            </a:r>
          </a:p>
          <a:p>
            <a:r>
              <a:rPr lang="ru-RU" sz="1800" dirty="0" smtClean="0"/>
              <a:t>академическая (научная);</a:t>
            </a:r>
          </a:p>
          <a:p>
            <a:r>
              <a:rPr lang="ru-RU" sz="1800" dirty="0" smtClean="0"/>
              <a:t>художественно-изобразительная;</a:t>
            </a:r>
          </a:p>
          <a:p>
            <a:r>
              <a:rPr lang="ru-RU" sz="1800" dirty="0" smtClean="0"/>
              <a:t>музыкальная;</a:t>
            </a:r>
          </a:p>
          <a:p>
            <a:r>
              <a:rPr lang="ru-RU" sz="1800" dirty="0" smtClean="0"/>
              <a:t>литературная;</a:t>
            </a:r>
          </a:p>
          <a:p>
            <a:r>
              <a:rPr lang="ru-RU" sz="1800" dirty="0" smtClean="0"/>
              <a:t>артистическая;</a:t>
            </a:r>
          </a:p>
          <a:p>
            <a:r>
              <a:rPr lang="ru-RU" sz="1800" dirty="0" smtClean="0"/>
              <a:t>техническая;</a:t>
            </a:r>
          </a:p>
          <a:p>
            <a:r>
              <a:rPr lang="ru-RU" sz="1800" dirty="0" smtClean="0"/>
              <a:t>лидерская; </a:t>
            </a:r>
          </a:p>
          <a:p>
            <a:r>
              <a:rPr lang="ru-RU" sz="1800" dirty="0" smtClean="0"/>
              <a:t>спортивная.</a:t>
            </a:r>
          </a:p>
          <a:p>
            <a:endParaRPr lang="ru-RU" sz="1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342900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– 4 классы. </a:t>
            </a:r>
            <a:br>
              <a:rPr lang="ru-RU" dirty="0" smtClean="0"/>
            </a:br>
            <a:r>
              <a:rPr lang="ru-RU" dirty="0" smtClean="0"/>
              <a:t>Подготовительный этап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 marL="190500" indent="-190500">
              <a:defRPr/>
            </a:pPr>
            <a:r>
              <a:rPr lang="ru-RU" sz="2000" dirty="0" smtClean="0"/>
              <a:t>Формирование навыков эффективной организации труда. </a:t>
            </a:r>
          </a:p>
          <a:p>
            <a:pPr marL="190500" indent="-190500">
              <a:defRPr/>
            </a:pPr>
            <a:r>
              <a:rPr lang="ru-RU" sz="2000" dirty="0" smtClean="0"/>
              <a:t>Вовлечение в активные формы познавательной деятельности. </a:t>
            </a:r>
          </a:p>
          <a:p>
            <a:pPr marL="190500" indent="-190500">
              <a:defRPr/>
            </a:pPr>
            <a:r>
              <a:rPr lang="ru-RU" sz="2000" dirty="0" smtClean="0"/>
              <a:t>Формирование познавательного интереса. </a:t>
            </a:r>
          </a:p>
          <a:p>
            <a:pPr marL="190500" indent="-190500">
              <a:defRPr/>
            </a:pPr>
            <a:r>
              <a:rPr lang="ru-RU" sz="2000" dirty="0" smtClean="0"/>
              <a:t>Выявление способных учащихся. </a:t>
            </a:r>
          </a:p>
          <a:p>
            <a:pPr marL="190500" indent="-190500">
              <a:defRPr/>
            </a:pPr>
            <a:r>
              <a:rPr lang="ru-RU" sz="2000" dirty="0" smtClean="0"/>
              <a:t>Формы: </a:t>
            </a:r>
          </a:p>
          <a:p>
            <a:pPr marL="571500" lvl="1" indent="-190500">
              <a:defRPr/>
            </a:pPr>
            <a:r>
              <a:rPr lang="ru-RU" sz="1800" dirty="0" smtClean="0"/>
              <a:t>Урок (коллективная форма, учебный турнир).</a:t>
            </a:r>
          </a:p>
          <a:p>
            <a:pPr marL="571500" lvl="1" indent="-190500">
              <a:defRPr/>
            </a:pPr>
            <a:r>
              <a:rPr lang="ru-RU" sz="1800" dirty="0" smtClean="0"/>
              <a:t>Внеклассная работа.</a:t>
            </a:r>
          </a:p>
          <a:p>
            <a:pPr marL="571500" lvl="1" indent="-190500">
              <a:defRPr/>
            </a:pPr>
            <a:r>
              <a:rPr lang="ru-RU" sz="1800" dirty="0" smtClean="0"/>
              <a:t>Олимпиады.</a:t>
            </a:r>
          </a:p>
          <a:p>
            <a:pPr marL="571500" lvl="1" indent="-190500">
              <a:defRPr/>
            </a:pPr>
            <a:r>
              <a:rPr lang="ru-RU" sz="1800" dirty="0" smtClean="0"/>
              <a:t>Кружки , секции.</a:t>
            </a:r>
          </a:p>
          <a:p>
            <a:pPr marL="571500" lvl="1" indent="-190500">
              <a:defRPr/>
            </a:pPr>
            <a:r>
              <a:rPr lang="ru-RU" sz="1800" dirty="0" smtClean="0"/>
              <a:t>Работа с родителями.</a:t>
            </a:r>
          </a:p>
          <a:p>
            <a:pPr marL="571500" lvl="1" indent="-190500">
              <a:buNone/>
              <a:defRPr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142857" cy="310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555</TotalTime>
  <Words>718</Words>
  <Application>Microsoft Office PowerPoint</Application>
  <PresentationFormat>Экран (4:3)</PresentationFormat>
  <Paragraphs>108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Работа с одаренными детьми в системе Занкова Л. В.                          Работу выполнила                                     Большакова М. П.                                             учитель нач. классов                                            МОУ НОШ №1 г. Твери</vt:lpstr>
      <vt:lpstr>Актуальность проблемы</vt:lpstr>
      <vt:lpstr>Цель работы  с одаренными детьми:</vt:lpstr>
      <vt:lpstr>Задачи работы  с одаренными детьми:</vt:lpstr>
      <vt:lpstr>Слайд 5</vt:lpstr>
      <vt:lpstr>Содержание понятия «Одаренность»</vt:lpstr>
      <vt:lpstr>Модель одаренности (по Дж. Рензулли)</vt:lpstr>
      <vt:lpstr>Диагностика одаренности</vt:lpstr>
      <vt:lpstr>1 – 4 классы.  Подготовительный этап </vt:lpstr>
      <vt:lpstr>Слайд 10</vt:lpstr>
      <vt:lpstr>Слайд 11</vt:lpstr>
      <vt:lpstr>Слайд 12</vt:lpstr>
      <vt:lpstr>Литература</vt:lpstr>
      <vt:lpstr>Творческих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61</cp:revision>
  <dcterms:modified xsi:type="dcterms:W3CDTF">2012-10-29T05:23:55Z</dcterms:modified>
</cp:coreProperties>
</file>