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73" r:id="rId12"/>
    <p:sldId id="275" r:id="rId13"/>
    <p:sldId id="274" r:id="rId14"/>
    <p:sldId id="265" r:id="rId15"/>
    <p:sldId id="266" r:id="rId16"/>
    <p:sldId id="277" r:id="rId17"/>
    <p:sldId id="267" r:id="rId18"/>
    <p:sldId id="268" r:id="rId19"/>
    <p:sldId id="271" r:id="rId20"/>
    <p:sldId id="269" r:id="rId21"/>
    <p:sldId id="27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FD98-2F60-43B6-BA0E-951B8AF00634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47C9F6-17FE-4344-B85D-BC2B38575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FD98-2F60-43B6-BA0E-951B8AF00634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C9F6-17FE-4344-B85D-BC2B38575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FD98-2F60-43B6-BA0E-951B8AF00634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C9F6-17FE-4344-B85D-BC2B38575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FD98-2F60-43B6-BA0E-951B8AF00634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47C9F6-17FE-4344-B85D-BC2B38575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FD98-2F60-43B6-BA0E-951B8AF00634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C9F6-17FE-4344-B85D-BC2B385758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FD98-2F60-43B6-BA0E-951B8AF00634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C9F6-17FE-4344-B85D-BC2B38575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FD98-2F60-43B6-BA0E-951B8AF00634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47C9F6-17FE-4344-B85D-BC2B385758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FD98-2F60-43B6-BA0E-951B8AF00634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C9F6-17FE-4344-B85D-BC2B38575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FD98-2F60-43B6-BA0E-951B8AF00634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C9F6-17FE-4344-B85D-BC2B38575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FD98-2F60-43B6-BA0E-951B8AF00634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C9F6-17FE-4344-B85D-BC2B38575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FD98-2F60-43B6-BA0E-951B8AF00634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7C9F6-17FE-4344-B85D-BC2B385758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B7FD98-2F60-43B6-BA0E-951B8AF00634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47C9F6-17FE-4344-B85D-BC2B385758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285860"/>
            <a:ext cx="6357982" cy="2286015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Monotype Corsiva" pitchFamily="66" charset="0"/>
              </a:rPr>
              <a:t>Развитие  внимания   у младших  школьников  в  игровой  деятельности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КРАСНОВА  </a:t>
            </a:r>
            <a:r>
              <a:rPr lang="ru-RU" dirty="0" smtClean="0"/>
              <a:t>С.Б.</a:t>
            </a:r>
          </a:p>
          <a:p>
            <a:pPr algn="r"/>
            <a:r>
              <a:rPr lang="ru-RU" dirty="0" smtClean="0"/>
              <a:t>воспитатель </a:t>
            </a:r>
            <a:r>
              <a:rPr lang="ru-RU" dirty="0" smtClean="0"/>
              <a:t>в ГПД МОУ НОШ №</a:t>
            </a:r>
            <a:r>
              <a:rPr lang="ru-RU" sz="3500" dirty="0" smtClean="0"/>
              <a:t>1</a:t>
            </a:r>
            <a:endParaRPr lang="ru-RU" dirty="0"/>
          </a:p>
        </p:txBody>
      </p:sp>
      <p:pic>
        <p:nvPicPr>
          <p:cNvPr id="1026" name="Picture 2" descr="D:\Мамина папка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357694"/>
            <a:ext cx="2239212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Корректурная проба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Пример текста, предлагаемого детям с целью обнаружения ошибок: </a:t>
            </a:r>
            <a:endParaRPr lang="ru-RU" dirty="0" smtClean="0"/>
          </a:p>
          <a:p>
            <a:r>
              <a:rPr lang="ru-RU" i="1" dirty="0" smtClean="0"/>
              <a:t> </a:t>
            </a:r>
            <a:r>
              <a:rPr lang="ru-RU" dirty="0" smtClean="0"/>
              <a:t>«На Крайнем Юге нашей страны не росли овощи, а теперь растут. В огороде выросло много моркови. Под Москвой не разводили, а теперь разводят. </a:t>
            </a:r>
            <a:r>
              <a:rPr lang="ru-RU" dirty="0" err="1" smtClean="0"/>
              <a:t>Бешал</a:t>
            </a:r>
            <a:r>
              <a:rPr lang="ru-RU" dirty="0" smtClean="0"/>
              <a:t> Ваня по полю, да вдруг остановился. </a:t>
            </a:r>
            <a:r>
              <a:rPr lang="ru-RU" dirty="0" err="1" smtClean="0"/>
              <a:t>Грчи</a:t>
            </a:r>
            <a:r>
              <a:rPr lang="ru-RU" dirty="0" smtClean="0"/>
              <a:t> </a:t>
            </a:r>
            <a:r>
              <a:rPr lang="ru-RU" dirty="0" err="1" smtClean="0"/>
              <a:t>вют</a:t>
            </a:r>
            <a:r>
              <a:rPr lang="ru-RU" dirty="0" smtClean="0"/>
              <a:t> гнезда на деревьях. На </a:t>
            </a:r>
            <a:r>
              <a:rPr lang="ru-RU" dirty="0" err="1" smtClean="0"/>
              <a:t>повогодней</a:t>
            </a:r>
            <a:r>
              <a:rPr lang="ru-RU" dirty="0" smtClean="0"/>
              <a:t> елке висело много </a:t>
            </a:r>
            <a:r>
              <a:rPr lang="ru-RU" dirty="0" err="1" smtClean="0"/>
              <a:t>икрушек</a:t>
            </a:r>
            <a:r>
              <a:rPr lang="ru-RU" dirty="0" smtClean="0"/>
              <a:t>. Грачи для птенцов червей на пашне. Охотник вечером с охоты. В тетради Раи хорошие </a:t>
            </a:r>
            <a:r>
              <a:rPr lang="ru-RU" dirty="0" err="1" smtClean="0"/>
              <a:t>отлетки</a:t>
            </a:r>
            <a:r>
              <a:rPr lang="ru-RU" dirty="0" smtClean="0"/>
              <a:t>. </a:t>
            </a:r>
            <a:r>
              <a:rPr lang="ru-RU" dirty="0" err="1" smtClean="0"/>
              <a:t>Нашкольной</a:t>
            </a:r>
            <a:r>
              <a:rPr lang="ru-RU" dirty="0" smtClean="0"/>
              <a:t> площадке играли дети. В траве </a:t>
            </a:r>
            <a:r>
              <a:rPr lang="ru-RU" dirty="0" err="1" smtClean="0"/>
              <a:t>стречет</a:t>
            </a:r>
            <a:r>
              <a:rPr lang="ru-RU" dirty="0" smtClean="0"/>
              <a:t> кузнечик. Зимой цвела в саду яблоня».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Красно-черная таблица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686800" cy="394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78930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930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930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930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930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42918"/>
            <a:ext cx="8686800" cy="65248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Таблицы </a:t>
            </a:r>
            <a:r>
              <a:rPr lang="ru-RU" sz="2800" b="1" dirty="0" err="1" smtClean="0"/>
              <a:t>Шульте</a:t>
            </a:r>
            <a:r>
              <a:rPr lang="ru-RU" sz="2800" b="1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развитие внимания у детей,  диагностик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9362" y="1616869"/>
            <a:ext cx="42576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Метод  </a:t>
            </a:r>
            <a:r>
              <a:rPr lang="ru-RU" sz="3200" b="1" dirty="0" err="1" smtClean="0"/>
              <a:t>Пьерона</a:t>
            </a:r>
            <a:r>
              <a:rPr lang="ru-RU" sz="3200" b="1" dirty="0" smtClean="0"/>
              <a:t> - </a:t>
            </a:r>
            <a:r>
              <a:rPr lang="ru-RU" sz="3200" b="1" dirty="0" err="1" smtClean="0"/>
              <a:t>Рузера</a:t>
            </a:r>
            <a:endParaRPr lang="ru-RU" sz="3200" dirty="0"/>
          </a:p>
        </p:txBody>
      </p:sp>
      <p:pic>
        <p:nvPicPr>
          <p:cNvPr id="4" name="Содержимое 3" descr="развитие внимания у детей,  диагностик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00325" y="1821656"/>
            <a:ext cx="40957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Задания и игры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для профилактики невнимательности и повышения уровня развития внимания. </a:t>
            </a:r>
          </a:p>
          <a:p>
            <a:endParaRPr lang="ru-RU" dirty="0"/>
          </a:p>
        </p:txBody>
      </p:sp>
      <p:pic>
        <p:nvPicPr>
          <p:cNvPr id="3074" name="Picture 2" descr="D:\Мамина папка\фото\Новая папка (2)\0cb2c09286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500438"/>
            <a:ext cx="3791895" cy="2779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Развитие концентрации внимания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Корректурные задания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Упражнение "Раскрась вторую половинку".</a:t>
            </a:r>
            <a:endParaRPr lang="ru-RU" dirty="0" smtClean="0"/>
          </a:p>
          <a:p>
            <a:r>
              <a:rPr lang="ru-RU" b="1" dirty="0" smtClean="0"/>
              <a:t>Упражнение "Скрытая подсказка"</a:t>
            </a:r>
            <a:endParaRPr lang="ru-RU" dirty="0" smtClean="0"/>
          </a:p>
          <a:p>
            <a:r>
              <a:rPr lang="ru-RU" b="1" dirty="0" smtClean="0"/>
              <a:t> Упражнение "Запрещенная буква".</a:t>
            </a:r>
            <a:endParaRPr lang="ru-RU" dirty="0" smtClean="0"/>
          </a:p>
          <a:p>
            <a:r>
              <a:rPr lang="ru-RU" b="1" dirty="0" smtClean="0"/>
              <a:t>Игра «Летела корова».</a:t>
            </a:r>
            <a:endParaRPr lang="ru-RU" dirty="0" smtClean="0"/>
          </a:p>
          <a:p>
            <a:r>
              <a:rPr lang="ru-RU" b="1" dirty="0" smtClean="0"/>
              <a:t>Игра на развитие внимания, памяти  «ТОП-ХЛОП».</a:t>
            </a:r>
            <a:endParaRPr lang="ru-RU" dirty="0" smtClean="0"/>
          </a:p>
          <a:p>
            <a:r>
              <a:rPr lang="ru-RU" b="1" dirty="0" smtClean="0"/>
              <a:t>Игра "Пуговица".</a:t>
            </a:r>
            <a:endParaRPr lang="ru-RU" dirty="0" smtClean="0"/>
          </a:p>
          <a:p>
            <a:r>
              <a:rPr lang="ru-RU" b="1" dirty="0" smtClean="0"/>
              <a:t>Чтение текста до заданного выражения </a:t>
            </a:r>
            <a:endParaRPr lang="ru-RU" dirty="0" smtClean="0"/>
          </a:p>
          <a:p>
            <a:r>
              <a:rPr lang="ru-RU" b="1" dirty="0" smtClean="0"/>
              <a:t>Упражнение на прорисовку</a:t>
            </a:r>
            <a:r>
              <a:rPr lang="ru-RU" dirty="0" smtClean="0"/>
              <a:t> достаточно сложных, но повторяющихся </a:t>
            </a:r>
            <a:r>
              <a:rPr lang="ru-RU" b="1" dirty="0" smtClean="0"/>
              <a:t>узоров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«Найди слова»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Игра «Муха»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Распределение чисел в определенном порядке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 Методика </a:t>
            </a:r>
            <a:r>
              <a:rPr lang="ru-RU" b="1" dirty="0" err="1" smtClean="0"/>
              <a:t>Мюнстерберга</a:t>
            </a:r>
            <a:r>
              <a:rPr lang="ru-RU" b="1" dirty="0" smtClean="0"/>
              <a:t> (и ее модификации)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5624522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задания по методике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Мюнстерберга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ЯФОУФСН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ПХЬАБЦРИГЪМЩЮСАЭЕЫ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МЯЧ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ЛОЬИРЪГНЖРЛ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ГДЗП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МЫЛО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АКМНПРСТУР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ШУБА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ТВВГДИЖСЯИУ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ЦПЧУЪЩМОЖ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БРПТЯЭЦ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БУРАН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СГЛКЮГБЕИО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ПАЛКА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ФСПТУЧ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МЕТЛА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ОУЖЫЪЕЛ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АВТОБУС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ИОХПСДЯЗВЖ </a:t>
            </a:r>
          </a:p>
          <a:p>
            <a:pPr lvl="0">
              <a:buNone/>
            </a:pPr>
            <a:endParaRPr lang="ru-RU" sz="2800" dirty="0" smtClean="0">
              <a:solidFill>
                <a:schemeClr val="tx1"/>
              </a:solidFill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dirty="0" smtClean="0">
                <a:solidFill>
                  <a:schemeClr val="tx1"/>
                </a:solidFill>
                <a:latin typeface="Century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Пример задания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«Найди слово»: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Смех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волк, столб, коса, полк, зубр, удочка, мель, набор, укол, дорога, олень, пирожок, китель.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D:\Мамина папка\1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857364"/>
            <a:ext cx="2114284" cy="2623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развитие устойчивости внимания.</a:t>
            </a:r>
            <a:r>
              <a:rPr lang="ru-RU" sz="31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375167"/>
          </a:xfrm>
        </p:spPr>
        <p:txBody>
          <a:bodyPr>
            <a:normAutofit fontScale="47500" lnSpcReduction="20000"/>
          </a:bodyPr>
          <a:lstStyle/>
          <a:p>
            <a:r>
              <a:rPr lang="ru-RU" sz="5100" b="1" dirty="0" smtClean="0"/>
              <a:t> «Перепутанные линии» </a:t>
            </a:r>
          </a:p>
          <a:p>
            <a:endParaRPr lang="ru-RU" sz="5100" b="1" dirty="0" smtClean="0"/>
          </a:p>
          <a:p>
            <a:endParaRPr lang="ru-RU" sz="5100" dirty="0" smtClean="0"/>
          </a:p>
          <a:p>
            <a:r>
              <a:rPr lang="ru-RU" sz="5100" b="1" dirty="0" smtClean="0"/>
              <a:t>Где чей домик? </a:t>
            </a:r>
          </a:p>
          <a:p>
            <a:endParaRPr lang="ru-RU" b="1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  <a:p>
            <a:r>
              <a:rPr lang="ru-RU" sz="5500" b="1" dirty="0" smtClean="0"/>
              <a:t>«Найди отличия» </a:t>
            </a:r>
          </a:p>
          <a:p>
            <a:endParaRPr lang="ru-RU" sz="5500" b="1" dirty="0" smtClean="0"/>
          </a:p>
          <a:p>
            <a:endParaRPr lang="ru-RU" sz="5500" dirty="0" smtClean="0"/>
          </a:p>
          <a:p>
            <a:r>
              <a:rPr lang="ru-RU" sz="5500" b="1" dirty="0" smtClean="0"/>
              <a:t>Игра, распространенная у охотничьих племен индейцев  </a:t>
            </a:r>
            <a:endParaRPr lang="ru-RU" sz="5500" dirty="0" smtClean="0"/>
          </a:p>
          <a:p>
            <a:endParaRPr lang="ru-RU" dirty="0"/>
          </a:p>
        </p:txBody>
      </p:sp>
      <p:pic>
        <p:nvPicPr>
          <p:cNvPr id="4100" name="Picture 4" descr="D:\Мамина папка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357561"/>
            <a:ext cx="2433033" cy="1579025"/>
          </a:xfrm>
          <a:prstGeom prst="rect">
            <a:avLst/>
          </a:prstGeom>
          <a:noFill/>
        </p:spPr>
      </p:pic>
      <p:pic>
        <p:nvPicPr>
          <p:cNvPr id="4101" name="Picture 5" descr="D:\Мамина папка\1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142984"/>
            <a:ext cx="2084394" cy="1832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42918"/>
            <a:ext cx="8686800" cy="15001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Увеличение объема внимания и кратковременной памяти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r>
              <a:rPr lang="ru-RU" b="1" dirty="0" smtClean="0"/>
              <a:t>Игра «Заметь все»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Игра «Ищи безостановочно»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Игра "Что изменилось?".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D:\Мамина папка\1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071942"/>
            <a:ext cx="3443292" cy="2436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71480"/>
            <a:ext cx="86868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Упражнения </a:t>
            </a:r>
            <a:r>
              <a:rPr lang="ru-RU" b="1" dirty="0" smtClean="0"/>
              <a:t>на распределение внимания.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928934"/>
            <a:ext cx="8686800" cy="315119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Ребенок рисует круги в тетради и одновременно считает хлопки, которыми взрослый сопровождает рисование. 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«Каждой руке — свое дело» .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Счет с помехой .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Чтение с помехой. 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 "Будь внимательнее!" </a:t>
            </a:r>
          </a:p>
          <a:p>
            <a:r>
              <a:rPr lang="ru-RU" dirty="0" smtClean="0"/>
              <a:t>  "Не отвлекайся, а то кашу мимо </a:t>
            </a:r>
          </a:p>
          <a:p>
            <a:pPr>
              <a:buNone/>
            </a:pPr>
            <a:r>
              <a:rPr lang="ru-RU" dirty="0" smtClean="0"/>
              <a:t>    рта пронесешь!"</a:t>
            </a:r>
          </a:p>
          <a:p>
            <a:r>
              <a:rPr lang="ru-RU" dirty="0" smtClean="0"/>
              <a:t>  "Почему у тебя кофточка перекосилась? Да ты верхнюю пуговицу застегнула на нижнюю петельку! Что же ты такая рассеянная сегодня?"                      </a:t>
            </a:r>
          </a:p>
          <a:p>
            <a:r>
              <a:rPr lang="ru-RU" dirty="0" smtClean="0"/>
              <a:t>  "Давай пока уберем игрушку в сумку, а то она тебя очень отвлекает, и ты совсем не смотришь на дорогу" </a:t>
            </a:r>
          </a:p>
          <a:p>
            <a:endParaRPr lang="ru-RU" dirty="0"/>
          </a:p>
        </p:txBody>
      </p:sp>
      <p:pic>
        <p:nvPicPr>
          <p:cNvPr id="2050" name="Picture 2" descr="D:\Мамина папка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85728"/>
            <a:ext cx="2049051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- Закрой глаза и опиши, во что одеты ребята, с которыми ты играешь.</a:t>
            </a:r>
          </a:p>
          <a:p>
            <a:r>
              <a:rPr lang="ru-RU" dirty="0" smtClean="0"/>
              <a:t>- Закрой глаза и скажи, какого цвета глаза и волосы у остальных ребят.</a:t>
            </a:r>
          </a:p>
          <a:p>
            <a:r>
              <a:rPr lang="ru-RU" dirty="0" smtClean="0"/>
              <a:t>- Закрой глаза и назови остальных ребят, распределив их по росту - от самого маленького до самого высокого.</a:t>
            </a:r>
          </a:p>
          <a:p>
            <a:r>
              <a:rPr lang="ru-RU" dirty="0" smtClean="0"/>
              <a:t>- Не поворачиваясь, назови все предметы, которые находятся у тебя за спиной, опиши их форму, размеры, цвет.</a:t>
            </a:r>
          </a:p>
          <a:p>
            <a:r>
              <a:rPr lang="ru-RU" dirty="0" smtClean="0"/>
              <a:t>- Сидя с закрытыми глазами в течение двух минут, перечисляй все звуки, которые ты будешь слышать.</a:t>
            </a:r>
          </a:p>
          <a:p>
            <a:r>
              <a:rPr lang="ru-RU" dirty="0" smtClean="0"/>
              <a:t>- Каждый день, проходя к своему дому, ты видишь одну и ту же картину: какое-то дерево или, может быть, песочницу, лавочку у подъезда. На следующий день, проходя мимо, постарайся увидеть что-то такое, чего ты раньше не замечал, а послезавтра - еще что-то новое для тебя. И так каждый день наблюдай и замечай детали пейзажа, которые ускользали от твоего внимания.</a:t>
            </a:r>
          </a:p>
          <a:p>
            <a:r>
              <a:rPr lang="ru-RU" dirty="0" smtClean="0"/>
              <a:t>- Сколько ступенек на лестнице?</a:t>
            </a:r>
          </a:p>
          <a:p>
            <a:r>
              <a:rPr lang="ru-RU" dirty="0" smtClean="0"/>
              <a:t>- Сколько окон в комнате?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algn="ctr">
              <a:buNone/>
            </a:pPr>
            <a:r>
              <a:rPr lang="ru-RU" b="1" i="1" dirty="0" smtClean="0"/>
              <a:t>«Управляя вниманием, </a:t>
            </a:r>
          </a:p>
          <a:p>
            <a:pPr algn="ctr">
              <a:buNone/>
            </a:pPr>
            <a:r>
              <a:rPr lang="ru-RU" b="1" i="1" dirty="0" smtClean="0"/>
              <a:t>мы берем в свои руки ключ к образованию и к формированию личности и характера».            Л. С. </a:t>
            </a:r>
            <a:r>
              <a:rPr lang="ru-RU" b="1" i="1" dirty="0" err="1" smtClean="0"/>
              <a:t>Выготский</a:t>
            </a:r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Процесс образования должен</a:t>
            </a:r>
          </a:p>
          <a:p>
            <a:pPr>
              <a:buNone/>
            </a:pPr>
            <a:r>
              <a:rPr lang="ru-RU" dirty="0" smtClean="0"/>
              <a:t> быть ориентирован на </a:t>
            </a:r>
          </a:p>
          <a:p>
            <a:pPr>
              <a:buNone/>
            </a:pPr>
            <a:r>
              <a:rPr lang="ru-RU" dirty="0" smtClean="0"/>
              <a:t>реальное развитие личности,</a:t>
            </a:r>
          </a:p>
          <a:p>
            <a:pPr>
              <a:buNone/>
            </a:pPr>
            <a:r>
              <a:rPr lang="ru-RU" dirty="0" smtClean="0"/>
              <a:t> переход от модели </a:t>
            </a:r>
          </a:p>
          <a:p>
            <a:pPr>
              <a:buNone/>
            </a:pPr>
            <a:r>
              <a:rPr lang="ru-RU" dirty="0" smtClean="0"/>
              <a:t>авторитарного образования </a:t>
            </a:r>
          </a:p>
          <a:p>
            <a:pPr>
              <a:buNone/>
            </a:pPr>
            <a:r>
              <a:rPr lang="ru-RU" dirty="0" smtClean="0"/>
              <a:t>к педагогике свободы. </a:t>
            </a:r>
          </a:p>
          <a:p>
            <a:pPr>
              <a:buNone/>
            </a:pPr>
            <a:r>
              <a:rPr lang="ru-RU" dirty="0" smtClean="0"/>
              <a:t>Основная проблема - создание особой </a:t>
            </a:r>
          </a:p>
          <a:p>
            <a:pPr>
              <a:buNone/>
            </a:pPr>
            <a:r>
              <a:rPr lang="ru-RU" dirty="0" smtClean="0"/>
              <a:t>среды учения, в которой все учащиеся </a:t>
            </a:r>
          </a:p>
          <a:p>
            <a:pPr>
              <a:buNone/>
            </a:pPr>
            <a:r>
              <a:rPr lang="ru-RU" dirty="0" smtClean="0"/>
              <a:t>достигли  бы  наивысшего уровня </a:t>
            </a:r>
          </a:p>
          <a:p>
            <a:pPr>
              <a:buNone/>
            </a:pPr>
            <a:r>
              <a:rPr lang="ru-RU" dirty="0" smtClean="0"/>
              <a:t>в развитии своих способностей.</a:t>
            </a:r>
            <a:endParaRPr lang="ru-RU" dirty="0"/>
          </a:p>
        </p:txBody>
      </p:sp>
      <p:pic>
        <p:nvPicPr>
          <p:cNvPr id="1026" name="Picture 2" descr="D:\Мамина папка\фото\литературный конкурс\Копия DSCN00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785926"/>
            <a:ext cx="2690810" cy="2018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86800" cy="579439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Целью работы </a:t>
            </a:r>
            <a:r>
              <a:rPr lang="ru-RU" dirty="0" smtClean="0"/>
              <a:t> является выявление методов и приемов использования игры как средства развития внимания младших школьников в процессе организации внеклассной деятельности. И в этом видится ее </a:t>
            </a:r>
            <a:r>
              <a:rPr lang="ru-RU" b="1" dirty="0" smtClean="0"/>
              <a:t>актуальность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          </a:t>
            </a:r>
          </a:p>
          <a:p>
            <a:pPr>
              <a:buNone/>
            </a:pPr>
            <a:r>
              <a:rPr lang="ru-RU" smtClean="0"/>
              <a:t>		Исходя </a:t>
            </a:r>
            <a:r>
              <a:rPr lang="ru-RU" dirty="0" smtClean="0"/>
              <a:t>из этого, выделены параметры исследования: </a:t>
            </a:r>
          </a:p>
          <a:p>
            <a:pPr>
              <a:buNone/>
            </a:pPr>
            <a:r>
              <a:rPr lang="ru-RU" b="1" dirty="0" smtClean="0"/>
              <a:t>объектом</a:t>
            </a:r>
            <a:r>
              <a:rPr lang="ru-RU" dirty="0" smtClean="0"/>
              <a:t> является </a:t>
            </a:r>
            <a:r>
              <a:rPr lang="ru-RU" i="1" dirty="0" smtClean="0"/>
              <a:t>внимание младших школьников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b="1" dirty="0" smtClean="0"/>
              <a:t>предметом </a:t>
            </a:r>
            <a:r>
              <a:rPr lang="ru-RU" dirty="0" smtClean="0"/>
              <a:t>– </a:t>
            </a:r>
            <a:r>
              <a:rPr lang="ru-RU" i="1" dirty="0" smtClean="0"/>
              <a:t>игровая деятельность как средство развития внимания младших школьников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и поставлены </a:t>
            </a:r>
            <a:r>
              <a:rPr lang="ru-RU" b="1" dirty="0" smtClean="0"/>
              <a:t>задачи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1. Раскрыть сущность понятия внимания и охарактеризовать его особенности у младших школьников.</a:t>
            </a:r>
            <a:br>
              <a:rPr lang="ru-RU" dirty="0" smtClean="0"/>
            </a:br>
            <a:r>
              <a:rPr lang="ru-RU" dirty="0" smtClean="0"/>
              <a:t>2. Определить роль игры в развитии внимания младших школьников.</a:t>
            </a:r>
          </a:p>
          <a:p>
            <a:pPr>
              <a:buNone/>
            </a:pPr>
            <a:r>
              <a:rPr lang="ru-RU" dirty="0" smtClean="0"/>
              <a:t>     3. Подобрать игры для развития внимания.</a:t>
            </a:r>
            <a:br>
              <a:rPr lang="ru-RU" dirty="0" smtClean="0"/>
            </a:br>
            <a:r>
              <a:rPr lang="ru-RU" dirty="0" smtClean="0"/>
              <a:t>          </a:t>
            </a:r>
          </a:p>
          <a:p>
            <a:pPr>
              <a:buNone/>
            </a:pPr>
            <a:r>
              <a:rPr lang="ru-RU" dirty="0" smtClean="0"/>
              <a:t> Мы можем предположить, что, </a:t>
            </a:r>
            <a:r>
              <a:rPr lang="ru-RU" i="1" dirty="0" smtClean="0"/>
              <a:t>если педагоги  будут использовать предложенные в работе методы, то уровень развития внимания учащихся младших классов станет более высоким</a:t>
            </a:r>
            <a:r>
              <a:rPr lang="ru-RU" dirty="0" smtClean="0"/>
              <a:t>. Эта мысль положена в основу </a:t>
            </a:r>
            <a:r>
              <a:rPr lang="ru-RU" b="1" dirty="0" smtClean="0"/>
              <a:t>гипотезы работы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Внимание</a:t>
            </a:r>
            <a:r>
              <a:rPr lang="ru-RU" dirty="0" smtClean="0"/>
              <a:t> - психический процесс, который обязательно присутствует при познании ребенком мира и проявляется в направленности и сосредоточенности психики на определенных объектах. </a:t>
            </a:r>
          </a:p>
          <a:p>
            <a:r>
              <a:rPr lang="ru-RU" dirty="0" smtClean="0"/>
              <a:t>Без него невозможна работа                    памяти, мышления. </a:t>
            </a:r>
            <a:endParaRPr lang="ru-RU" dirty="0"/>
          </a:p>
        </p:txBody>
      </p:sp>
      <p:pic>
        <p:nvPicPr>
          <p:cNvPr id="3074" name="Picture 2" descr="D:\Мамина папка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143380"/>
            <a:ext cx="1739154" cy="2309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20717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latin typeface="+mn-lt"/>
              </a:rPr>
              <a:t>внимание </a:t>
            </a:r>
            <a:r>
              <a:rPr lang="ru-RU" sz="2700" dirty="0" smtClean="0">
                <a:latin typeface="+mn-lt"/>
              </a:rPr>
              <a:t>— это способность человека выбирать важное для себя и сосредоточивать на нем свое восприятие, мышление, припоминание, воображение и др. </a:t>
            </a:r>
            <a:endParaRPr lang="ru-RU" sz="27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496"/>
            <a:ext cx="8686800" cy="322262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Внимание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Непроизвольное     Произвольное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</a:t>
            </a:r>
            <a:r>
              <a:rPr lang="ru-RU" dirty="0" err="1" smtClean="0"/>
              <a:t>Постпроизвольное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3214678" y="3357562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4750595" y="3393281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5643570" y="5286388"/>
            <a:ext cx="785024" cy="706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D:\Мамина папка\фото\Новая папка (2)\645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428868"/>
            <a:ext cx="2396991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28670"/>
            <a:ext cx="86868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Основные свойства внимания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 Сосредоточенность внимания</a:t>
            </a:r>
            <a:r>
              <a:rPr lang="ru-RU" dirty="0" smtClean="0"/>
              <a:t> — это </a:t>
            </a:r>
            <a:r>
              <a:rPr lang="ru-RU" i="1" dirty="0" smtClean="0"/>
              <a:t>удержание внимания на одном объекте или одной деятельности при отвлечении от всего остального</a:t>
            </a:r>
            <a:r>
              <a:rPr lang="ru-RU" dirty="0" smtClean="0"/>
              <a:t>. </a:t>
            </a:r>
          </a:p>
          <a:p>
            <a:r>
              <a:rPr lang="ru-RU" b="1" i="1" dirty="0" smtClean="0"/>
              <a:t>Устойчивость внимания</a:t>
            </a:r>
            <a:r>
              <a:rPr lang="ru-RU" i="1" dirty="0" smtClean="0"/>
              <a:t> — </a:t>
            </a:r>
            <a:r>
              <a:rPr lang="ru-RU" dirty="0" smtClean="0"/>
              <a:t>это</a:t>
            </a:r>
            <a:r>
              <a:rPr lang="ru-RU" i="1" dirty="0" smtClean="0"/>
              <a:t> длительное удержание внимания на предмете или какой-нибудь деятельности</a:t>
            </a:r>
            <a:r>
              <a:rPr lang="ru-RU" dirty="0" smtClean="0"/>
              <a:t>. </a:t>
            </a:r>
          </a:p>
          <a:p>
            <a:r>
              <a:rPr lang="ru-RU" b="1" i="1" dirty="0" smtClean="0"/>
              <a:t>Объем внимания</a:t>
            </a:r>
            <a:r>
              <a:rPr lang="ru-RU" dirty="0" smtClean="0"/>
              <a:t> — это</a:t>
            </a:r>
            <a:r>
              <a:rPr lang="ru-RU" i="1" dirty="0" smtClean="0"/>
              <a:t> количество объектов, которые охватываются вниманием </a:t>
            </a:r>
            <a:r>
              <a:rPr lang="ru-RU" i="1" dirty="0" err="1" smtClean="0"/>
              <a:t>одномоментно</a:t>
            </a:r>
            <a:r>
              <a:rPr lang="ru-RU" i="1" dirty="0" smtClean="0"/>
              <a:t>, одновременно</a:t>
            </a:r>
            <a:r>
              <a:rPr lang="ru-RU" dirty="0" smtClean="0"/>
              <a:t>. </a:t>
            </a:r>
          </a:p>
          <a:p>
            <a:r>
              <a:rPr lang="ru-RU" b="1" i="1" dirty="0" smtClean="0"/>
              <a:t>Распределение внимания</a:t>
            </a:r>
            <a:r>
              <a:rPr lang="ru-RU" dirty="0" smtClean="0"/>
              <a:t> — это</a:t>
            </a:r>
            <a:r>
              <a:rPr lang="ru-RU" i="1" dirty="0" smtClean="0"/>
              <a:t> умение выполнять две или более различные деятельности, удерживая на них свое внимание</a:t>
            </a:r>
            <a:r>
              <a:rPr lang="ru-RU" dirty="0" smtClean="0"/>
              <a:t>. </a:t>
            </a:r>
          </a:p>
          <a:p>
            <a:r>
              <a:rPr lang="ru-RU" b="1" i="1" dirty="0" smtClean="0"/>
              <a:t>Переключение внимания</a:t>
            </a:r>
            <a:r>
              <a:rPr lang="ru-RU" b="1" dirty="0" smtClean="0"/>
              <a:t> -</a:t>
            </a:r>
            <a:r>
              <a:rPr lang="ru-RU" dirty="0" smtClean="0"/>
              <a:t> это</a:t>
            </a:r>
            <a:r>
              <a:rPr lang="ru-RU" i="1" dirty="0" smtClean="0"/>
              <a:t> сознательное и осмысленное перемещение внимания с одного предмета или действия на другие, перестройка внимания, его переход с одного объекта на другой в связи с изменением задачи деятельности.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14356"/>
            <a:ext cx="8686800" cy="785818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Возрастные особенности внимания младших школьников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Слабость произвольного внимания и его небольшая устойчивость. </a:t>
            </a:r>
          </a:p>
          <a:p>
            <a:r>
              <a:rPr lang="ru-RU" dirty="0" smtClean="0"/>
              <a:t>Небольшой объем.</a:t>
            </a:r>
          </a:p>
          <a:p>
            <a:r>
              <a:rPr lang="ru-RU" dirty="0" smtClean="0"/>
              <a:t> Плохая </a:t>
            </a:r>
            <a:r>
              <a:rPr lang="ru-RU" dirty="0" err="1" smtClean="0"/>
              <a:t>распределяемость</a:t>
            </a:r>
            <a:r>
              <a:rPr lang="ru-RU" dirty="0" smtClean="0"/>
              <a:t>, неустойчивость.          </a:t>
            </a:r>
            <a:r>
              <a:rPr lang="ru-RU" sz="2200" dirty="0" smtClean="0"/>
              <a:t>Это объясняется недостаточной зрелостью регулирующих нейрофизиологических механизмов, обеспечивающих произвольное управление поведением в целом и вниманием в частности.</a:t>
            </a:r>
            <a:endParaRPr lang="ru-RU" dirty="0" smtClean="0"/>
          </a:p>
          <a:p>
            <a:r>
              <a:rPr lang="ru-RU" dirty="0" smtClean="0"/>
              <a:t> Значительно лучше у младших        школьников развито                    непроизвольное внимание.</a:t>
            </a:r>
            <a:endParaRPr lang="ru-RU" dirty="0"/>
          </a:p>
        </p:txBody>
      </p:sp>
      <p:pic>
        <p:nvPicPr>
          <p:cNvPr id="4100" name="Picture 4" descr="D:\Мамина папка\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714884"/>
            <a:ext cx="1843618" cy="1619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Методики диагностики развития внимания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Методика "Корректурная проба" </a:t>
            </a:r>
            <a:r>
              <a:rPr lang="ru-RU" dirty="0" smtClean="0"/>
              <a:t>С. Л. </a:t>
            </a:r>
            <a:r>
              <a:rPr lang="ru-RU" dirty="0" err="1" smtClean="0"/>
              <a:t>Кабыльницкой</a:t>
            </a:r>
            <a:r>
              <a:rPr lang="ru-RU" dirty="0" smtClean="0"/>
              <a:t> (исследование </a:t>
            </a:r>
            <a:r>
              <a:rPr lang="ru-RU" i="1" dirty="0" smtClean="0"/>
              <a:t>индивидуальных особенностей внимания).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Методика "Красно-черная таблица" (</a:t>
            </a:r>
            <a:r>
              <a:rPr lang="ru-RU" dirty="0" smtClean="0"/>
              <a:t>оценка </a:t>
            </a:r>
            <a:r>
              <a:rPr lang="ru-RU" i="1" dirty="0" smtClean="0"/>
              <a:t>переключения внимания)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b="1" dirty="0" smtClean="0"/>
              <a:t>Таблицы </a:t>
            </a:r>
            <a:r>
              <a:rPr lang="ru-RU" b="1" dirty="0" err="1" smtClean="0"/>
              <a:t>Шульте</a:t>
            </a:r>
            <a:r>
              <a:rPr lang="ru-RU" dirty="0" smtClean="0"/>
              <a:t> (исследование скорости ориентировочно-поисковых движений взора, </a:t>
            </a:r>
            <a:r>
              <a:rPr lang="ru-RU" i="1" dirty="0" smtClean="0"/>
              <a:t>объема внимания).</a:t>
            </a:r>
            <a:endParaRPr lang="ru-RU" dirty="0" smtClean="0"/>
          </a:p>
          <a:p>
            <a:r>
              <a:rPr lang="ru-RU" b="1" dirty="0" smtClean="0"/>
              <a:t>Модификация метода </a:t>
            </a:r>
            <a:r>
              <a:rPr lang="ru-RU" b="1" dirty="0" err="1" smtClean="0"/>
              <a:t>Пьерона</a:t>
            </a:r>
            <a:r>
              <a:rPr lang="ru-RU" b="1" dirty="0" smtClean="0"/>
              <a:t> – </a:t>
            </a:r>
            <a:r>
              <a:rPr lang="ru-RU" b="1" dirty="0" err="1" smtClean="0"/>
              <a:t>Рузера</a:t>
            </a:r>
            <a:r>
              <a:rPr lang="ru-RU" b="1" dirty="0" smtClean="0"/>
              <a:t> </a:t>
            </a:r>
            <a:r>
              <a:rPr lang="ru-RU" dirty="0" smtClean="0"/>
              <a:t>(изучение </a:t>
            </a:r>
            <a:r>
              <a:rPr lang="ru-RU" i="1" dirty="0" smtClean="0"/>
              <a:t>концентрации и устойчивости внимания 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</TotalTime>
  <Words>619</Words>
  <Application>Microsoft Office PowerPoint</Application>
  <PresentationFormat>Экран (4:3)</PresentationFormat>
  <Paragraphs>138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Развитие  внимания   у младших  школьников  в  игровой  деятельности</vt:lpstr>
      <vt:lpstr>Слайд 2</vt:lpstr>
      <vt:lpstr>Слайд 3</vt:lpstr>
      <vt:lpstr>Слайд 4</vt:lpstr>
      <vt:lpstr>Слайд 5</vt:lpstr>
      <vt:lpstr> внимание — это способность человека выбирать важное для себя и сосредоточивать на нем свое восприятие, мышление, припоминание, воображение и др. </vt:lpstr>
      <vt:lpstr>Основные свойства внимания </vt:lpstr>
      <vt:lpstr>Возрастные особенности внимания младших школьников </vt:lpstr>
      <vt:lpstr>Методики диагностики развития внимания</vt:lpstr>
      <vt:lpstr>Корректурная проба</vt:lpstr>
      <vt:lpstr>Красно-черная таблица</vt:lpstr>
      <vt:lpstr>Таблицы Шульте. </vt:lpstr>
      <vt:lpstr>Метод  Пьерона - Рузера</vt:lpstr>
      <vt:lpstr>Слайд 14</vt:lpstr>
      <vt:lpstr>Развитие концентрации внимания</vt:lpstr>
      <vt:lpstr>Слайд 16</vt:lpstr>
      <vt:lpstr>развитие устойчивости внимания.  </vt:lpstr>
      <vt:lpstr>Увеличение объема внимания и кратковременной памяти </vt:lpstr>
      <vt:lpstr>Упражнения на распределение внимания. </vt:lpstr>
      <vt:lpstr>Слайд 20</vt:lpstr>
      <vt:lpstr>Слайд 21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 внимания  младших  школьников  во  внеурочное  время в  игровой  деятельности</dc:title>
  <dc:creator>Чита</dc:creator>
  <cp:lastModifiedBy>Чита</cp:lastModifiedBy>
  <cp:revision>23</cp:revision>
  <dcterms:created xsi:type="dcterms:W3CDTF">2011-08-24T14:16:54Z</dcterms:created>
  <dcterms:modified xsi:type="dcterms:W3CDTF">2011-08-25T15:21:54Z</dcterms:modified>
</cp:coreProperties>
</file>