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3E2"/>
    <a:srgbClr val="F9FBD7"/>
    <a:srgbClr val="D3C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3279-36AE-48D9-94E4-B9AA37DA95E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2365-8F22-4DA0-A697-04C7D1593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1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02365-8F22-4DA0-A697-04C7D1593C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2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1C4AE-BAEB-0328-E09E-388CB5B9B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F9CA9F-4C6F-A12C-BB0F-C2473445B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7C1935-3620-8B14-F2C2-E8896CA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4E5A3-8488-E358-9825-0121ACD4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E5C1D-2ACA-FC50-ACD9-0901B578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5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1023C-ACEB-1697-DF6A-3F5A012B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ABDCF-4A33-F257-A6E2-4B2E01E11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67CC7-300F-E0FE-261A-E67572A9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EECC36-A8A7-D0A9-67F3-0FAB53B4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FBFC4C-DD24-4EE7-47C6-6D722E62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0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BA89EA-FFFE-4C1B-CD05-7DEE7F083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194B2-C446-B31B-C9CC-FA34341E0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C8E3-D209-BD94-FDB7-E7DC0F3C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3DB85-BB40-C453-F45E-0636D245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D4538-5E54-15EA-62CE-BA92B0C3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8A3E7-4CC8-28E6-626E-50C2B011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A3F9E-0CAB-471B-0FCA-3B1658A8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421DA-1103-472E-B43C-9F9FEF0C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0BBE7-2539-8C52-9BB2-460A37A9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00E9D4-E597-ABF5-8031-E474BE1A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B3486-ECF7-09FB-8FC2-86553C86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4A5951-F4CF-AA79-473C-7C3DF2D20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EE865-AB43-5E76-08FD-943ED7B4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8998D-EF84-EB86-91E1-B723CF9F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148AA-A65B-591B-485A-57EB0069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1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85C2A-05C9-2EA7-EA95-1CB35CBD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85CBB-7EC1-A660-E3D9-76E0E4537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0B32B8-1AC1-D0D0-284D-CD8185AD2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71C10-9A14-C5A3-BDFD-F3C29146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91FCA8-C543-5418-3727-16443E31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31840B-C51A-8699-0F47-C94C9142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AEA3F-564B-8C39-6194-62A30E72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2A3BCE-1B34-5D91-85E4-4E2EE2B3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734BD-FD2D-ABF2-52C2-F9623E93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EA7982-8830-80B0-424A-104E8AEBD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640903-5584-CACD-3235-4A1DB3BF1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481546-00F6-E743-A64A-3E1CB0A51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BE1139-3D16-2FCB-FD7B-69D090FA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045BE9-6650-8A03-EDCC-BA310308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CCFC7-04BA-830F-790E-0FCCAC30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0C95EC-593F-7DF8-9E40-4DB68F7C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54837-72DC-1F14-6281-6BC144DA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D155AD-94CC-37AC-4237-93A92A37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6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1274B0-B9FA-1EC9-09AE-FAB1D994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08A289-075B-B0CC-160A-3B98B034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08DB00-29F2-7C27-D034-CC979673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26237-DFBC-2B4E-F0E7-684DB443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7C9857-36D9-B51A-B684-EA62E500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5544D-32E5-88AB-08E2-282455BBB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0797D-2AB2-DF6D-D89E-E291EA5C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AF3466-C102-9EDC-852B-6925F9B4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1F1201-D893-D40C-964F-EFDF6D65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63556-63FE-5A09-3D24-02674C9F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8F43B2-FE54-F29B-6E33-488C8DCB8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6EF01-50AF-61AB-342C-EAB14081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F593BA-2DF7-A2B6-45E9-7D34E295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A46847-AF6A-2420-68B5-B6A06C9E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C336AE-824C-B4EC-37FC-C4AB5B8A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1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B1CD1-0A4D-A308-98A6-7C8DB065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5B096F-BCCE-066E-6709-A4EA61B6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900B1-A69A-32FB-C005-71A00680E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E45D1F-6985-4994-A706-5E362DD2F86B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DF571-265C-72BE-F186-BDD01942B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57542-E975-0E43-7144-4F326398B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32969-F393-4B6F-85D9-D3D1808A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jp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Спецпроекты ВДНХ">
            <a:extLst>
              <a:ext uri="{FF2B5EF4-FFF2-40B4-BE49-F238E27FC236}">
                <a16:creationId xmlns:a16="http://schemas.microsoft.com/office/drawing/2014/main" id="{3357BCC5-0CDB-4823-AB7B-C4CCFBF37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4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9891B-EC6B-B9BA-006A-203E919FD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341" y="2978943"/>
            <a:ext cx="9144000" cy="90011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Favorit Pro Med" panose="02000006030000020004" pitchFamily="50" charset="0"/>
                <a:ea typeface="Favorit Pro Med" panose="02000006030000020004" pitchFamily="50" charset="0"/>
              </a:rPr>
              <a:t>Полезные каникулы со Знанием</a:t>
            </a:r>
            <a:br>
              <a:rPr lang="ru-RU" sz="4400" b="1" dirty="0">
                <a:solidFill>
                  <a:schemeClr val="bg1"/>
                </a:solidFill>
                <a:latin typeface="Favorit Pro Med" panose="02000006030000020004" pitchFamily="50" charset="0"/>
                <a:ea typeface="Favorit Pro Med" panose="02000006030000020004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Favorit Pro Med" panose="02000006030000020004" pitchFamily="50" charset="0"/>
                <a:ea typeface="Favorit Pro Med" panose="02000006030000020004" pitchFamily="50" charset="0"/>
              </a:rPr>
              <a:t>в рамках Международной выставки-форума «Россия»</a:t>
            </a:r>
            <a:endParaRPr lang="ru-RU" sz="4400" dirty="0">
              <a:solidFill>
                <a:schemeClr val="bg1"/>
              </a:solidFill>
              <a:latin typeface="Favorit Pro Med" panose="02000006030000020004" pitchFamily="50" charset="0"/>
              <a:ea typeface="Favorit Pro Med" panose="0200000603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D8E46C-2121-46C4-A4F0-7578999FB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1941" y="467796"/>
            <a:ext cx="1828800" cy="514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DDC9D0-7FFF-419D-BBE0-DD4FA2ADF01A}"/>
              </a:ext>
            </a:extLst>
          </p:cNvPr>
          <p:cNvSpPr txBox="1"/>
          <p:nvPr/>
        </p:nvSpPr>
        <p:spPr>
          <a:xfrm>
            <a:off x="5114925" y="5875853"/>
            <a:ext cx="1962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Favorit Pro Med" panose="02000006030000020004" pitchFamily="50" charset="0"/>
                <a:ea typeface="Favorit Pro Med" panose="02000006030000020004" pitchFamily="50" charset="0"/>
              </a:rPr>
              <a:t>2 июня – 7 июля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Favorit Pro Med" panose="02000006030000020004" pitchFamily="50" charset="0"/>
                <a:ea typeface="Favorit Pro Med" panose="02000006030000020004" pitchFamily="50" charset="0"/>
              </a:rPr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D219B36-AEA8-FE14-B4D8-915450F9B886}"/>
              </a:ext>
            </a:extLst>
          </p:cNvPr>
          <p:cNvSpPr/>
          <p:nvPr/>
        </p:nvSpPr>
        <p:spPr>
          <a:xfrm>
            <a:off x="838200" y="5231512"/>
            <a:ext cx="10924407" cy="89730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Павильоны и уличные зоны ВДНХ, Летний лекторий «Знание»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3E92F75-6D02-9233-265A-A60BA8CE976F}"/>
              </a:ext>
            </a:extLst>
          </p:cNvPr>
          <p:cNvSpPr/>
          <p:nvPr/>
        </p:nvSpPr>
        <p:spPr>
          <a:xfrm>
            <a:off x="838200" y="2597605"/>
            <a:ext cx="10924408" cy="982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педагоги, школьники 8-17 лет и их родители, студенты колледжей и вузов, участники Университетских смен, посетители ВДНХ, туристические группы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91F8052-855F-A3F4-E3C6-B59A595464A8}"/>
              </a:ext>
            </a:extLst>
          </p:cNvPr>
          <p:cNvSpPr/>
          <p:nvPr/>
        </p:nvSpPr>
        <p:spPr>
          <a:xfrm>
            <a:off x="838200" y="1151660"/>
            <a:ext cx="10924408" cy="11210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kern="1200" cap="none" spc="0" normalizeH="0" baseline="0" noProof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дни школьных и студенческих каникул Российское общество «Знание» совместно с университетами Москвы и Московской области организует образовательно-досуговую программу в рамках образовательной программы Международной выставки-форума «Россия»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9E6E2-DBDB-5D38-A594-625D20A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576"/>
            <a:ext cx="2870200" cy="51435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Знание.Лагерь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avorit Pro" panose="02000006030000020004" pitchFamily="50" charset="0"/>
              <a:ea typeface="Favorit Pro" panose="0200000603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157831-EC99-497F-E990-5C2EC062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F18F21F-02E4-43BF-AD04-BFCF44145AA8}"/>
              </a:ext>
            </a:extLst>
          </p:cNvPr>
          <p:cNvSpPr/>
          <p:nvPr/>
        </p:nvSpPr>
        <p:spPr>
          <a:xfrm>
            <a:off x="8486274" y="3904061"/>
            <a:ext cx="3276334" cy="10012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Форматы: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экскурсии, лекции, мастер-классы, спортивные активности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86923B1-BA5E-4C74-9F3D-3A927CD562EA}"/>
              </a:ext>
            </a:extLst>
          </p:cNvPr>
          <p:cNvSpPr/>
          <p:nvPr/>
        </p:nvSpPr>
        <p:spPr>
          <a:xfrm>
            <a:off x="6609348" y="345576"/>
            <a:ext cx="3007228" cy="5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2 июня – 8 июля 2024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3557BC-8D62-44E8-8636-ABA353FA481B}"/>
              </a:ext>
            </a:extLst>
          </p:cNvPr>
          <p:cNvSpPr/>
          <p:nvPr/>
        </p:nvSpPr>
        <p:spPr>
          <a:xfrm>
            <a:off x="838199" y="3905302"/>
            <a:ext cx="7295147" cy="1001288"/>
          </a:xfrm>
          <a:prstGeom prst="roundRect">
            <a:avLst/>
          </a:prstGeom>
          <a:solidFill>
            <a:srgbClr val="D3CFF3"/>
          </a:solidFill>
          <a:ln>
            <a:solidFill>
              <a:srgbClr val="D3CF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Партнеры:  </a:t>
            </a:r>
            <a:r>
              <a:rPr lang="ru-RU" sz="19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Минпросвещения России, Минобрнауки России, Департамент образования и науки г. Москвы, </a:t>
            </a:r>
            <a:r>
              <a:rPr lang="ru-RU" sz="1900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Мосгортур</a:t>
            </a:r>
            <a:r>
              <a:rPr lang="ru-RU" sz="19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, университеты</a:t>
            </a:r>
          </a:p>
        </p:txBody>
      </p:sp>
    </p:spTree>
    <p:extLst>
      <p:ext uri="{BB962C8B-B14F-4D97-AF65-F5344CB8AC3E}">
        <p14:creationId xmlns:p14="http://schemas.microsoft.com/office/powerpoint/2010/main" val="411694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EF4271-AE3A-046E-27E5-39A01F4B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9CB11D8-5CF5-EAF6-39BB-3310E5E55131}"/>
              </a:ext>
            </a:extLst>
          </p:cNvPr>
          <p:cNvSpPr/>
          <p:nvPr/>
        </p:nvSpPr>
        <p:spPr>
          <a:xfrm>
            <a:off x="757619" y="195008"/>
            <a:ext cx="6083695" cy="8787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Примерный распорядок дня</a:t>
            </a:r>
            <a:endParaRPr lang="ru-RU" sz="2000" b="1" dirty="0">
              <a:solidFill>
                <a:schemeClr val="tx1"/>
              </a:solidFill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6157F6E-9EF8-4183-AB90-48A2693CA9C1}"/>
              </a:ext>
            </a:extLst>
          </p:cNvPr>
          <p:cNvGrpSpPr/>
          <p:nvPr/>
        </p:nvGrpSpPr>
        <p:grpSpPr>
          <a:xfrm>
            <a:off x="856519" y="1386091"/>
            <a:ext cx="10469205" cy="758318"/>
            <a:chOff x="1296139" y="1926691"/>
            <a:chExt cx="10469205" cy="87873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896A9E4F-208D-4BAC-A281-3137B0BE2B34}"/>
                </a:ext>
              </a:extLst>
            </p:cNvPr>
            <p:cNvSpPr/>
            <p:nvPr/>
          </p:nvSpPr>
          <p:spPr>
            <a:xfrm>
              <a:off x="1296139" y="1926691"/>
              <a:ext cx="10469205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	         встреча гостей, тематическая экскурсия по ВДНХ</a:t>
              </a: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6C9CE9A-6453-4FCC-9FAA-78C9934A1B0F}"/>
                </a:ext>
              </a:extLst>
            </p:cNvPr>
            <p:cNvSpPr/>
            <p:nvPr/>
          </p:nvSpPr>
          <p:spPr>
            <a:xfrm>
              <a:off x="1411549" y="2095367"/>
              <a:ext cx="126062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11:00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80E69D7-6A2C-483D-98B4-691FCB7AD557}"/>
              </a:ext>
            </a:extLst>
          </p:cNvPr>
          <p:cNvGrpSpPr/>
          <p:nvPr/>
        </p:nvGrpSpPr>
        <p:grpSpPr>
          <a:xfrm>
            <a:off x="856519" y="2335180"/>
            <a:ext cx="10469206" cy="758318"/>
            <a:chOff x="1296140" y="1926691"/>
            <a:chExt cx="6974088" cy="878732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7DAF91C4-58FC-466D-8443-AD72C3B487E6}"/>
                </a:ext>
              </a:extLst>
            </p:cNvPr>
            <p:cNvSpPr/>
            <p:nvPr/>
          </p:nvSpPr>
          <p:spPr>
            <a:xfrm>
              <a:off x="1296140" y="1926691"/>
              <a:ext cx="6974088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	         лекции, экскурсии в павильонах, занятия по обучающим программам</a:t>
              </a:r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D399B61A-F8D3-439B-BF5F-6FAF19CC8B3C}"/>
                </a:ext>
              </a:extLst>
            </p:cNvPr>
            <p:cNvSpPr/>
            <p:nvPr/>
          </p:nvSpPr>
          <p:spPr>
            <a:xfrm>
              <a:off x="1411548" y="2095367"/>
              <a:ext cx="801241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12:00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3EDDC1-3156-4987-9DE3-2A428056CBD6}"/>
              </a:ext>
            </a:extLst>
          </p:cNvPr>
          <p:cNvGrpSpPr/>
          <p:nvPr/>
        </p:nvGrpSpPr>
        <p:grpSpPr>
          <a:xfrm>
            <a:off x="856520" y="3284269"/>
            <a:ext cx="10469204" cy="758318"/>
            <a:chOff x="1296141" y="1926691"/>
            <a:chExt cx="10469204" cy="87873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DC6317D-985F-4928-AB32-B1E175666CBD}"/>
                </a:ext>
              </a:extLst>
            </p:cNvPr>
            <p:cNvSpPr/>
            <p:nvPr/>
          </p:nvSpPr>
          <p:spPr>
            <a:xfrm>
              <a:off x="1296141" y="1926691"/>
              <a:ext cx="10469204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	         обед</a:t>
              </a:r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D9E1144A-DAFB-4992-BF5D-16B0B6C305C5}"/>
                </a:ext>
              </a:extLst>
            </p:cNvPr>
            <p:cNvSpPr/>
            <p:nvPr/>
          </p:nvSpPr>
          <p:spPr>
            <a:xfrm>
              <a:off x="1411549" y="2095367"/>
              <a:ext cx="126062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13:00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EE42042-06D0-4FCA-BA3F-72CA0E43AC5D}"/>
              </a:ext>
            </a:extLst>
          </p:cNvPr>
          <p:cNvGrpSpPr/>
          <p:nvPr/>
        </p:nvGrpSpPr>
        <p:grpSpPr>
          <a:xfrm>
            <a:off x="856518" y="4284581"/>
            <a:ext cx="10363555" cy="758318"/>
            <a:chOff x="1296140" y="1926691"/>
            <a:chExt cx="10363555" cy="878732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42B8D0F2-39FB-444E-AE50-6B915CD2B2F4}"/>
                </a:ext>
              </a:extLst>
            </p:cNvPr>
            <p:cNvSpPr/>
            <p:nvPr/>
          </p:nvSpPr>
          <p:spPr>
            <a:xfrm>
              <a:off x="1296140" y="1926691"/>
              <a:ext cx="10363555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                        мастер-классы, спортивные активности, развлекательная программа</a:t>
              </a: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3BF93AD-61B8-42B0-9B09-18AE0EA53E95}"/>
                </a:ext>
              </a:extLst>
            </p:cNvPr>
            <p:cNvSpPr/>
            <p:nvPr/>
          </p:nvSpPr>
          <p:spPr>
            <a:xfrm>
              <a:off x="1411549" y="2095367"/>
              <a:ext cx="126062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14:00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94E2FCF-8D4D-4E70-B9BD-92E7B6B0FECF}"/>
              </a:ext>
            </a:extLst>
          </p:cNvPr>
          <p:cNvGrpSpPr/>
          <p:nvPr/>
        </p:nvGrpSpPr>
        <p:grpSpPr>
          <a:xfrm>
            <a:off x="856517" y="5284893"/>
            <a:ext cx="10363555" cy="758318"/>
            <a:chOff x="1296140" y="1926691"/>
            <a:chExt cx="10363555" cy="878732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2E7E3AC-B93C-4D3E-9699-36A453DACE45}"/>
                </a:ext>
              </a:extLst>
            </p:cNvPr>
            <p:cNvSpPr/>
            <p:nvPr/>
          </p:nvSpPr>
          <p:spPr>
            <a:xfrm>
              <a:off x="1296140" y="1926691"/>
              <a:ext cx="10363555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	         отъезд</a:t>
              </a:r>
            </a:p>
          </p:txBody>
        </p:sp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99498987-E1BB-41C5-98B0-2B0D5B2B0C57}"/>
                </a:ext>
              </a:extLst>
            </p:cNvPr>
            <p:cNvSpPr/>
            <p:nvPr/>
          </p:nvSpPr>
          <p:spPr>
            <a:xfrm>
              <a:off x="1411549" y="2095367"/>
              <a:ext cx="126062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15:00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96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91F8052-855F-A3F4-E3C6-B59A595464A8}"/>
              </a:ext>
            </a:extLst>
          </p:cNvPr>
          <p:cNvSpPr/>
          <p:nvPr/>
        </p:nvSpPr>
        <p:spPr>
          <a:xfrm>
            <a:off x="6095999" y="2065972"/>
            <a:ext cx="4470402" cy="514350"/>
          </a:xfrm>
          <a:prstGeom prst="roundRect">
            <a:avLst/>
          </a:prstGeom>
          <a:solidFill>
            <a:srgbClr val="D3CFF3"/>
          </a:solidFill>
          <a:ln>
            <a:solidFill>
              <a:srgbClr val="D3CF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Павильон № 57 «Россия-моя история»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9E6E2-DBDB-5D38-A594-625D20A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49251"/>
            <a:ext cx="2819401" cy="51435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Favorit Pro Book" panose="02000006030000020004" pitchFamily="50" charset="0"/>
                <a:ea typeface="Favorit Pro Book" panose="02000006030000020004" pitchFamily="50" charset="0"/>
              </a:rPr>
              <a:t>Старт проекта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157831-EC99-497F-E990-5C2EC062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86923B1-BA5E-4C74-9F3D-3A927CD562EA}"/>
              </a:ext>
            </a:extLst>
          </p:cNvPr>
          <p:cNvSpPr/>
          <p:nvPr/>
        </p:nvSpPr>
        <p:spPr>
          <a:xfrm>
            <a:off x="10765112" y="2065972"/>
            <a:ext cx="1132974" cy="514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 Light" panose="02000006030000020004" pitchFamily="50" charset="0"/>
                <a:ea typeface="Favorit Pro Light" panose="02000006030000020004" pitchFamily="50" charset="0"/>
                <a:cs typeface="Times New Roman" panose="02020603050405020304" pitchFamily="18" charset="0"/>
              </a:rPr>
              <a:t>2 июня</a:t>
            </a:r>
            <a:endParaRPr lang="ru-RU" sz="2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avorit Pro Light" panose="02000006030000020004" pitchFamily="50" charset="0"/>
              <a:ea typeface="Favorit Pro Light" panose="0200000603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3557BC-8D62-44E8-8636-ABA353FA481B}"/>
              </a:ext>
            </a:extLst>
          </p:cNvPr>
          <p:cNvSpPr/>
          <p:nvPr/>
        </p:nvSpPr>
        <p:spPr>
          <a:xfrm>
            <a:off x="6096000" y="2786910"/>
            <a:ext cx="5929086" cy="3842489"/>
          </a:xfrm>
          <a:prstGeom prst="roundRect">
            <a:avLst/>
          </a:prstGeom>
          <a:solidFill>
            <a:srgbClr val="CFF3E2"/>
          </a:solidFill>
          <a:ln>
            <a:solidFill>
              <a:srgbClr val="CFF3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Экскурсии для педагогов, обучающихся, родителей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Тематические мастер-классы для обучающихся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Лекции, встречи с ТОП спикерами и представителями ВУЗов для родителей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Круглые столы - обмен опытом для педагогов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Интеллектуальные викторины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D78BDE-51CC-446B-A411-CA9699FB5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44" r="2490"/>
          <a:stretch/>
        </p:blipFill>
        <p:spPr>
          <a:xfrm>
            <a:off x="0" y="0"/>
            <a:ext cx="576972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7C52B2E-C564-4476-B60F-9BADF807BFFC}"/>
              </a:ext>
            </a:extLst>
          </p:cNvPr>
          <p:cNvSpPr txBox="1">
            <a:spLocks/>
          </p:cNvSpPr>
          <p:nvPr/>
        </p:nvSpPr>
        <p:spPr>
          <a:xfrm>
            <a:off x="6096000" y="1069712"/>
            <a:ext cx="5829300" cy="79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Favorit Pro Book" panose="02000006030000020004" pitchFamily="50" charset="0"/>
                <a:ea typeface="Favorit Pro Book" panose="02000006030000020004" pitchFamily="50" charset="0"/>
              </a:rPr>
              <a:t>Марафон психолого-педагогических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97034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EF4271-AE3A-046E-27E5-39A01F4B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9CB11D8-5CF5-EAF6-39BB-3310E5E55131}"/>
              </a:ext>
            </a:extLst>
          </p:cNvPr>
          <p:cNvSpPr/>
          <p:nvPr/>
        </p:nvSpPr>
        <p:spPr>
          <a:xfrm>
            <a:off x="793351" y="283746"/>
            <a:ext cx="6682270" cy="645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Марафон психолого-педагогических классов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17F2AAF-B3B5-4EC1-8E2B-8527792E51E5}"/>
              </a:ext>
            </a:extLst>
          </p:cNvPr>
          <p:cNvSpPr/>
          <p:nvPr/>
        </p:nvSpPr>
        <p:spPr>
          <a:xfrm>
            <a:off x="7958525" y="283746"/>
            <a:ext cx="1568581" cy="645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9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7, 8, 9 июня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9796388-0327-48B8-A07B-C4ECD5665685}"/>
              </a:ext>
            </a:extLst>
          </p:cNvPr>
          <p:cNvSpPr/>
          <p:nvPr/>
        </p:nvSpPr>
        <p:spPr>
          <a:xfrm>
            <a:off x="793350" y="1318797"/>
            <a:ext cx="10664460" cy="727792"/>
          </a:xfrm>
          <a:prstGeom prst="roundRect">
            <a:avLst/>
          </a:prstGeom>
          <a:solidFill>
            <a:schemeClr val="bg1"/>
          </a:solidFill>
          <a:ln>
            <a:solidFill>
              <a:srgbClr val="CFF3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Школьники, интересующиеся педагогическими профессиями, и их родители, педагоги, представители педагогических ВУЗов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9E405A3-7830-4F0F-8538-1E9E63383191}"/>
              </a:ext>
            </a:extLst>
          </p:cNvPr>
          <p:cNvGrpSpPr/>
          <p:nvPr/>
        </p:nvGrpSpPr>
        <p:grpSpPr>
          <a:xfrm>
            <a:off x="793349" y="2238967"/>
            <a:ext cx="10664460" cy="565208"/>
            <a:chOff x="1296140" y="1926691"/>
            <a:chExt cx="10664460" cy="878732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D298D921-1260-4EE7-993B-3663294C093A}"/>
                </a:ext>
              </a:extLst>
            </p:cNvPr>
            <p:cNvSpPr/>
            <p:nvPr/>
          </p:nvSpPr>
          <p:spPr>
            <a:xfrm>
              <a:off x="1296140" y="1926691"/>
              <a:ext cx="10664460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                                  </a:t>
              </a:r>
              <a:r>
                <a:rPr lang="ru-RU" sz="16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Открытие. Экспозиция: </a:t>
              </a:r>
              <a:r>
                <a:rPr lang="ru-RU" sz="1600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Знание. Лекторий</a:t>
              </a:r>
              <a:endParaRPr lang="ru-RU" sz="1600" b="1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endParaRPr>
            </a:p>
          </p:txBody>
        </p:sp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C27EA715-CA9C-49C3-8273-2463D41B7DF5}"/>
                </a:ext>
              </a:extLst>
            </p:cNvPr>
            <p:cNvSpPr/>
            <p:nvPr/>
          </p:nvSpPr>
          <p:spPr>
            <a:xfrm>
              <a:off x="1411548" y="2095366"/>
              <a:ext cx="165797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11:00-11:15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4BF399F-FCFA-474D-BE2F-525666FD2409}"/>
              </a:ext>
            </a:extLst>
          </p:cNvPr>
          <p:cNvGrpSpPr/>
          <p:nvPr/>
        </p:nvGrpSpPr>
        <p:grpSpPr>
          <a:xfrm>
            <a:off x="793349" y="2909294"/>
            <a:ext cx="10664459" cy="565208"/>
            <a:chOff x="1296140" y="1926691"/>
            <a:chExt cx="10664459" cy="878732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5BD83345-2CE1-47AA-933E-0E436AAD056E}"/>
                </a:ext>
              </a:extLst>
            </p:cNvPr>
            <p:cNvSpPr/>
            <p:nvPr/>
          </p:nvSpPr>
          <p:spPr>
            <a:xfrm>
              <a:off x="1296140" y="1926691"/>
              <a:ext cx="10664459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                                       Педагогический </a:t>
              </a:r>
              <a:r>
                <a:rPr lang="ru-RU" sz="1600" b="1" dirty="0" err="1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квиз</a:t>
              </a:r>
              <a:r>
                <a:rPr lang="ru-RU" sz="16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. Экспозиция: </a:t>
              </a:r>
              <a:r>
                <a:rPr lang="ru-RU" sz="1600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Знание. Лекторий</a:t>
              </a:r>
              <a:endParaRPr lang="ru-RU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endParaRPr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64F7FE61-18F5-4FAF-815E-46B867C4AE52}"/>
                </a:ext>
              </a:extLst>
            </p:cNvPr>
            <p:cNvSpPr/>
            <p:nvPr/>
          </p:nvSpPr>
          <p:spPr>
            <a:xfrm>
              <a:off x="1411548" y="2095366"/>
              <a:ext cx="165797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11:15-12:00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EA751D60-1182-4E90-A8E5-A9D5443ED506}"/>
              </a:ext>
            </a:extLst>
          </p:cNvPr>
          <p:cNvGrpSpPr/>
          <p:nvPr/>
        </p:nvGrpSpPr>
        <p:grpSpPr>
          <a:xfrm>
            <a:off x="793350" y="3579621"/>
            <a:ext cx="10664458" cy="565208"/>
            <a:chOff x="1296141" y="1926691"/>
            <a:chExt cx="10664458" cy="87873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1DBB92F9-626C-45F3-964E-049FE081C6F9}"/>
                </a:ext>
              </a:extLst>
            </p:cNvPr>
            <p:cNvSpPr/>
            <p:nvPr/>
          </p:nvSpPr>
          <p:spPr>
            <a:xfrm>
              <a:off x="1296141" y="1926691"/>
              <a:ext cx="10664458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                                       Педагогический квест. Экспозиция: </a:t>
              </a:r>
              <a:r>
                <a:rPr lang="ru-RU" sz="1600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Просвещение. Большие перемены</a:t>
              </a:r>
              <a:endParaRPr lang="ru-RU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endParaRP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1F9AFB13-8064-4BE5-8332-A1CA0E13CCAA}"/>
                </a:ext>
              </a:extLst>
            </p:cNvPr>
            <p:cNvSpPr/>
            <p:nvPr/>
          </p:nvSpPr>
          <p:spPr>
            <a:xfrm>
              <a:off x="1411548" y="2095366"/>
              <a:ext cx="165797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12:15-13:15</a:t>
              </a: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9351A61-A998-460C-8962-439A3553772A}"/>
              </a:ext>
            </a:extLst>
          </p:cNvPr>
          <p:cNvGrpSpPr/>
          <p:nvPr/>
        </p:nvGrpSpPr>
        <p:grpSpPr>
          <a:xfrm>
            <a:off x="793348" y="4249948"/>
            <a:ext cx="10664457" cy="565208"/>
            <a:chOff x="1296140" y="1926691"/>
            <a:chExt cx="10664457" cy="878732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000BC221-C1CA-4CC3-B6DA-85A2BD345D54}"/>
                </a:ext>
              </a:extLst>
            </p:cNvPr>
            <p:cNvSpPr/>
            <p:nvPr/>
          </p:nvSpPr>
          <p:spPr>
            <a:xfrm>
              <a:off x="1296140" y="1926691"/>
              <a:ext cx="10664457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                                       Индивидуальное и групповое тестирование. Экспозиция: </a:t>
              </a:r>
              <a:r>
                <a:rPr lang="ru-RU" sz="1600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Билет в будущее</a:t>
              </a:r>
              <a:endParaRPr lang="ru-RU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endParaRPr>
            </a:p>
          </p:txBody>
        </p:sp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BF89260A-17F9-4A00-9B01-0825A0662899}"/>
                </a:ext>
              </a:extLst>
            </p:cNvPr>
            <p:cNvSpPr/>
            <p:nvPr/>
          </p:nvSpPr>
          <p:spPr>
            <a:xfrm>
              <a:off x="1411548" y="2095366"/>
              <a:ext cx="165797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12:30-14:00</a:t>
              </a: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B48D2BF-D117-4B22-B009-1398F6C2F438}"/>
              </a:ext>
            </a:extLst>
          </p:cNvPr>
          <p:cNvGrpSpPr/>
          <p:nvPr/>
        </p:nvGrpSpPr>
        <p:grpSpPr>
          <a:xfrm>
            <a:off x="793349" y="4920275"/>
            <a:ext cx="10664456" cy="565208"/>
            <a:chOff x="1296141" y="1926691"/>
            <a:chExt cx="10664456" cy="878732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187F0D90-8E95-4159-B8E1-3EA93F28CFAB}"/>
                </a:ext>
              </a:extLst>
            </p:cNvPr>
            <p:cNvSpPr/>
            <p:nvPr/>
          </p:nvSpPr>
          <p:spPr>
            <a:xfrm>
              <a:off x="1296141" y="1926691"/>
              <a:ext cx="10664456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                                       Обед</a:t>
              </a:r>
            </a:p>
          </p:txBody>
        </p:sp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002226C1-A491-401F-9AC0-A46D414CB24E}"/>
                </a:ext>
              </a:extLst>
            </p:cNvPr>
            <p:cNvSpPr/>
            <p:nvPr/>
          </p:nvSpPr>
          <p:spPr>
            <a:xfrm>
              <a:off x="1411548" y="2095366"/>
              <a:ext cx="165797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14:00-15:00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24E76F0-BBEA-4360-A96F-96AE80B12FFC}"/>
              </a:ext>
            </a:extLst>
          </p:cNvPr>
          <p:cNvGrpSpPr/>
          <p:nvPr/>
        </p:nvGrpSpPr>
        <p:grpSpPr>
          <a:xfrm>
            <a:off x="793348" y="5590602"/>
            <a:ext cx="10664455" cy="565208"/>
            <a:chOff x="1296140" y="1926691"/>
            <a:chExt cx="10664455" cy="878732"/>
          </a:xfrm>
        </p:grpSpPr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201E25A8-172E-4438-A229-B63B3034309E}"/>
                </a:ext>
              </a:extLst>
            </p:cNvPr>
            <p:cNvSpPr/>
            <p:nvPr/>
          </p:nvSpPr>
          <p:spPr>
            <a:xfrm>
              <a:off x="1296140" y="1926691"/>
              <a:ext cx="10664455" cy="8787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                                       Профессиональные пробы. Экспозиция: </a:t>
              </a:r>
              <a:r>
                <a:rPr lang="ru-RU" sz="1600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Зона детства</a:t>
              </a:r>
              <a:endParaRPr lang="ru-RU" dirty="0">
                <a:solidFill>
                  <a:schemeClr val="tx1"/>
                </a:solidFill>
                <a:latin typeface="Favorit Pro" panose="02000006030000020004" pitchFamily="50" charset="0"/>
                <a:ea typeface="Favorit Pro" panose="02000006030000020004" pitchFamily="50" charset="0"/>
              </a:endParaRPr>
            </a:p>
          </p:txBody>
        </p:sp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DD3A7CA4-3BAF-4C87-BA18-3CE147433D07}"/>
                </a:ext>
              </a:extLst>
            </p:cNvPr>
            <p:cNvSpPr/>
            <p:nvPr/>
          </p:nvSpPr>
          <p:spPr>
            <a:xfrm>
              <a:off x="1411548" y="2095366"/>
              <a:ext cx="1657979" cy="541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Favorit Pro" panose="02000006030000020004" pitchFamily="50" charset="0"/>
                  <a:ea typeface="Favorit Pro" panose="02000006030000020004" pitchFamily="50" charset="0"/>
                </a:rPr>
                <a:t>12:30-14:00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32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9E6E2-DBDB-5D38-A594-625D20A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5576"/>
            <a:ext cx="4744453" cy="76132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Favorit Pro Book" panose="02000006030000020004" pitchFamily="50" charset="0"/>
                <a:ea typeface="Favorit Pro Book" panose="02000006030000020004" pitchFamily="50" charset="0"/>
              </a:rPr>
              <a:t>Образовательные дни для педагогов на ВДНХ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157831-EC99-497F-E990-5C2EC062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F18F21F-02E4-43BF-AD04-BFCF44145AA8}"/>
              </a:ext>
            </a:extLst>
          </p:cNvPr>
          <p:cNvSpPr/>
          <p:nvPr/>
        </p:nvSpPr>
        <p:spPr>
          <a:xfrm>
            <a:off x="8807116" y="2564225"/>
            <a:ext cx="2955494" cy="1193600"/>
          </a:xfrm>
          <a:prstGeom prst="roundRect">
            <a:avLst/>
          </a:prstGeom>
          <a:solidFill>
            <a:srgbClr val="F9FBD7"/>
          </a:solidFill>
          <a:ln>
            <a:solidFill>
              <a:srgbClr val="F9FB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Экскурсии</a:t>
            </a:r>
          </a:p>
          <a:p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Мастер–классы</a:t>
            </a:r>
          </a:p>
          <a:p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Лекции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86923B1-BA5E-4C74-9F3D-3A927CD562EA}"/>
              </a:ext>
            </a:extLst>
          </p:cNvPr>
          <p:cNvSpPr/>
          <p:nvPr/>
        </p:nvSpPr>
        <p:spPr>
          <a:xfrm>
            <a:off x="7486349" y="358392"/>
            <a:ext cx="2225822" cy="514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 Light" panose="02000006030000020004" pitchFamily="50" charset="0"/>
                <a:ea typeface="Favorit Pro Light" panose="02000006030000020004" pitchFamily="50" charset="0"/>
                <a:cs typeface="Times New Roman" panose="02020603050405020304" pitchFamily="18" charset="0"/>
              </a:rPr>
              <a:t>5, 11, 12, 19 июня</a:t>
            </a:r>
            <a:endParaRPr lang="ru-RU" sz="2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avorit Pro Light" panose="02000006030000020004" pitchFamily="50" charset="0"/>
              <a:ea typeface="Favorit Pro Light" panose="02000006030000020004" pitchFamily="50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3557BC-8D62-44E8-8636-ABA353FA481B}"/>
              </a:ext>
            </a:extLst>
          </p:cNvPr>
          <p:cNvSpPr/>
          <p:nvPr/>
        </p:nvSpPr>
        <p:spPr>
          <a:xfrm>
            <a:off x="838200" y="2567899"/>
            <a:ext cx="7600950" cy="1193600"/>
          </a:xfrm>
          <a:prstGeom prst="roundRect">
            <a:avLst/>
          </a:prstGeom>
          <a:solidFill>
            <a:srgbClr val="CFF3E2"/>
          </a:solidFill>
          <a:ln>
            <a:solidFill>
              <a:srgbClr val="CFF3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Участники: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педагоги общеобразовательных организаций и преподаватели образовательных </a:t>
            </a:r>
            <a:r>
              <a:rPr lang="ru-RU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организаций среднего и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высшего профессионального образования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E6F0B97-2F9C-4085-9A24-5ACEE65C7414}"/>
              </a:ext>
            </a:extLst>
          </p:cNvPr>
          <p:cNvSpPr/>
          <p:nvPr/>
        </p:nvSpPr>
        <p:spPr>
          <a:xfrm>
            <a:off x="838199" y="1229380"/>
            <a:ext cx="10924411" cy="9690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организация и проведение экскурсий для педагогов, которые планируют провести занятия-экскурсии с обучающимися на ВДНХ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C24F62-0A7A-4697-A4D5-3BF76D0313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60" t="18338" r="10167" b="14137"/>
          <a:stretch/>
        </p:blipFill>
        <p:spPr>
          <a:xfrm>
            <a:off x="8250152" y="4127278"/>
            <a:ext cx="3367316" cy="2389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01E05-81B3-4C3B-A262-22C769E797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53"/>
          <a:stretch/>
        </p:blipFill>
        <p:spPr>
          <a:xfrm>
            <a:off x="1107540" y="4118137"/>
            <a:ext cx="2834308" cy="23851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95D56E-71D7-4957-BAAC-F26D78F542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65" t="16166" r="5665"/>
          <a:stretch/>
        </p:blipFill>
        <p:spPr>
          <a:xfrm>
            <a:off x="4412342" y="4130952"/>
            <a:ext cx="3367316" cy="23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7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9E6E2-DBDB-5D38-A594-625D20A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5576"/>
            <a:ext cx="4744453" cy="76132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Favorit Pro Book" panose="02000006030000020004" pitchFamily="50" charset="0"/>
                <a:ea typeface="Favorit Pro Book" panose="02000006030000020004" pitchFamily="50" charset="0"/>
              </a:rPr>
              <a:t>Спортивные мастер-классы «Тело и дух»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157831-EC99-497F-E990-5C2EC062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86923B1-BA5E-4C74-9F3D-3A927CD562EA}"/>
              </a:ext>
            </a:extLst>
          </p:cNvPr>
          <p:cNvSpPr/>
          <p:nvPr/>
        </p:nvSpPr>
        <p:spPr>
          <a:xfrm>
            <a:off x="7073099" y="345576"/>
            <a:ext cx="2344620" cy="514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 Light" panose="02000006030000020004" pitchFamily="50" charset="0"/>
                <a:ea typeface="Favorit Pro Light" panose="02000006030000020004" pitchFamily="50" charset="0"/>
                <a:cs typeface="Times New Roman" panose="02020603050405020304" pitchFamily="18" charset="0"/>
              </a:rPr>
              <a:t>2 июня – 7 июля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3557BC-8D62-44E8-8636-ABA353FA481B}"/>
              </a:ext>
            </a:extLst>
          </p:cNvPr>
          <p:cNvSpPr/>
          <p:nvPr/>
        </p:nvSpPr>
        <p:spPr>
          <a:xfrm>
            <a:off x="838196" y="4411580"/>
            <a:ext cx="10924407" cy="2133508"/>
          </a:xfrm>
          <a:prstGeom prst="roundRect">
            <a:avLst/>
          </a:prstGeom>
          <a:solidFill>
            <a:srgbClr val="CFF3E2"/>
          </a:solidFill>
          <a:ln>
            <a:solidFill>
              <a:srgbClr val="CFF3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школьники, студенты СПО и вузов посетители ВДНХ </a:t>
            </a:r>
          </a:p>
          <a:p>
            <a:pPr>
              <a:lnSpc>
                <a:spcPct val="150000"/>
              </a:lnSpc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(20-100 чел. в рамках одного мероприятия)</a:t>
            </a:r>
            <a:b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Локация проведения: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открытые площадки ВДНХ </a:t>
            </a:r>
            <a:b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Регулярность: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каждые выходные со 2 июня </a:t>
            </a:r>
            <a:b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Активности: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йога,  фитнес, баскетбол, волейбол, шахматы, настольный теннис, бадминтон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023D689-FAA0-4298-944F-02E8C8A061F3}"/>
              </a:ext>
            </a:extLst>
          </p:cNvPr>
          <p:cNvSpPr/>
          <p:nvPr/>
        </p:nvSpPr>
        <p:spPr>
          <a:xfrm>
            <a:off x="838198" y="1207362"/>
            <a:ext cx="10924408" cy="2937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Краткое описание: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Программа мастер-классов рассчитана на различные виды активностей, направленные на:</a:t>
            </a:r>
            <a:b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развитие спортивных навыков участников;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формирование ментального здоровья;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обучение навыкам командной работы;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развитие коммуникабельности;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развитие логики.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avorit Pro" panose="02000006030000020004" pitchFamily="50" charset="0"/>
              <a:ea typeface="Favorit Pro" panose="02000006030000020004" pitchFamily="50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Ведущими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 мастер-классов выступят профессиональные спортсмены и звезды проекта </a:t>
            </a:r>
            <a:b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«Аллея Славы»,  медийные блогеры по темам Спорт и ЗОЖ.</a:t>
            </a:r>
          </a:p>
        </p:txBody>
      </p:sp>
    </p:spTree>
    <p:extLst>
      <p:ext uri="{BB962C8B-B14F-4D97-AF65-F5344CB8AC3E}">
        <p14:creationId xmlns:p14="http://schemas.microsoft.com/office/powerpoint/2010/main" val="416813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9E6E2-DBDB-5D38-A594-625D20AA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5576"/>
            <a:ext cx="4744453" cy="761329"/>
          </a:xfrm>
        </p:spPr>
        <p:txBody>
          <a:bodyPr>
            <a:normAutofit fontScale="90000"/>
          </a:bodyPr>
          <a:lstStyle/>
          <a:p>
            <a:r>
              <a:rPr lang="ru-RU" sz="2800" b="1">
                <a:latin typeface="Favorit Pro Book" panose="02000006030000020004" pitchFamily="50" charset="0"/>
                <a:ea typeface="Favorit Pro Book" panose="02000006030000020004" pitchFamily="50" charset="0"/>
              </a:rPr>
              <a:t>Серия мастер-классов по рисованию</a:t>
            </a:r>
            <a:endParaRPr lang="ru-RU" sz="2800" b="1" dirty="0">
              <a:latin typeface="Favorit Pro Book" panose="02000006030000020004" pitchFamily="50" charset="0"/>
              <a:ea typeface="Favorit Pro Book" panose="02000006030000020004" pitchFamily="50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157831-EC99-497F-E990-5C2EC062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86923B1-BA5E-4C74-9F3D-3A927CD562EA}"/>
              </a:ext>
            </a:extLst>
          </p:cNvPr>
          <p:cNvSpPr/>
          <p:nvPr/>
        </p:nvSpPr>
        <p:spPr>
          <a:xfrm>
            <a:off x="7073099" y="345576"/>
            <a:ext cx="2344620" cy="514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 Light" panose="02000006030000020004" pitchFamily="50" charset="0"/>
                <a:ea typeface="Favorit Pro Light" panose="02000006030000020004" pitchFamily="50" charset="0"/>
                <a:cs typeface="Times New Roman" panose="02020603050405020304" pitchFamily="18" charset="0"/>
              </a:rPr>
              <a:t>2 июня – 6 июля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43557BC-8D62-44E8-8636-ABA353FA481B}"/>
              </a:ext>
            </a:extLst>
          </p:cNvPr>
          <p:cNvSpPr/>
          <p:nvPr/>
        </p:nvSpPr>
        <p:spPr>
          <a:xfrm>
            <a:off x="838198" y="3903042"/>
            <a:ext cx="10924407" cy="1693115"/>
          </a:xfrm>
          <a:prstGeom prst="roundRect">
            <a:avLst/>
          </a:prstGeom>
          <a:solidFill>
            <a:srgbClr val="F9FBD7"/>
          </a:solidFill>
          <a:ln>
            <a:solidFill>
              <a:srgbClr val="F9FB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школьники, студенты СПО и вузов, посетители ВДНХ </a:t>
            </a:r>
          </a:p>
          <a:p>
            <a:pPr>
              <a:lnSpc>
                <a:spcPct val="130000"/>
              </a:lnSpc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(20-200 чел. в рамках одного мероприятия)</a:t>
            </a:r>
            <a:b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Локация проведения: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открытые площадки ВДНХ </a:t>
            </a:r>
            <a:b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Регулярность: 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каждые выходные со 2 июня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023D689-FAA0-4298-944F-02E8C8A061F3}"/>
              </a:ext>
            </a:extLst>
          </p:cNvPr>
          <p:cNvSpPr/>
          <p:nvPr/>
        </p:nvSpPr>
        <p:spPr>
          <a:xfrm>
            <a:off x="838198" y="1364380"/>
            <a:ext cx="10924408" cy="2291683"/>
          </a:xfrm>
          <a:prstGeom prst="roundRect">
            <a:avLst/>
          </a:prstGeom>
          <a:solidFill>
            <a:srgbClr val="D3CFF3"/>
          </a:solidFill>
          <a:ln>
            <a:solidFill>
              <a:srgbClr val="D3CF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Краткое описание: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Программа мастер-классов по изобразительному искусству рассчитана на различные виды активностей:</a:t>
            </a:r>
            <a:b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</a:br>
            <a:r>
              <a:rPr lang="ru-RU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скетчинг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 – роспись футболок;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рисование на песке;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эбру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 – рисование на воде;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мехенди – роспись хной по телу.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53D1889-FDD8-4235-B211-9C4C55A862F9}"/>
              </a:ext>
            </a:extLst>
          </p:cNvPr>
          <p:cNvSpPr/>
          <p:nvPr/>
        </p:nvSpPr>
        <p:spPr>
          <a:xfrm>
            <a:off x="838198" y="5843136"/>
            <a:ext cx="10924407" cy="554854"/>
          </a:xfrm>
          <a:prstGeom prst="roundRect">
            <a:avLst/>
          </a:prstGeom>
          <a:solidFill>
            <a:srgbClr val="CFF3E2"/>
          </a:solidFill>
          <a:ln>
            <a:solidFill>
              <a:srgbClr val="CFF3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ru-RU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Рекорды: 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avorit Pro" panose="02000006030000020004" pitchFamily="50" charset="0"/>
                <a:ea typeface="Favorit Pro" panose="02000006030000020004" pitchFamily="50" charset="0"/>
                <a:cs typeface="Times New Roman" panose="02020603050405020304" pitchFamily="18" charset="0"/>
              </a:rPr>
              <a:t>Граффити-марафон, Картина мелом, Самый массовый урок рисования карандашом </a:t>
            </a:r>
          </a:p>
        </p:txBody>
      </p:sp>
    </p:spTree>
    <p:extLst>
      <p:ext uri="{BB962C8B-B14F-4D97-AF65-F5344CB8AC3E}">
        <p14:creationId xmlns:p14="http://schemas.microsoft.com/office/powerpoint/2010/main" val="115283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157831-EC99-497F-E990-5C2EC0629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33810" y="349251"/>
            <a:ext cx="1828800" cy="514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8ADC8A-C424-4282-A29A-BC4071425691}"/>
              </a:ext>
            </a:extLst>
          </p:cNvPr>
          <p:cNvSpPr txBox="1"/>
          <p:nvPr/>
        </p:nvSpPr>
        <p:spPr>
          <a:xfrm>
            <a:off x="3579666" y="1412906"/>
            <a:ext cx="7156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Бикбулатова Альбина Ахатовна</a:t>
            </a:r>
            <a:br>
              <a:rPr lang="ru-RU" sz="1600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</a:br>
            <a:r>
              <a:rPr lang="ru-RU" sz="1600" b="0" i="0" u="none" strike="noStrike" dirty="0">
                <a:solidFill>
                  <a:srgbClr val="11212D"/>
                </a:solidFill>
                <a:effectLst/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Директор Департамента по работе с образовательными организациями </a:t>
            </a:r>
          </a:p>
          <a:p>
            <a:r>
              <a:rPr lang="ru-RU" sz="1600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Российского общества «Знание», д.т.н.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C0B06B9-2459-4DBA-8D99-8818434572CF}"/>
              </a:ext>
            </a:extLst>
          </p:cNvPr>
          <p:cNvSpPr/>
          <p:nvPr/>
        </p:nvSpPr>
        <p:spPr>
          <a:xfrm>
            <a:off x="1244306" y="1164156"/>
            <a:ext cx="2209802" cy="228088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8E866-8081-4E4B-8211-4ADC780191FF}"/>
              </a:ext>
            </a:extLst>
          </p:cNvPr>
          <p:cNvSpPr txBox="1"/>
          <p:nvPr/>
        </p:nvSpPr>
        <p:spPr>
          <a:xfrm>
            <a:off x="3579666" y="2357874"/>
            <a:ext cx="3852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тел.: </a:t>
            </a:r>
            <a:r>
              <a:rPr lang="ru-RU" sz="1600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+7-919-727-41-80</a:t>
            </a:r>
            <a:br>
              <a:rPr lang="ru-RU" sz="1600" dirty="0">
                <a:solidFill>
                  <a:srgbClr val="11212D"/>
                </a:solidFill>
                <a:latin typeface="Suisse Intl" panose="020B0504000000000000" pitchFamily="34" charset="-78"/>
                <a:cs typeface="Suisse Intl" panose="020B0504000000000000" pitchFamily="34" charset="-78"/>
              </a:rPr>
            </a:br>
            <a:r>
              <a:rPr lang="en-US" sz="1600" b="1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telegram</a:t>
            </a:r>
            <a:r>
              <a:rPr lang="ru-RU" sz="1600" b="1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: </a:t>
            </a:r>
            <a:r>
              <a:rPr lang="en-US" sz="1600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@Albina_Bikbulatova</a:t>
            </a:r>
          </a:p>
          <a:p>
            <a:r>
              <a:rPr lang="ru-RU" sz="1600" b="1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е</a:t>
            </a:r>
            <a:r>
              <a:rPr lang="en-US" sz="1600" b="1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-mail</a:t>
            </a:r>
            <a:r>
              <a:rPr lang="ru-RU" sz="1600" b="1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: </a:t>
            </a:r>
            <a:r>
              <a:rPr lang="en-US" sz="1600" dirty="0">
                <a:solidFill>
                  <a:srgbClr val="11212D"/>
                </a:solidFill>
                <a:latin typeface="Favorit Pro Light" panose="02000006030000020004" pitchFamily="50" charset="0"/>
                <a:ea typeface="Favorit Pro Light" panose="02000006030000020004" pitchFamily="50" charset="0"/>
                <a:cs typeface="Suisse Intl" panose="020B0504000000000000" pitchFamily="34" charset="-78"/>
              </a:rPr>
              <a:t>a.bikbulatova@znanierussia.ru</a:t>
            </a:r>
            <a:endParaRPr lang="ru-RU" sz="1600" dirty="0">
              <a:solidFill>
                <a:srgbClr val="11212D"/>
              </a:solidFill>
              <a:latin typeface="Favorit Pro Light" panose="02000006030000020004" pitchFamily="50" charset="0"/>
              <a:ea typeface="Favorit Pro Light" panose="02000006030000020004" pitchFamily="50" charset="0"/>
              <a:cs typeface="Suisse Intl" panose="020B0504000000000000" pitchFamily="34" charset="-78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5745DB-3DC5-40C1-89D2-0700DB8D0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726" y="3930682"/>
            <a:ext cx="2009367" cy="19972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AF3312-2558-45F9-AB30-846B14E94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316" y="3930682"/>
            <a:ext cx="2009367" cy="19972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F5D871-B9D3-4E69-B588-13503CDFD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5906" y="3929521"/>
            <a:ext cx="2009368" cy="19972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0B75D9-0E62-4CA9-B3F6-DCE4918E5B08}"/>
              </a:ext>
            </a:extLst>
          </p:cNvPr>
          <p:cNvSpPr txBox="1"/>
          <p:nvPr/>
        </p:nvSpPr>
        <p:spPr>
          <a:xfrm>
            <a:off x="1335355" y="6019847"/>
            <a:ext cx="1810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Favorit Pro Light" panose="02000006030000020004" pitchFamily="50" charset="0"/>
                <a:ea typeface="Favorit Pro Light" panose="02000006030000020004" pitchFamily="50" charset="0"/>
              </a:rPr>
              <a:t>znanierussia.ru</a:t>
            </a:r>
            <a:endParaRPr lang="ru-RU" dirty="0">
              <a:latin typeface="Favorit Pro Light" panose="02000006030000020004" pitchFamily="50" charset="0"/>
              <a:ea typeface="Favorit Pro Light" panose="0200000603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8855D-9764-45E4-A36F-22B5040E962F}"/>
              </a:ext>
            </a:extLst>
          </p:cNvPr>
          <p:cNvSpPr txBox="1"/>
          <p:nvPr/>
        </p:nvSpPr>
        <p:spPr>
          <a:xfrm>
            <a:off x="5820805" y="6019847"/>
            <a:ext cx="550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avorit Pro Light" panose="02000006030000020004" pitchFamily="50" charset="0"/>
                <a:ea typeface="Favorit Pro Light" panose="02000006030000020004" pitchFamily="50" charset="0"/>
              </a:rPr>
              <a:t>VK</a:t>
            </a:r>
            <a:endParaRPr lang="ru-RU" dirty="0">
              <a:latin typeface="Favorit Pro Light" panose="02000006030000020004" pitchFamily="50" charset="0"/>
              <a:ea typeface="Favorit Pro Light" panose="020000060300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C27012-068C-4747-8131-ECD3573077AA}"/>
              </a:ext>
            </a:extLst>
          </p:cNvPr>
          <p:cNvSpPr txBox="1"/>
          <p:nvPr/>
        </p:nvSpPr>
        <p:spPr>
          <a:xfrm>
            <a:off x="9098531" y="6019847"/>
            <a:ext cx="1904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avorit Pro Light" panose="02000006030000020004" pitchFamily="50" charset="0"/>
                <a:ea typeface="Favorit Pro Light" panose="02000006030000020004" pitchFamily="50" charset="0"/>
              </a:rPr>
              <a:t>Telegram-</a:t>
            </a:r>
            <a:r>
              <a:rPr lang="ru-RU" dirty="0">
                <a:latin typeface="Favorit Pro Light" panose="02000006030000020004" pitchFamily="50" charset="0"/>
                <a:ea typeface="Favorit Pro Light" panose="02000006030000020004" pitchFamily="50" charset="0"/>
              </a:rPr>
              <a:t>канал</a:t>
            </a:r>
          </a:p>
        </p:txBody>
      </p:sp>
    </p:spTree>
    <p:extLst>
      <p:ext uri="{BB962C8B-B14F-4D97-AF65-F5344CB8AC3E}">
        <p14:creationId xmlns:p14="http://schemas.microsoft.com/office/powerpoint/2010/main" val="3417389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603</Words>
  <Application>Microsoft Office PowerPoint</Application>
  <PresentationFormat>Широкоэкранный</PresentationFormat>
  <Paragraphs>82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Favorit Pro</vt:lpstr>
      <vt:lpstr>Favorit Pro Book</vt:lpstr>
      <vt:lpstr>Favorit Pro Light</vt:lpstr>
      <vt:lpstr>Favorit Pro Med</vt:lpstr>
      <vt:lpstr>Suisse Intl</vt:lpstr>
      <vt:lpstr>Тема Office</vt:lpstr>
      <vt:lpstr>Полезные каникулы со Знанием в рамках Международной выставки-форума «Россия»</vt:lpstr>
      <vt:lpstr>Знание.Лагерь</vt:lpstr>
      <vt:lpstr>Презентация PowerPoint</vt:lpstr>
      <vt:lpstr>Старт проекта</vt:lpstr>
      <vt:lpstr>Презентация PowerPoint</vt:lpstr>
      <vt:lpstr>Образовательные дни для педагогов на ВДНХ</vt:lpstr>
      <vt:lpstr>Спортивные мастер-классы «Тело и дух»</vt:lpstr>
      <vt:lpstr>Серия мастер-классов по рисованию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размещении информационных стендов Российского общества «Знание» в образовательных организациях</dc:title>
  <dc:creator>Екатерина Тяпугина</dc:creator>
  <cp:lastModifiedBy>Бикбулатова Альбина Ахатовна</cp:lastModifiedBy>
  <cp:revision>50</cp:revision>
  <dcterms:created xsi:type="dcterms:W3CDTF">2024-03-20T14:08:10Z</dcterms:created>
  <dcterms:modified xsi:type="dcterms:W3CDTF">2024-04-16T06:37:06Z</dcterms:modified>
</cp:coreProperties>
</file>