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38.png" ContentType="image/png"/>
  <Override PartName="/ppt/media/image3.gif" ContentType="image/gif"/>
  <Override PartName="/ppt/media/image8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54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62.gif" ContentType="image/gif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5.png" ContentType="image/png"/>
  <Override PartName="/ppt/media/image56.png" ContentType="image/png"/>
  <Override PartName="/ppt/media/image59.png" ContentType="image/png"/>
  <Override PartName="/ppt/media/image60.png" ContentType="image/png"/>
  <Override PartName="/ppt/media/image61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241213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7EA8CF70-AEE8-49A5-8CC2-52B0C31B693D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Img"/>
          </p:nvPr>
        </p:nvSpPr>
        <p:spPr>
          <a:xfrm>
            <a:off x="560520" y="1336680"/>
            <a:ext cx="6438600" cy="360792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10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8C2DD45-26BF-4ABB-B048-4BCE6971320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ldImg"/>
          </p:nvPr>
        </p:nvSpPr>
        <p:spPr>
          <a:xfrm>
            <a:off x="560520" y="1336680"/>
            <a:ext cx="6438600" cy="3607920"/>
          </a:xfrm>
          <a:prstGeom prst="rect">
            <a:avLst/>
          </a:prstGeom>
          <a:ln w="0">
            <a:noFill/>
          </a:ln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sldNum" idx="11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B7B28E-DAA4-45DD-B331-B01DB8CE693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42692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732384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53000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42692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732384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7D7CFC-8DF5-4A09-ABC2-1294B66A46D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0E8E5E-3DE9-446C-BD68-5976A6FB00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7E6B04-3A07-4F3B-B230-39DE09B8B6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870254-DC62-461B-8852-590AE35408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54AE03-0EE5-4424-B99C-21295CE4126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2400840" y="4372200"/>
            <a:ext cx="87181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FBCD8A-9D95-4610-A9DE-7C6F6E9D17D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0D2A85D-20B5-4170-B813-45BDC2D5B6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5D30D8-DBE2-45F1-B612-163DC1A4D2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CF1BC1-EF10-418D-9E3C-51E32B93A0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7D3DA3F-D9B6-477B-B543-B8538F42001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58266B-0B59-44AD-894A-F433B69836B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42692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732384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153000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42692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732384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3DE57A-08C0-47DC-91CC-A93A41776B9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39E9D18-CF90-45B2-AE44-0B239A40B0A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8F35E00-A639-41B2-A834-3D5A283361B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4BBAEE3-D17A-4979-9A8C-F324227A47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80EAF5-AFE4-402B-B53B-B164188AC2A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0D7ED59-AAB7-4125-B936-172E892923F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2400840" y="4372200"/>
            <a:ext cx="87181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6FB7BF6-7ACE-4190-9C7C-BBED55860E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8795762-72A4-4005-AF02-379B4B5019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1285F4B-307E-421E-AFAB-7F318B3249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6C209E1-C361-4BD1-93C2-1FD1CBCF36B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3A2F2CE-61F0-41DC-9007-8875038E320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26DEDBD-08E6-46A2-9765-F04415E3DD0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42692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732384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153000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442692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732384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081DF41-73BA-4EEC-9628-7A3FC0CD2D5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400840" y="4372200"/>
            <a:ext cx="87181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5105520"/>
            <a:ext cx="1224072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Rectangle 7"/>
          <p:cNvSpPr/>
          <p:nvPr/>
        </p:nvSpPr>
        <p:spPr>
          <a:xfrm>
            <a:off x="0" y="0"/>
            <a:ext cx="1224072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8"/>
          <p:cNvSpPr/>
          <p:nvPr/>
        </p:nvSpPr>
        <p:spPr>
          <a:xfrm>
            <a:off x="0" y="3768480"/>
            <a:ext cx="1224072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Oval 9"/>
          <p:cNvSpPr/>
          <p:nvPr/>
        </p:nvSpPr>
        <p:spPr>
          <a:xfrm>
            <a:off x="0" y="1600200"/>
            <a:ext cx="1224072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12000" y="273600"/>
            <a:ext cx="110160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4600" spc="-1" strike="noStrike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  <a:endParaRPr b="0" lang="ru-RU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12000" y="1604520"/>
            <a:ext cx="110163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/>
          <p:nvPr/>
        </p:nvSpPr>
        <p:spPr>
          <a:xfrm>
            <a:off x="0" y="5105520"/>
            <a:ext cx="1224072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Rectangle 7"/>
          <p:cNvSpPr/>
          <p:nvPr/>
        </p:nvSpPr>
        <p:spPr>
          <a:xfrm>
            <a:off x="0" y="0"/>
            <a:ext cx="1224072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Rectangle 8"/>
          <p:cNvSpPr/>
          <p:nvPr/>
        </p:nvSpPr>
        <p:spPr>
          <a:xfrm>
            <a:off x="0" y="3768480"/>
            <a:ext cx="1224072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Oval 9"/>
          <p:cNvSpPr/>
          <p:nvPr/>
        </p:nvSpPr>
        <p:spPr>
          <a:xfrm>
            <a:off x="0" y="1600200"/>
            <a:ext cx="1224072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dt" idx="1"/>
          </p:nvPr>
        </p:nvSpPr>
        <p:spPr>
          <a:xfrm>
            <a:off x="8262720" y="6172200"/>
            <a:ext cx="3366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1" lang="ru-RU" sz="1100" spc="-1" strike="noStrike">
                <a:solidFill>
                  <a:srgbClr val="808080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1" lang="ru-RU" sz="1100" spc="-1" strike="noStrike">
                <a:solidFill>
                  <a:srgbClr val="808080"/>
                </a:solidFill>
                <a:latin typeface="Trebuchet MS"/>
              </a:rPr>
              <a:t>&lt;дата/время&gt;</a:t>
            </a:r>
            <a:endParaRPr b="0" lang="ru-RU" sz="1100" spc="-1" strike="noStrike"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ftr" idx="2"/>
          </p:nvPr>
        </p:nvSpPr>
        <p:spPr>
          <a:xfrm>
            <a:off x="612000" y="6172200"/>
            <a:ext cx="4488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sldNum" idx="3"/>
          </p:nvPr>
        </p:nvSpPr>
        <p:spPr>
          <a:xfrm>
            <a:off x="5100480" y="6172200"/>
            <a:ext cx="2448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1" lang="ru-RU" sz="1200" spc="-1" strike="noStrike">
                <a:solidFill>
                  <a:srgbClr val="808080"/>
                </a:solidFill>
                <a:latin typeface="Trebuchet M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3D81D920-82BB-492A-A031-7BCA7E0C748C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612000" y="273600"/>
            <a:ext cx="110163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12000" y="1604520"/>
            <a:ext cx="110163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6"/>
          <p:cNvSpPr/>
          <p:nvPr/>
        </p:nvSpPr>
        <p:spPr>
          <a:xfrm>
            <a:off x="0" y="5105520"/>
            <a:ext cx="1224072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Rectangle 7"/>
          <p:cNvSpPr/>
          <p:nvPr/>
        </p:nvSpPr>
        <p:spPr>
          <a:xfrm>
            <a:off x="0" y="0"/>
            <a:ext cx="1224072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Rectangle 8"/>
          <p:cNvSpPr/>
          <p:nvPr/>
        </p:nvSpPr>
        <p:spPr>
          <a:xfrm>
            <a:off x="0" y="3768480"/>
            <a:ext cx="1224072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Oval 9"/>
          <p:cNvSpPr/>
          <p:nvPr/>
        </p:nvSpPr>
        <p:spPr>
          <a:xfrm>
            <a:off x="0" y="1600200"/>
            <a:ext cx="1224072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PlaceHolder 1"/>
          <p:cNvSpPr>
            <a:spLocks noGrp="1"/>
          </p:cNvSpPr>
          <p:nvPr>
            <p:ph type="dt" idx="4"/>
          </p:nvPr>
        </p:nvSpPr>
        <p:spPr>
          <a:xfrm>
            <a:off x="8262720" y="6172200"/>
            <a:ext cx="3366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1" lang="ru-RU" sz="1100" spc="-1" strike="noStrike">
                <a:solidFill>
                  <a:srgbClr val="808080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1" lang="ru-RU" sz="1100" spc="-1" strike="noStrike">
                <a:solidFill>
                  <a:srgbClr val="808080"/>
                </a:solidFill>
                <a:latin typeface="Trebuchet MS"/>
              </a:rPr>
              <a:t>&lt;дата/время&gt;</a:t>
            </a:r>
            <a:endParaRPr b="0" lang="ru-RU" sz="1100" spc="-1" strike="noStrike"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ftr" idx="5"/>
          </p:nvPr>
        </p:nvSpPr>
        <p:spPr>
          <a:xfrm>
            <a:off x="612000" y="6172200"/>
            <a:ext cx="4488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sldNum" idx="6"/>
          </p:nvPr>
        </p:nvSpPr>
        <p:spPr>
          <a:xfrm>
            <a:off x="5100480" y="6172200"/>
            <a:ext cx="2448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1" lang="ru-RU" sz="1200" spc="-1" strike="noStrike">
                <a:solidFill>
                  <a:srgbClr val="808080"/>
                </a:solidFill>
                <a:latin typeface="Trebuchet M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019324ED-937A-4383-AB7D-D524ED75F3B5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20040" indent="-32004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4600" spc="-1" strike="noStrike">
                <a:latin typeface="Trebuchet MS"/>
              </a:rPr>
              <a:t>Образец заголовка</a:t>
            </a:r>
            <a:endParaRPr b="0" lang="ru-RU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18288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548640" indent="-18288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2" marL="822960" indent="-18288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3" marL="1097280" indent="-18288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4" marL="1389960" indent="-18288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2.gif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4" descr=""/>
          <p:cNvPicPr/>
          <p:nvPr/>
        </p:nvPicPr>
        <p:blipFill>
          <a:blip r:embed="rId1"/>
          <a:stretch/>
        </p:blipFill>
        <p:spPr>
          <a:xfrm>
            <a:off x="216000" y="1170000"/>
            <a:ext cx="3888000" cy="54003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39" name="TextShape 2"/>
          <p:cNvSpPr/>
          <p:nvPr/>
        </p:nvSpPr>
        <p:spPr>
          <a:xfrm>
            <a:off x="3456360" y="983160"/>
            <a:ext cx="8568000" cy="17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ru-RU" sz="3600" spc="-1" strike="noStrike">
                <a:solidFill>
                  <a:srgbClr val="a88000"/>
                </a:solidFill>
                <a:latin typeface="Times New Roman"/>
              </a:rPr>
              <a:t>Подача заявления на организацию </a:t>
            </a:r>
            <a:endParaRPr b="0" lang="ru-RU" sz="36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ru-RU" sz="3600" spc="-1" strike="noStrike">
                <a:solidFill>
                  <a:srgbClr val="a88000"/>
                </a:solidFill>
                <a:latin typeface="Times New Roman"/>
              </a:rPr>
              <a:t>временного трудоустройства несовершеннолетних граждан</a:t>
            </a:r>
            <a:endParaRPr b="0" lang="ru-RU" sz="3600" spc="-1" strike="noStrike">
              <a:latin typeface="XO Oriel"/>
            </a:endParaRPr>
          </a:p>
        </p:txBody>
      </p:sp>
      <p:pic>
        <p:nvPicPr>
          <p:cNvPr id="140" name="Graphic 6" descr=""/>
          <p:cNvPicPr/>
          <p:nvPr/>
        </p:nvPicPr>
        <p:blipFill>
          <a:blip r:embed="rId2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2" descr=""/>
          <p:cNvPicPr/>
          <p:nvPr/>
        </p:nvPicPr>
        <p:blipFill>
          <a:blip r:embed="rId3"/>
          <a:stretch/>
        </p:blipFill>
        <p:spPr>
          <a:xfrm>
            <a:off x="9289080" y="3789000"/>
            <a:ext cx="1800000" cy="1377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42" name="Picture 2" descr=""/>
          <p:cNvPicPr/>
          <p:nvPr/>
        </p:nvPicPr>
        <p:blipFill>
          <a:blip r:embed="rId4"/>
          <a:stretch/>
        </p:blipFill>
        <p:spPr>
          <a:xfrm>
            <a:off x="4974120" y="3861000"/>
            <a:ext cx="1938240" cy="17452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43" name="CustomShape 1"/>
          <p:cNvSpPr/>
          <p:nvPr/>
        </p:nvSpPr>
        <p:spPr>
          <a:xfrm>
            <a:off x="8064720" y="5363640"/>
            <a:ext cx="45298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21306a"/>
                </a:solidFill>
                <a:latin typeface="Trebuchet MS"/>
              </a:rPr>
              <a:t>Переход на сайт «Работа России»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44" name="CustomShape 1"/>
          <p:cNvSpPr/>
          <p:nvPr/>
        </p:nvSpPr>
        <p:spPr>
          <a:xfrm>
            <a:off x="4205160" y="5776560"/>
            <a:ext cx="45298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21306a"/>
                </a:solidFill>
                <a:latin typeface="Trebuchet MS"/>
              </a:rPr>
              <a:t>Мобильная версия «Работа России»</a:t>
            </a:r>
            <a:endParaRPr b="0" lang="ru-RU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-72000" y="1087560"/>
            <a:ext cx="9446400" cy="94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17375e"/>
                </a:solidFill>
                <a:latin typeface="Calibri"/>
              </a:rPr>
              <a:t>Вся информация будет поступать только в Ваш личный кабинет на портале «Работа России»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4406040" y="2925000"/>
            <a:ext cx="1924920" cy="2232000"/>
          </a:xfrm>
          <a:prstGeom prst="rect">
            <a:avLst/>
          </a:prstGeom>
          <a:noFill/>
          <a:ln cap="rnd" w="9360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ВАЖНО!!!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</a:rPr>
              <a:t>Отслеживать информацию поступающую на Вашу электронную почту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230" name="Рисунок 4" descr=""/>
          <p:cNvPicPr/>
          <p:nvPr/>
        </p:nvPicPr>
        <p:blipFill>
          <a:blip r:embed="rId1"/>
          <a:stretch/>
        </p:blipFill>
        <p:spPr>
          <a:xfrm>
            <a:off x="6552720" y="2830320"/>
            <a:ext cx="3566160" cy="2663640"/>
          </a:xfrm>
          <a:prstGeom prst="rect">
            <a:avLst/>
          </a:prstGeom>
          <a:ln w="0">
            <a:noFill/>
          </a:ln>
        </p:spPr>
      </p:pic>
      <p:pic>
        <p:nvPicPr>
          <p:cNvPr id="231" name="Рисунок 5" descr=""/>
          <p:cNvPicPr/>
          <p:nvPr/>
        </p:nvPicPr>
        <p:blipFill>
          <a:blip r:embed="rId2"/>
          <a:srcRect l="50788" t="-399" r="0" b="0"/>
          <a:stretch/>
        </p:blipFill>
        <p:spPr>
          <a:xfrm>
            <a:off x="575280" y="2781000"/>
            <a:ext cx="3584880" cy="2731320"/>
          </a:xfrm>
          <a:prstGeom prst="rect">
            <a:avLst/>
          </a:prstGeom>
          <a:ln w="0">
            <a:noFill/>
          </a:ln>
        </p:spPr>
      </p:pic>
      <p:pic>
        <p:nvPicPr>
          <p:cNvPr id="232" name="Рисунок 6" descr=""/>
          <p:cNvPicPr/>
          <p:nvPr/>
        </p:nvPicPr>
        <p:blipFill>
          <a:blip r:embed="rId3"/>
          <a:stretch/>
        </p:blipFill>
        <p:spPr>
          <a:xfrm>
            <a:off x="9035280" y="793440"/>
            <a:ext cx="1967760" cy="1469880"/>
          </a:xfrm>
          <a:prstGeom prst="rect">
            <a:avLst/>
          </a:prstGeom>
          <a:ln w="0">
            <a:noFill/>
          </a:ln>
        </p:spPr>
      </p:pic>
      <p:sp>
        <p:nvSpPr>
          <p:cNvPr id="233" name="CustomShape 3"/>
          <p:cNvSpPr/>
          <p:nvPr/>
        </p:nvSpPr>
        <p:spPr>
          <a:xfrm flipH="1" rot="19121400">
            <a:off x="9832320" y="406800"/>
            <a:ext cx="60480" cy="2127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4"/>
          <p:cNvSpPr/>
          <p:nvPr/>
        </p:nvSpPr>
        <p:spPr>
          <a:xfrm rot="2083800">
            <a:off x="9831240" y="312480"/>
            <a:ext cx="60480" cy="2127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5" name="Graphic 6" descr=""/>
          <p:cNvPicPr/>
          <p:nvPr/>
        </p:nvPicPr>
        <p:blipFill>
          <a:blip r:embed="rId4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36" name="CustomShape 3"/>
          <p:cNvSpPr/>
          <p:nvPr/>
        </p:nvSpPr>
        <p:spPr>
          <a:xfrm>
            <a:off x="1944000" y="62280"/>
            <a:ext cx="784800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88000"/>
                </a:solidFill>
                <a:latin typeface="Times New Roman"/>
              </a:rPr>
              <a:t>Шаг 5. Отслеживание поступившей информации</a:t>
            </a:r>
            <a:endParaRPr b="0" lang="ru-RU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Рисунок 3" descr=""/>
          <p:cNvPicPr/>
          <p:nvPr/>
        </p:nvPicPr>
        <p:blipFill>
          <a:blip r:embed="rId1"/>
          <a:stretch/>
        </p:blipFill>
        <p:spPr>
          <a:xfrm>
            <a:off x="5443200" y="1062000"/>
            <a:ext cx="6659280" cy="3048120"/>
          </a:xfrm>
          <a:prstGeom prst="rect">
            <a:avLst/>
          </a:prstGeom>
          <a:ln w="0">
            <a:noFill/>
          </a:ln>
        </p:spPr>
      </p:pic>
      <p:sp>
        <p:nvSpPr>
          <p:cNvPr id="238" name="TextShape 1"/>
          <p:cNvSpPr/>
          <p:nvPr/>
        </p:nvSpPr>
        <p:spPr>
          <a:xfrm>
            <a:off x="8772840" y="6356520"/>
            <a:ext cx="28555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AA18A6F8-7DE1-460A-A0D2-B997C047B0B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6602040" y="2937600"/>
            <a:ext cx="525924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0" name="Рисунок 7" descr=""/>
          <p:cNvPicPr/>
          <p:nvPr/>
        </p:nvPicPr>
        <p:blipFill>
          <a:blip r:embed="rId2"/>
          <a:stretch/>
        </p:blipFill>
        <p:spPr>
          <a:xfrm>
            <a:off x="0" y="1062000"/>
            <a:ext cx="4844880" cy="3048120"/>
          </a:xfrm>
          <a:prstGeom prst="rect">
            <a:avLst/>
          </a:prstGeom>
          <a:ln w="0">
            <a:solidFill>
              <a:srgbClr val="ffffff"/>
            </a:solidFill>
          </a:ln>
        </p:spPr>
      </p:pic>
      <p:pic>
        <p:nvPicPr>
          <p:cNvPr id="241" name="Рисунок 8" descr=""/>
          <p:cNvPicPr/>
          <p:nvPr/>
        </p:nvPicPr>
        <p:blipFill>
          <a:blip r:embed="rId3"/>
          <a:stretch/>
        </p:blipFill>
        <p:spPr>
          <a:xfrm>
            <a:off x="3888360" y="4464360"/>
            <a:ext cx="7842960" cy="18320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42" name="CustomShape 3"/>
          <p:cNvSpPr/>
          <p:nvPr/>
        </p:nvSpPr>
        <p:spPr>
          <a:xfrm>
            <a:off x="1872000" y="332640"/>
            <a:ext cx="784800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88000"/>
                </a:solidFill>
                <a:latin typeface="Times New Roman"/>
              </a:rPr>
              <a:t>Шаг 6. Выбор подходящей Вам вакансии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243" name="Graphic 6" descr=""/>
          <p:cNvPicPr/>
          <p:nvPr/>
        </p:nvPicPr>
        <p:blipFill>
          <a:blip r:embed="rId4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44" name="TextBox 1"/>
          <p:cNvSpPr/>
          <p:nvPr/>
        </p:nvSpPr>
        <p:spPr>
          <a:xfrm>
            <a:off x="3852000" y="1073880"/>
            <a:ext cx="1616040" cy="2259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</a:rPr>
              <a:t>Внимательно ознакомьтесь с информацией поступившей в Ваш личный кабинет на Портале «Работа России»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45" name="TextBox 1"/>
          <p:cNvSpPr/>
          <p:nvPr/>
        </p:nvSpPr>
        <p:spPr>
          <a:xfrm>
            <a:off x="575280" y="4737240"/>
            <a:ext cx="2570400" cy="12859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70c0"/>
                </a:solidFill>
                <a:latin typeface="Times New Roman"/>
              </a:rPr>
              <a:t>В случае поступления большого количества вакансий, отметьте вакансии в порядке привлекательности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46" name="Прямая со стрелкой 10"/>
          <p:cNvSpPr/>
          <p:nvPr/>
        </p:nvSpPr>
        <p:spPr>
          <a:xfrm>
            <a:off x="3247560" y="5517360"/>
            <a:ext cx="578520" cy="1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65160" y="33264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8" name="Рисунок 2" descr=""/>
          <p:cNvPicPr/>
          <p:nvPr/>
        </p:nvPicPr>
        <p:blipFill>
          <a:blip r:embed="rId1"/>
          <a:stretch/>
        </p:blipFill>
        <p:spPr>
          <a:xfrm>
            <a:off x="547200" y="821160"/>
            <a:ext cx="10858680" cy="1884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49" name="Рисунок 3" descr=""/>
          <p:cNvPicPr/>
          <p:nvPr/>
        </p:nvPicPr>
        <p:blipFill>
          <a:blip r:embed="rId2"/>
          <a:stretch/>
        </p:blipFill>
        <p:spPr>
          <a:xfrm>
            <a:off x="299520" y="2473920"/>
            <a:ext cx="5840280" cy="340812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50" name="Рисунок 4" descr=""/>
          <p:cNvPicPr/>
          <p:nvPr/>
        </p:nvPicPr>
        <p:blipFill>
          <a:blip r:embed="rId3"/>
          <a:stretch/>
        </p:blipFill>
        <p:spPr>
          <a:xfrm>
            <a:off x="6262920" y="2597760"/>
            <a:ext cx="5923800" cy="29516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51" name="CustomShape 3"/>
          <p:cNvSpPr/>
          <p:nvPr/>
        </p:nvSpPr>
        <p:spPr>
          <a:xfrm>
            <a:off x="1656000" y="153000"/>
            <a:ext cx="1000872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88000"/>
                </a:solidFill>
                <a:latin typeface="Times New Roman"/>
              </a:rPr>
              <a:t>Шаг 7. Предложение работодателя о прохождении собеседования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252" name="Graphic 6" descr=""/>
          <p:cNvPicPr/>
          <p:nvPr/>
        </p:nvPicPr>
        <p:blipFill>
          <a:blip r:embed="rId4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53" name="TextBox 1"/>
          <p:cNvSpPr/>
          <p:nvPr/>
        </p:nvSpPr>
        <p:spPr>
          <a:xfrm>
            <a:off x="1086840" y="6096600"/>
            <a:ext cx="10225440" cy="31248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70c0"/>
                </a:solidFill>
                <a:latin typeface="Times New Roman"/>
              </a:rPr>
              <a:t>Откликнитесь на поступившее от работодателя приглашение пройти собеседование в назначенную дату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54" name="Овал 9"/>
          <p:cNvSpPr/>
          <p:nvPr/>
        </p:nvSpPr>
        <p:spPr>
          <a:xfrm>
            <a:off x="6311880" y="3725640"/>
            <a:ext cx="300132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Прямая со стрелкой 10"/>
          <p:cNvSpPr/>
          <p:nvPr/>
        </p:nvSpPr>
        <p:spPr>
          <a:xfrm flipV="1">
            <a:off x="6199560" y="5549760"/>
            <a:ext cx="280800" cy="54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Рисунок 1" descr=""/>
          <p:cNvPicPr/>
          <p:nvPr/>
        </p:nvPicPr>
        <p:blipFill>
          <a:blip r:embed="rId1"/>
          <a:stretch/>
        </p:blipFill>
        <p:spPr>
          <a:xfrm>
            <a:off x="210960" y="930960"/>
            <a:ext cx="6266160" cy="356832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57" name="Рисунок 2" descr=""/>
          <p:cNvPicPr/>
          <p:nvPr/>
        </p:nvPicPr>
        <p:blipFill>
          <a:blip r:embed="rId2"/>
          <a:stretch/>
        </p:blipFill>
        <p:spPr>
          <a:xfrm>
            <a:off x="6512040" y="3026520"/>
            <a:ext cx="5400360" cy="29466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58" name="CustomShape 1"/>
          <p:cNvSpPr/>
          <p:nvPr/>
        </p:nvSpPr>
        <p:spPr>
          <a:xfrm>
            <a:off x="7200720" y="890280"/>
            <a:ext cx="377928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2"/>
          <p:cNvSpPr/>
          <p:nvPr/>
        </p:nvSpPr>
        <p:spPr>
          <a:xfrm>
            <a:off x="4183920" y="5490360"/>
            <a:ext cx="2308320" cy="12859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70c0"/>
                </a:solidFill>
                <a:latin typeface="Times New Roman"/>
              </a:rPr>
              <a:t>После успешно пройденного собеседования, в личном кабинете появится информация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260" name="Graphic 6" descr=""/>
          <p:cNvPicPr/>
          <p:nvPr/>
        </p:nvPicPr>
        <p:blipFill>
          <a:blip r:embed="rId3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61" name="CustomShape 3"/>
          <p:cNvSpPr/>
          <p:nvPr/>
        </p:nvSpPr>
        <p:spPr>
          <a:xfrm>
            <a:off x="1069560" y="127440"/>
            <a:ext cx="1037340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88000"/>
                </a:solidFill>
                <a:latin typeface="Times New Roman"/>
              </a:rPr>
              <a:t>Шаг 7. Согласование с работодателем прохождения собеседования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62" name="Овал 7"/>
          <p:cNvSpPr/>
          <p:nvPr/>
        </p:nvSpPr>
        <p:spPr>
          <a:xfrm>
            <a:off x="10334880" y="5157720"/>
            <a:ext cx="182484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Овал 8"/>
          <p:cNvSpPr/>
          <p:nvPr/>
        </p:nvSpPr>
        <p:spPr>
          <a:xfrm>
            <a:off x="3837600" y="2565000"/>
            <a:ext cx="3001320" cy="1079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TextBox 1"/>
          <p:cNvSpPr/>
          <p:nvPr/>
        </p:nvSpPr>
        <p:spPr>
          <a:xfrm>
            <a:off x="936000" y="4662000"/>
            <a:ext cx="2570400" cy="799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70c0"/>
                </a:solidFill>
                <a:latin typeface="Times New Roman"/>
              </a:rPr>
              <a:t>Подтвердите Ваше желание пройти собеседование.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65" name="TextBox 1"/>
          <p:cNvSpPr/>
          <p:nvPr/>
        </p:nvSpPr>
        <p:spPr>
          <a:xfrm>
            <a:off x="9212400" y="953640"/>
            <a:ext cx="2570400" cy="12859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</a:rPr>
              <a:t>ВАЖНО!!!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70c0"/>
                </a:solidFill>
                <a:latin typeface="Times New Roman"/>
              </a:rPr>
              <a:t>Не опаздывайте к работодателю в назначенное время собеседования!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66" name="Прямая со стрелкой 11"/>
          <p:cNvSpPr/>
          <p:nvPr/>
        </p:nvSpPr>
        <p:spPr>
          <a:xfrm flipV="1">
            <a:off x="6527160" y="5416200"/>
            <a:ext cx="3807000" cy="82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Прямая со стрелкой 13"/>
          <p:cNvSpPr/>
          <p:nvPr/>
        </p:nvSpPr>
        <p:spPr>
          <a:xfrm flipV="1">
            <a:off x="3600360" y="3731040"/>
            <a:ext cx="647640" cy="89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8" name="Рисунок 3" descr=""/>
          <p:cNvPicPr/>
          <p:nvPr/>
        </p:nvPicPr>
        <p:blipFill>
          <a:blip r:embed="rId4"/>
          <a:stretch/>
        </p:blipFill>
        <p:spPr>
          <a:xfrm>
            <a:off x="6990120" y="745200"/>
            <a:ext cx="2221920" cy="222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Рисунок 1" descr=""/>
          <p:cNvPicPr/>
          <p:nvPr/>
        </p:nvPicPr>
        <p:blipFill>
          <a:blip r:embed="rId1"/>
          <a:stretch/>
        </p:blipFill>
        <p:spPr>
          <a:xfrm>
            <a:off x="446760" y="1015560"/>
            <a:ext cx="5835960" cy="35265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70" name="CustomShape 1"/>
          <p:cNvSpPr/>
          <p:nvPr/>
        </p:nvSpPr>
        <p:spPr>
          <a:xfrm>
            <a:off x="648000" y="4179960"/>
            <a:ext cx="4427280" cy="91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1" name="Рисунок 4" descr=""/>
          <p:cNvPicPr/>
          <p:nvPr/>
        </p:nvPicPr>
        <p:blipFill>
          <a:blip r:embed="rId2"/>
          <a:srcRect l="0" t="-85" r="8220" b="0"/>
          <a:stretch/>
        </p:blipFill>
        <p:spPr>
          <a:xfrm>
            <a:off x="6893280" y="764640"/>
            <a:ext cx="4483440" cy="56163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72" name="CustomShape 2"/>
          <p:cNvSpPr/>
          <p:nvPr/>
        </p:nvSpPr>
        <p:spPr>
          <a:xfrm>
            <a:off x="864000" y="4557960"/>
            <a:ext cx="3708360" cy="799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70c0"/>
                </a:solidFill>
                <a:latin typeface="Times New Roman"/>
              </a:rPr>
              <a:t>Подтвердите свое желание работать после проведенного собеседования.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70c0"/>
                </a:solidFill>
                <a:latin typeface="Times New Roman"/>
              </a:rPr>
              <a:t>Нажмите на кнопку «Принять»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73" name="Прямая со стрелкой 2"/>
          <p:cNvSpPr/>
          <p:nvPr/>
        </p:nvSpPr>
        <p:spPr>
          <a:xfrm flipV="1">
            <a:off x="3977280" y="2860560"/>
            <a:ext cx="1077480" cy="165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3"/>
          <p:cNvSpPr/>
          <p:nvPr/>
        </p:nvSpPr>
        <p:spPr>
          <a:xfrm>
            <a:off x="1872000" y="332640"/>
            <a:ext cx="784800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88000"/>
                </a:solidFill>
                <a:latin typeface="Times New Roman"/>
              </a:rPr>
              <a:t>Шаг 8. Оформление результатов собеседования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275" name="Graphic 6" descr=""/>
          <p:cNvPicPr/>
          <p:nvPr/>
        </p:nvPicPr>
        <p:blipFill>
          <a:blip r:embed="rId3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76" name="Овал 9"/>
          <p:cNvSpPr/>
          <p:nvPr/>
        </p:nvSpPr>
        <p:spPr>
          <a:xfrm>
            <a:off x="6192720" y="6022800"/>
            <a:ext cx="216000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Овал 10"/>
          <p:cNvSpPr/>
          <p:nvPr/>
        </p:nvSpPr>
        <p:spPr>
          <a:xfrm>
            <a:off x="4256640" y="2411640"/>
            <a:ext cx="216000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2"/>
          <p:cNvSpPr/>
          <p:nvPr/>
        </p:nvSpPr>
        <p:spPr>
          <a:xfrm>
            <a:off x="1346400" y="5923440"/>
            <a:ext cx="3708360" cy="799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70c0"/>
                </a:solidFill>
                <a:latin typeface="Times New Roman"/>
              </a:rPr>
              <a:t>Не забудьте информацию об успешном собеседовании направить специалистам центра занятости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79" name="Прямая со стрелкой 13"/>
          <p:cNvSpPr/>
          <p:nvPr/>
        </p:nvSpPr>
        <p:spPr>
          <a:xfrm>
            <a:off x="5075640" y="6237360"/>
            <a:ext cx="1100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Прямоугольник 3"/>
          <p:cNvSpPr/>
          <p:nvPr/>
        </p:nvSpPr>
        <p:spPr>
          <a:xfrm>
            <a:off x="1113120" y="116280"/>
            <a:ext cx="9858960" cy="12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9880" rIns="119880" tIns="60120" bIns="6012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  <a:ea typeface="DejaVu Sans"/>
              </a:rPr>
              <a:t>КОНСУЛЬТАЦИИ 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  <a:ea typeface="DejaVu Sans"/>
              </a:rPr>
              <a:t>по вопросу «Временное трудоустройство 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17375e"/>
                </a:solidFill>
                <a:latin typeface="Times New Roman"/>
                <a:ea typeface="DejaVu Sans"/>
              </a:rPr>
              <a:t>подростков в 2023 году»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81" name="Прямоугольник 4"/>
          <p:cNvSpPr/>
          <p:nvPr/>
        </p:nvSpPr>
        <p:spPr>
          <a:xfrm>
            <a:off x="540000" y="1800000"/>
            <a:ext cx="6514560" cy="1582920"/>
          </a:xfrm>
          <a:prstGeom prst="rect">
            <a:avLst/>
          </a:prstGeom>
          <a:noFill/>
          <a:ln w="19050">
            <a:solidFill>
              <a:srgbClr val="8eb4e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9880" rIns="119880" tIns="60120" bIns="6012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  <a:ea typeface="DejaVu Sans"/>
              </a:rPr>
              <a:t>ГКУ «Центр занятости населения Тверской области»: 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17375e"/>
                </a:solidFill>
                <a:latin typeface="Times New Roman"/>
                <a:ea typeface="DejaVu Sans"/>
              </a:rPr>
              <a:t>8 919 050 22 05 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17375e"/>
                </a:solidFill>
                <a:latin typeface="Times New Roman"/>
                <a:ea typeface="DejaVu Sans"/>
              </a:rPr>
              <a:t>Ильина Елена Сергеевна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82" name="Прямоугольник 5"/>
          <p:cNvSpPr/>
          <p:nvPr/>
        </p:nvSpPr>
        <p:spPr>
          <a:xfrm>
            <a:off x="540000" y="3780000"/>
            <a:ext cx="6514560" cy="2314440"/>
          </a:xfrm>
          <a:prstGeom prst="rect">
            <a:avLst/>
          </a:prstGeom>
          <a:noFill/>
          <a:ln w="19050">
            <a:solidFill>
              <a:srgbClr val="8eb4e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9880" rIns="119880" tIns="60120" bIns="6012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17375e"/>
                </a:solidFill>
                <a:latin typeface="Times New Roman"/>
                <a:ea typeface="DejaVu Sans"/>
              </a:rPr>
              <a:t>Контакты структурных подразделений центра занятости: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17375e"/>
                </a:solidFill>
                <a:latin typeface="Times New Roman"/>
                <a:ea typeface="DejaVu Sans"/>
              </a:rPr>
              <a:t>https://trudzan.tverreg.ru/page/</a:t>
            </a:r>
            <a:r>
              <a:rPr b="0" lang="ru-RU" sz="2400" spc="-1" strike="noStrike">
                <a:solidFill>
                  <a:srgbClr val="17375e"/>
                </a:solidFill>
                <a:latin typeface="Times New Roman"/>
                <a:ea typeface="DejaVu Sans"/>
              </a:rPr>
              <a:t>государственное_казенное_учреждение_тверской_области__центр_занятости_населения_тверской_области_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283" name="Picture 2" descr="http://qrcoder.ru/code/?https%3A%2F%2Ftrudzan.tverreg.ru%2Fpage%2F%E3%EE%F1%F3%E4%E0%F0%F1%F2%E2%E5%ED%ED%EE%E5_%EA%E0%E7%E5%ED%ED%EE%E5_%F3%F7%F0%E5%E6%E4%E5%ED%E8%E5_%F2%E2%E5%F0%F1%EA%EE%E9_%EE%E1%EB%E0%F1%F2%E8__%F6%E5%ED%F2%F0_%E7%E0%ED%FF%F2%EE%F1%F2%E8_%ED%E0%F1%E5%EB%E5%ED%E8%FF_%F2%E2%E5%F0%F1%EA%EE%E9_%EE%E1%EB%E0%F1%F2%E8_&amp;4&amp;0"/>
          <p:cNvPicPr/>
          <p:nvPr/>
        </p:nvPicPr>
        <p:blipFill>
          <a:blip r:embed="rId1"/>
          <a:stretch/>
        </p:blipFill>
        <p:spPr>
          <a:xfrm>
            <a:off x="7740000" y="1980000"/>
            <a:ext cx="4121640" cy="4121640"/>
          </a:xfrm>
          <a:prstGeom prst="rect">
            <a:avLst/>
          </a:prstGeom>
          <a:ln cap="rnd" w="190500">
            <a:solidFill>
              <a:srgbClr val="ffffff"/>
            </a:solidFill>
            <a:round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raphic 6" descr=""/>
          <p:cNvPicPr/>
          <p:nvPr/>
        </p:nvPicPr>
        <p:blipFill>
          <a:blip r:embed="rId1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46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8800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a88000"/>
                </a:solidFill>
                <a:latin typeface="Times New Roman"/>
              </a:rPr>
              <a:t>Шаг 1. Авторизация на Портале «Работа России»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147" name="Объект 3" descr=""/>
          <p:cNvPicPr/>
          <p:nvPr/>
        </p:nvPicPr>
        <p:blipFill>
          <a:blip r:embed="rId2"/>
          <a:srcRect l="9167" t="8486" r="9730" b="32399"/>
          <a:stretch/>
        </p:blipFill>
        <p:spPr>
          <a:xfrm>
            <a:off x="648000" y="633960"/>
            <a:ext cx="7488360" cy="24861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48" name="Объект 3" descr=""/>
          <p:cNvPicPr/>
          <p:nvPr/>
        </p:nvPicPr>
        <p:blipFill>
          <a:blip r:embed="rId3"/>
          <a:srcRect l="9278" t="7962" r="11136" b="22649"/>
          <a:stretch/>
        </p:blipFill>
        <p:spPr>
          <a:xfrm>
            <a:off x="216000" y="3357000"/>
            <a:ext cx="7079400" cy="3126600"/>
          </a:xfrm>
          <a:prstGeom prst="rect">
            <a:avLst/>
          </a:prstGeom>
          <a:ln w="0">
            <a:solidFill>
              <a:srgbClr val="c00000"/>
            </a:solidFill>
          </a:ln>
        </p:spPr>
      </p:pic>
      <p:pic>
        <p:nvPicPr>
          <p:cNvPr id="149" name="Picture 2" descr=""/>
          <p:cNvPicPr/>
          <p:nvPr/>
        </p:nvPicPr>
        <p:blipFill>
          <a:blip r:embed="rId4"/>
          <a:stretch/>
        </p:blipFill>
        <p:spPr>
          <a:xfrm>
            <a:off x="7537680" y="3429000"/>
            <a:ext cx="2852280" cy="27918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50" name="CustomShape 3"/>
          <p:cNvSpPr/>
          <p:nvPr/>
        </p:nvSpPr>
        <p:spPr>
          <a:xfrm>
            <a:off x="10366560" y="3480480"/>
            <a:ext cx="1490760" cy="254052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i="1" lang="ru-RU" sz="1400" spc="-1" strike="noStrike">
                <a:solidFill>
                  <a:srgbClr val="254061"/>
                </a:solidFill>
                <a:latin typeface="Times New Roman"/>
              </a:rPr>
              <a:t>На открывшейся странице Вам нужно указать данные своей учётной записи портала «Госуслуги» и нажать на кнопку «Войти»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51" name="Овал 1"/>
          <p:cNvSpPr/>
          <p:nvPr/>
        </p:nvSpPr>
        <p:spPr>
          <a:xfrm>
            <a:off x="7344720" y="585000"/>
            <a:ext cx="769320" cy="3294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3"/>
          <p:cNvSpPr/>
          <p:nvPr/>
        </p:nvSpPr>
        <p:spPr>
          <a:xfrm>
            <a:off x="8352720" y="633960"/>
            <a:ext cx="1490760" cy="113868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ru-RU" sz="1200" spc="-1" strike="noStrike">
                <a:solidFill>
                  <a:srgbClr val="254061"/>
                </a:solidFill>
                <a:latin typeface="Times New Roman"/>
              </a:rPr>
              <a:t>На открывшейся странице Вам нужно в верхнем правом углу нажать на кнопку «Войти»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53" name="Овал 18"/>
          <p:cNvSpPr/>
          <p:nvPr/>
        </p:nvSpPr>
        <p:spPr>
          <a:xfrm>
            <a:off x="854640" y="5445360"/>
            <a:ext cx="2313360" cy="575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3"/>
          <p:cNvSpPr/>
          <p:nvPr/>
        </p:nvSpPr>
        <p:spPr>
          <a:xfrm>
            <a:off x="3096360" y="4242960"/>
            <a:ext cx="1490760" cy="101556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ru-RU" sz="1200" spc="-1" strike="noStrike">
                <a:solidFill>
                  <a:srgbClr val="254061"/>
                </a:solidFill>
                <a:latin typeface="Times New Roman"/>
              </a:rPr>
              <a:t>На открывшейся странице осуществить вход через портал Госуслуги</a:t>
            </a:r>
            <a:endParaRPr b="0" lang="ru-RU" sz="1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Рисунок 2" descr=""/>
          <p:cNvPicPr/>
          <p:nvPr/>
        </p:nvPicPr>
        <p:blipFill>
          <a:blip r:embed="rId1"/>
          <a:srcRect l="0" t="0" r="10355" b="6038"/>
          <a:stretch/>
        </p:blipFill>
        <p:spPr>
          <a:xfrm>
            <a:off x="504000" y="980640"/>
            <a:ext cx="7128360" cy="34635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56" name="Graphic 6" descr=""/>
          <p:cNvPicPr/>
          <p:nvPr/>
        </p:nvPicPr>
        <p:blipFill>
          <a:blip r:embed="rId2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57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88000"/>
                </a:solidFill>
                <a:latin typeface="Times New Roman"/>
              </a:rPr>
              <a:t>2 шаг. Создание резюме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3168360" y="3773160"/>
            <a:ext cx="2088000" cy="73476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ru-RU" sz="1200" spc="-1" strike="noStrike">
                <a:solidFill>
                  <a:srgbClr val="254061"/>
                </a:solidFill>
                <a:latin typeface="Times New Roman"/>
              </a:rPr>
              <a:t>Для начала заполнения резюме нажать на кнопку «Создать резюме»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59" name="Овал 1"/>
          <p:cNvSpPr/>
          <p:nvPr/>
        </p:nvSpPr>
        <p:spPr>
          <a:xfrm>
            <a:off x="830520" y="3852360"/>
            <a:ext cx="2241360" cy="719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3"/>
          <p:cNvSpPr/>
          <p:nvPr/>
        </p:nvSpPr>
        <p:spPr>
          <a:xfrm>
            <a:off x="1204200" y="4869000"/>
            <a:ext cx="9928440" cy="165600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i="1" lang="ru-RU" sz="1400" spc="-1" strike="noStrike">
                <a:solidFill>
                  <a:srgbClr val="254061"/>
                </a:solidFill>
                <a:latin typeface="Times New Roman"/>
              </a:rPr>
              <a:t>   </a:t>
            </a:r>
            <a:r>
              <a:rPr b="1" i="1" lang="ru-RU" sz="1400" spc="-1" strike="noStrike">
                <a:solidFill>
                  <a:srgbClr val="254061"/>
                </a:solidFill>
                <a:latin typeface="Times New Roman"/>
              </a:rPr>
              <a:t>В случае указания профессии, поле «Желаемая должность» должно соответствовать указанной Вами профессии. Указываемая Вами профессия должна подразумевать отсутствие у Вас квалификации (пример: подсобный рабочий, уборщик территорий, помощник делопроизводителя).</a:t>
            </a: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i="1" lang="ru-RU" sz="1400" spc="-1" strike="noStrike">
                <a:solidFill>
                  <a:srgbClr val="254061"/>
                </a:solidFill>
                <a:latin typeface="Times New Roman"/>
              </a:rPr>
              <a:t>    </a:t>
            </a:r>
            <a:r>
              <a:rPr b="1" i="1" lang="ru-RU" sz="1400" spc="-1" strike="noStrike">
                <a:solidFill>
                  <a:srgbClr val="254061"/>
                </a:solidFill>
                <a:latin typeface="Times New Roman"/>
              </a:rPr>
              <a:t>Если Вы создаёте резюме для подачи индивидуального заявления при участии во временном трудоустройстве образовательной организации, которая ранее подала на Вас групповую заявку, то следует уточнить профессию и должность у Вашей образовательной организации.</a:t>
            </a:r>
            <a:endParaRPr b="0" lang="ru-RU" sz="1400" spc="-1" strike="noStrike">
              <a:latin typeface="XO Oriel"/>
            </a:endParaRPr>
          </a:p>
        </p:txBody>
      </p:sp>
      <p:pic>
        <p:nvPicPr>
          <p:cNvPr id="161" name="Рисунок 3" descr=""/>
          <p:cNvPicPr/>
          <p:nvPr/>
        </p:nvPicPr>
        <p:blipFill>
          <a:blip r:embed="rId3"/>
          <a:stretch/>
        </p:blipFill>
        <p:spPr>
          <a:xfrm>
            <a:off x="7909560" y="765720"/>
            <a:ext cx="3661920" cy="366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Рисунок 6" descr=""/>
          <p:cNvPicPr/>
          <p:nvPr/>
        </p:nvPicPr>
        <p:blipFill>
          <a:blip r:embed="rId1"/>
          <a:stretch/>
        </p:blipFill>
        <p:spPr>
          <a:xfrm>
            <a:off x="500760" y="4468320"/>
            <a:ext cx="3691800" cy="1539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63" name="Graphic 6" descr=""/>
          <p:cNvPicPr/>
          <p:nvPr/>
        </p:nvPicPr>
        <p:blipFill>
          <a:blip r:embed="rId2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64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8800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a88000"/>
                </a:solidFill>
                <a:latin typeface="Times New Roman"/>
              </a:rPr>
              <a:t>шаг 2. Создание резюме. Продолжение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165" name="Рисунок 3" descr=""/>
          <p:cNvPicPr/>
          <p:nvPr/>
        </p:nvPicPr>
        <p:blipFill>
          <a:blip r:embed="rId3"/>
          <a:stretch/>
        </p:blipFill>
        <p:spPr>
          <a:xfrm>
            <a:off x="9793080" y="0"/>
            <a:ext cx="1646640" cy="164664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1" descr=""/>
          <p:cNvPicPr/>
          <p:nvPr/>
        </p:nvPicPr>
        <p:blipFill>
          <a:blip r:embed="rId4"/>
          <a:stretch/>
        </p:blipFill>
        <p:spPr>
          <a:xfrm>
            <a:off x="700200" y="668520"/>
            <a:ext cx="3909960" cy="38876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67" name="Рисунок 3" descr=""/>
          <p:cNvPicPr/>
          <p:nvPr/>
        </p:nvPicPr>
        <p:blipFill>
          <a:blip r:embed="rId5"/>
          <a:stretch/>
        </p:blipFill>
        <p:spPr>
          <a:xfrm>
            <a:off x="5328000" y="637920"/>
            <a:ext cx="3743280" cy="324612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68" name="Рисунок 8" descr=""/>
          <p:cNvPicPr/>
          <p:nvPr/>
        </p:nvPicPr>
        <p:blipFill>
          <a:blip r:embed="rId6"/>
          <a:stretch/>
        </p:blipFill>
        <p:spPr>
          <a:xfrm>
            <a:off x="6893640" y="3960000"/>
            <a:ext cx="4118400" cy="27306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69" name="Овал 13"/>
          <p:cNvSpPr/>
          <p:nvPr/>
        </p:nvSpPr>
        <p:spPr>
          <a:xfrm>
            <a:off x="6916680" y="4694760"/>
            <a:ext cx="1401480" cy="279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Овал 14"/>
          <p:cNvSpPr/>
          <p:nvPr/>
        </p:nvSpPr>
        <p:spPr>
          <a:xfrm>
            <a:off x="6916680" y="5476680"/>
            <a:ext cx="1401480" cy="279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Овал 15"/>
          <p:cNvSpPr/>
          <p:nvPr/>
        </p:nvSpPr>
        <p:spPr>
          <a:xfrm>
            <a:off x="7099560" y="2612520"/>
            <a:ext cx="1401480" cy="279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Овал 18"/>
          <p:cNvSpPr/>
          <p:nvPr/>
        </p:nvSpPr>
        <p:spPr>
          <a:xfrm>
            <a:off x="813960" y="823680"/>
            <a:ext cx="1849680" cy="3729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TextBox 1"/>
          <p:cNvSpPr/>
          <p:nvPr/>
        </p:nvSpPr>
        <p:spPr>
          <a:xfrm>
            <a:off x="2800080" y="629280"/>
            <a:ext cx="2009520" cy="12247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</a:rPr>
              <a:t>ВАЖНО! Выбираем профессии не требующие квалификации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74" name="TextBox 1"/>
          <p:cNvSpPr/>
          <p:nvPr/>
        </p:nvSpPr>
        <p:spPr>
          <a:xfrm>
            <a:off x="9217080" y="1992960"/>
            <a:ext cx="2009520" cy="12247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</a:rPr>
              <a:t>ВАЖНО! Взаимодействие только через электронную почту 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75" name="TextBox 1"/>
          <p:cNvSpPr/>
          <p:nvPr/>
        </p:nvSpPr>
        <p:spPr>
          <a:xfrm>
            <a:off x="4871880" y="4271040"/>
            <a:ext cx="2009520" cy="171144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</a:rPr>
              <a:t>ВАЖНО! Выбираем неполный рабочий день в соотвтствии с ТК РФ, а также работу временного характера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500760" y="5919480"/>
            <a:ext cx="4827600" cy="7466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20000"/>
              </a:lnSpc>
              <a:buNone/>
            </a:pPr>
            <a:r>
              <a:rPr b="1" i="1" lang="ru-RU" sz="1200" spc="-1" strike="noStrike">
                <a:solidFill>
                  <a:srgbClr val="ff0000"/>
                </a:solidFill>
                <a:latin typeface="Times New Roman"/>
              </a:rPr>
              <a:t>ВАЖНО!! </a:t>
            </a:r>
            <a:r>
              <a:rPr b="0" i="1" lang="ru-RU" sz="1200" spc="-1" strike="noStrike">
                <a:solidFill>
                  <a:srgbClr val="000000"/>
                </a:solidFill>
                <a:latin typeface="Times New Roman"/>
              </a:rPr>
              <a:t>Обратите внимание, что данные сведения необходимы для уточнения данных, в случае неполноты которых Вам может быть отказано в предоставлении государственной услуги.</a:t>
            </a:r>
            <a:endParaRPr b="0" lang="ru-RU" sz="1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1" descr=""/>
          <p:cNvPicPr/>
          <p:nvPr/>
        </p:nvPicPr>
        <p:blipFill>
          <a:blip r:embed="rId1"/>
          <a:stretch/>
        </p:blipFill>
        <p:spPr>
          <a:xfrm>
            <a:off x="524520" y="2729880"/>
            <a:ext cx="7948800" cy="159660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2" descr=""/>
          <p:cNvPicPr/>
          <p:nvPr/>
        </p:nvPicPr>
        <p:blipFill>
          <a:blip r:embed="rId2"/>
          <a:stretch/>
        </p:blipFill>
        <p:spPr>
          <a:xfrm>
            <a:off x="2952360" y="4509000"/>
            <a:ext cx="7952040" cy="1504440"/>
          </a:xfrm>
          <a:prstGeom prst="rect">
            <a:avLst/>
          </a:prstGeom>
          <a:ln w="0">
            <a:noFill/>
          </a:ln>
        </p:spPr>
      </p:pic>
      <p:pic>
        <p:nvPicPr>
          <p:cNvPr id="179" name="Рисунок 3" descr=""/>
          <p:cNvPicPr/>
          <p:nvPr/>
        </p:nvPicPr>
        <p:blipFill>
          <a:blip r:embed="rId3"/>
          <a:srcRect l="0" t="0" r="21069" b="54836"/>
          <a:stretch/>
        </p:blipFill>
        <p:spPr>
          <a:xfrm>
            <a:off x="261360" y="1546200"/>
            <a:ext cx="5783040" cy="1144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80" name="Овал 8"/>
          <p:cNvSpPr/>
          <p:nvPr/>
        </p:nvSpPr>
        <p:spPr>
          <a:xfrm>
            <a:off x="412560" y="3759120"/>
            <a:ext cx="1583640" cy="4618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Овал 9"/>
          <p:cNvSpPr/>
          <p:nvPr/>
        </p:nvSpPr>
        <p:spPr>
          <a:xfrm>
            <a:off x="532080" y="1845000"/>
            <a:ext cx="163296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565560" y="775440"/>
            <a:ext cx="2926440" cy="7358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ru-RU" sz="1400" spc="-1" strike="noStrike">
                <a:solidFill>
                  <a:srgbClr val="254061"/>
                </a:solidFill>
                <a:latin typeface="Times New Roman"/>
              </a:rPr>
              <a:t>Заходим в каталог услуг и выбираем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83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88000"/>
                </a:solidFill>
                <a:latin typeface="Times New Roman"/>
              </a:rPr>
              <a:t>Шаг 3. Заявление на профессиональную ориентацию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84" name="Овал 12"/>
          <p:cNvSpPr/>
          <p:nvPr/>
        </p:nvSpPr>
        <p:spPr>
          <a:xfrm>
            <a:off x="2952360" y="4221360"/>
            <a:ext cx="7560360" cy="719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5" name="Picture 5" descr="C:\Users\KochegarovaAE\Desktop\Blog-2-career-information.jpg"/>
          <p:cNvPicPr/>
          <p:nvPr/>
        </p:nvPicPr>
        <p:blipFill>
          <a:blip r:embed="rId4"/>
          <a:stretch/>
        </p:blipFill>
        <p:spPr>
          <a:xfrm>
            <a:off x="565560" y="4937040"/>
            <a:ext cx="2115360" cy="141912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3" descr=""/>
          <p:cNvPicPr/>
          <p:nvPr/>
        </p:nvPicPr>
        <p:blipFill>
          <a:blip r:embed="rId5"/>
          <a:srcRect l="21791" t="48619" r="46085" b="21340"/>
          <a:stretch/>
        </p:blipFill>
        <p:spPr>
          <a:xfrm>
            <a:off x="6408720" y="516240"/>
            <a:ext cx="3915000" cy="2059200"/>
          </a:xfrm>
          <a:prstGeom prst="rect">
            <a:avLst/>
          </a:prstGeom>
          <a:ln w="0">
            <a:noFill/>
          </a:ln>
        </p:spPr>
      </p:pic>
      <p:sp>
        <p:nvSpPr>
          <p:cNvPr id="187" name="Овал 13"/>
          <p:cNvSpPr/>
          <p:nvPr/>
        </p:nvSpPr>
        <p:spPr>
          <a:xfrm>
            <a:off x="6516000" y="1932480"/>
            <a:ext cx="1850040" cy="2307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Овал 14"/>
          <p:cNvSpPr/>
          <p:nvPr/>
        </p:nvSpPr>
        <p:spPr>
          <a:xfrm>
            <a:off x="6516000" y="775440"/>
            <a:ext cx="1583640" cy="4618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 descr=""/>
          <p:cNvPicPr/>
          <p:nvPr/>
        </p:nvPicPr>
        <p:blipFill>
          <a:blip r:embed="rId1"/>
          <a:srcRect l="0" t="0" r="17521" b="6041"/>
          <a:stretch/>
        </p:blipFill>
        <p:spPr>
          <a:xfrm>
            <a:off x="6216840" y="699480"/>
            <a:ext cx="5409360" cy="224460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4" descr=""/>
          <p:cNvPicPr/>
          <p:nvPr/>
        </p:nvPicPr>
        <p:blipFill>
          <a:blip r:embed="rId2"/>
          <a:srcRect l="8985" t="11745" r="33024" b="37916"/>
          <a:stretch/>
        </p:blipFill>
        <p:spPr>
          <a:xfrm>
            <a:off x="6234120" y="2980080"/>
            <a:ext cx="4608720" cy="1095120"/>
          </a:xfrm>
          <a:prstGeom prst="rect">
            <a:avLst/>
          </a:prstGeom>
          <a:ln w="0">
            <a:noFill/>
          </a:ln>
        </p:spPr>
      </p:pic>
      <p:sp>
        <p:nvSpPr>
          <p:cNvPr id="191" name="TextBox 6"/>
          <p:cNvSpPr/>
          <p:nvPr/>
        </p:nvSpPr>
        <p:spPr>
          <a:xfrm>
            <a:off x="864000" y="188640"/>
            <a:ext cx="9714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88000"/>
                </a:solidFill>
                <a:latin typeface="Times New Roman"/>
              </a:rPr>
              <a:t>Шаг 3. Заполнение заявления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92" name="Овал 10"/>
          <p:cNvSpPr/>
          <p:nvPr/>
        </p:nvSpPr>
        <p:spPr>
          <a:xfrm>
            <a:off x="6147360" y="3472920"/>
            <a:ext cx="1918800" cy="450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3" name="Рисунок 11" descr=""/>
          <p:cNvPicPr/>
          <p:nvPr/>
        </p:nvPicPr>
        <p:blipFill>
          <a:blip r:embed="rId3"/>
          <a:srcRect l="7581" t="26676" r="32228" b="8942"/>
          <a:stretch/>
        </p:blipFill>
        <p:spPr>
          <a:xfrm>
            <a:off x="6278760" y="4040280"/>
            <a:ext cx="3575160" cy="1945800"/>
          </a:xfrm>
          <a:prstGeom prst="rect">
            <a:avLst/>
          </a:prstGeom>
          <a:ln w="0">
            <a:noFill/>
          </a:ln>
        </p:spPr>
      </p:pic>
      <p:sp>
        <p:nvSpPr>
          <p:cNvPr id="194" name="Овал 12"/>
          <p:cNvSpPr/>
          <p:nvPr/>
        </p:nvSpPr>
        <p:spPr>
          <a:xfrm>
            <a:off x="6307560" y="5705280"/>
            <a:ext cx="1151640" cy="3045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Рисунок 1" descr=""/>
          <p:cNvPicPr/>
          <p:nvPr/>
        </p:nvPicPr>
        <p:blipFill>
          <a:blip r:embed="rId4"/>
          <a:srcRect l="0" t="0" r="10725" b="0"/>
          <a:stretch/>
        </p:blipFill>
        <p:spPr>
          <a:xfrm>
            <a:off x="288000" y="692640"/>
            <a:ext cx="5060160" cy="3087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96" name="CustomShape 8"/>
          <p:cNvSpPr/>
          <p:nvPr/>
        </p:nvSpPr>
        <p:spPr>
          <a:xfrm rot="21043800">
            <a:off x="3828600" y="4261320"/>
            <a:ext cx="2357640" cy="615960"/>
          </a:xfrm>
          <a:prstGeom prst="rect">
            <a:avLst/>
          </a:prstGeom>
          <a:noFill/>
          <a:ln cap="rnd" w="9360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0000"/>
                </a:solidFill>
                <a:latin typeface="Times New Roman"/>
              </a:rPr>
              <a:t>Выбираете  центр занятости, расположенный в месте проживания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7" name="CustomShape 7"/>
          <p:cNvSpPr/>
          <p:nvPr/>
        </p:nvSpPr>
        <p:spPr>
          <a:xfrm>
            <a:off x="410040" y="5857560"/>
            <a:ext cx="367200" cy="103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8" name="Picture 2" descr="C:\Users\KochegarovaAE\Downloads\2023-03-07_09-24-50.png"/>
          <p:cNvPicPr/>
          <p:nvPr/>
        </p:nvPicPr>
        <p:blipFill>
          <a:blip r:embed="rId5"/>
          <a:srcRect l="9822" t="0" r="30725" b="0"/>
          <a:stretch/>
        </p:blipFill>
        <p:spPr>
          <a:xfrm>
            <a:off x="788400" y="4266720"/>
            <a:ext cx="3049560" cy="2011320"/>
          </a:xfrm>
          <a:prstGeom prst="rect">
            <a:avLst/>
          </a:prstGeom>
          <a:ln w="0">
            <a:noFill/>
          </a:ln>
        </p:spPr>
      </p:pic>
      <p:sp>
        <p:nvSpPr>
          <p:cNvPr id="199" name="CustomShape 7"/>
          <p:cNvSpPr/>
          <p:nvPr/>
        </p:nvSpPr>
        <p:spPr>
          <a:xfrm>
            <a:off x="410040" y="5168880"/>
            <a:ext cx="367200" cy="103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998640" y="221760"/>
            <a:ext cx="1060308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88000"/>
                </a:solidFill>
                <a:latin typeface="Times New Roman"/>
              </a:rPr>
              <a:t>Шаг 4. Подать заявление на услугу 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201" name="Рисунок 3" descr=""/>
          <p:cNvPicPr/>
          <p:nvPr/>
        </p:nvPicPr>
        <p:blipFill>
          <a:blip r:embed="rId1"/>
          <a:srcRect l="0" t="0" r="21069" b="54836"/>
          <a:stretch/>
        </p:blipFill>
        <p:spPr>
          <a:xfrm>
            <a:off x="576000" y="1411200"/>
            <a:ext cx="5783040" cy="1144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02" name="CustomShape 2"/>
          <p:cNvSpPr/>
          <p:nvPr/>
        </p:nvSpPr>
        <p:spPr>
          <a:xfrm>
            <a:off x="576000" y="675360"/>
            <a:ext cx="2926440" cy="7358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ru-RU" sz="1400" spc="-1" strike="noStrike">
                <a:solidFill>
                  <a:srgbClr val="254061"/>
                </a:solidFill>
                <a:latin typeface="Times New Roman"/>
              </a:rPr>
              <a:t>Заходим в каталог услуг и выбираем</a:t>
            </a:r>
            <a:endParaRPr b="0" lang="ru-RU" sz="1400" spc="-1" strike="noStrike">
              <a:latin typeface="XO Oriel"/>
            </a:endParaRPr>
          </a:p>
        </p:txBody>
      </p:sp>
      <p:pic>
        <p:nvPicPr>
          <p:cNvPr id="203" name="Рисунок 5" descr=""/>
          <p:cNvPicPr/>
          <p:nvPr/>
        </p:nvPicPr>
        <p:blipFill>
          <a:blip r:embed="rId2"/>
          <a:stretch/>
        </p:blipFill>
        <p:spPr>
          <a:xfrm>
            <a:off x="160920" y="2601360"/>
            <a:ext cx="9161640" cy="1774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04" name="Рисунок 6" descr=""/>
          <p:cNvPicPr/>
          <p:nvPr/>
        </p:nvPicPr>
        <p:blipFill>
          <a:blip r:embed="rId3"/>
          <a:stretch/>
        </p:blipFill>
        <p:spPr>
          <a:xfrm>
            <a:off x="4529520" y="3573000"/>
            <a:ext cx="7711200" cy="3072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05" name="Graphic 6" descr=""/>
          <p:cNvPicPr/>
          <p:nvPr/>
        </p:nvPicPr>
        <p:blipFill>
          <a:blip r:embed="rId4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06" name="Овал 8"/>
          <p:cNvSpPr/>
          <p:nvPr/>
        </p:nvSpPr>
        <p:spPr>
          <a:xfrm>
            <a:off x="57600" y="3786480"/>
            <a:ext cx="2232000" cy="5889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Овал 9"/>
          <p:cNvSpPr/>
          <p:nvPr/>
        </p:nvSpPr>
        <p:spPr>
          <a:xfrm>
            <a:off x="4485240" y="3482640"/>
            <a:ext cx="6891480" cy="1314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Овал 10"/>
          <p:cNvSpPr/>
          <p:nvPr/>
        </p:nvSpPr>
        <p:spPr>
          <a:xfrm>
            <a:off x="599040" y="1648800"/>
            <a:ext cx="163296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1" descr=""/>
          <p:cNvPicPr/>
          <p:nvPr/>
        </p:nvPicPr>
        <p:blipFill>
          <a:blip r:embed="rId1"/>
          <a:srcRect l="0" t="0" r="10725" b="0"/>
          <a:stretch/>
        </p:blipFill>
        <p:spPr>
          <a:xfrm>
            <a:off x="288000" y="692640"/>
            <a:ext cx="5060160" cy="3087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10" name="Рисунок 2" descr=""/>
          <p:cNvPicPr/>
          <p:nvPr/>
        </p:nvPicPr>
        <p:blipFill>
          <a:blip r:embed="rId2"/>
          <a:srcRect l="0" t="0" r="16772" b="2408"/>
          <a:stretch/>
        </p:blipFill>
        <p:spPr>
          <a:xfrm>
            <a:off x="6192720" y="671400"/>
            <a:ext cx="5655960" cy="3108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11" name="CustomShape 8"/>
          <p:cNvSpPr/>
          <p:nvPr/>
        </p:nvSpPr>
        <p:spPr>
          <a:xfrm rot="21043800">
            <a:off x="3787200" y="4266000"/>
            <a:ext cx="2357640" cy="615960"/>
          </a:xfrm>
          <a:prstGeom prst="rect">
            <a:avLst/>
          </a:prstGeom>
          <a:noFill/>
          <a:ln cap="rnd" w="9360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0000"/>
                </a:solidFill>
                <a:latin typeface="Times New Roman"/>
              </a:rPr>
              <a:t>Выбираете  центр занятости, расположенный в месте проживания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12" name="CustomShape 1"/>
          <p:cNvSpPr/>
          <p:nvPr/>
        </p:nvSpPr>
        <p:spPr>
          <a:xfrm>
            <a:off x="1620000" y="-5040"/>
            <a:ext cx="879552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88000"/>
                </a:solidFill>
                <a:latin typeface="Times New Roman"/>
              </a:rPr>
              <a:t>Шаг 4. Заполнение заявления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213" name="Graphic 6" descr=""/>
          <p:cNvPicPr/>
          <p:nvPr/>
        </p:nvPicPr>
        <p:blipFill>
          <a:blip r:embed="rId3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pic>
        <p:nvPicPr>
          <p:cNvPr id="214" name="Рисунок 3" descr=""/>
          <p:cNvPicPr/>
          <p:nvPr/>
        </p:nvPicPr>
        <p:blipFill>
          <a:blip r:embed="rId4"/>
          <a:stretch/>
        </p:blipFill>
        <p:spPr>
          <a:xfrm>
            <a:off x="6264720" y="4065480"/>
            <a:ext cx="5583960" cy="2523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15" name="CustomShape 4"/>
          <p:cNvSpPr/>
          <p:nvPr/>
        </p:nvSpPr>
        <p:spPr>
          <a:xfrm>
            <a:off x="9505080" y="5562720"/>
            <a:ext cx="2231640" cy="7196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20000"/>
              </a:lnSpc>
              <a:buNone/>
            </a:pPr>
            <a:r>
              <a:rPr b="0" i="1" lang="ru-RU" sz="1200" spc="-1" strike="noStrike">
                <a:solidFill>
                  <a:srgbClr val="000000"/>
                </a:solidFill>
                <a:latin typeface="Times New Roman"/>
              </a:rPr>
              <a:t>Выбираем ранее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20000"/>
              </a:lnSpc>
              <a:buNone/>
            </a:pPr>
            <a:r>
              <a:rPr b="0" i="1" lang="ru-RU" sz="1200" spc="-1" strike="noStrike">
                <a:solidFill>
                  <a:srgbClr val="000000"/>
                </a:solidFill>
                <a:latin typeface="Times New Roman"/>
              </a:rPr>
              <a:t>заполненное резюме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16" name="Овал 17"/>
          <p:cNvSpPr/>
          <p:nvPr/>
        </p:nvSpPr>
        <p:spPr>
          <a:xfrm>
            <a:off x="6489720" y="5719680"/>
            <a:ext cx="208800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Овал 18"/>
          <p:cNvSpPr/>
          <p:nvPr/>
        </p:nvSpPr>
        <p:spPr>
          <a:xfrm>
            <a:off x="6552720" y="3409920"/>
            <a:ext cx="208800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8" name="Picture 2" descr="C:\Users\KochegarovaAE\Downloads\2023-03-07_09-24-50.png"/>
          <p:cNvPicPr/>
          <p:nvPr/>
        </p:nvPicPr>
        <p:blipFill>
          <a:blip r:embed="rId5"/>
          <a:srcRect l="9822" t="0" r="30725" b="0"/>
          <a:stretch/>
        </p:blipFill>
        <p:spPr>
          <a:xfrm>
            <a:off x="788400" y="4266720"/>
            <a:ext cx="3049560" cy="201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1" descr=""/>
          <p:cNvPicPr/>
          <p:nvPr/>
        </p:nvPicPr>
        <p:blipFill>
          <a:blip r:embed="rId1"/>
          <a:stretch/>
        </p:blipFill>
        <p:spPr>
          <a:xfrm>
            <a:off x="7518240" y="900360"/>
            <a:ext cx="3905280" cy="1756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20" name="Рисунок 3" descr=""/>
          <p:cNvPicPr/>
          <p:nvPr/>
        </p:nvPicPr>
        <p:blipFill>
          <a:blip r:embed="rId2"/>
          <a:stretch/>
        </p:blipFill>
        <p:spPr>
          <a:xfrm>
            <a:off x="421560" y="2656800"/>
            <a:ext cx="6411960" cy="2197080"/>
          </a:xfrm>
          <a:prstGeom prst="rect">
            <a:avLst/>
          </a:prstGeom>
          <a:ln cap="rnd" w="9360">
            <a:solidFill>
              <a:srgbClr val="ff0000"/>
            </a:solidFill>
            <a:custDash>
              <a:ds d="500000" sp="400000"/>
            </a:custDash>
            <a:miter/>
          </a:ln>
        </p:spPr>
      </p:pic>
      <p:pic>
        <p:nvPicPr>
          <p:cNvPr id="221" name="Рисунок 4" descr=""/>
          <p:cNvPicPr/>
          <p:nvPr/>
        </p:nvPicPr>
        <p:blipFill>
          <a:blip r:embed="rId3"/>
          <a:stretch/>
        </p:blipFill>
        <p:spPr>
          <a:xfrm>
            <a:off x="421560" y="5139360"/>
            <a:ext cx="6587280" cy="1584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22" name="Рисунок 5" descr=""/>
          <p:cNvPicPr/>
          <p:nvPr/>
        </p:nvPicPr>
        <p:blipFill>
          <a:blip r:embed="rId4"/>
          <a:stretch/>
        </p:blipFill>
        <p:spPr>
          <a:xfrm>
            <a:off x="5927760" y="3850560"/>
            <a:ext cx="6236640" cy="17996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23" name="CustomShape 5"/>
          <p:cNvSpPr/>
          <p:nvPr/>
        </p:nvSpPr>
        <p:spPr>
          <a:xfrm>
            <a:off x="6040800" y="3366000"/>
            <a:ext cx="6123600" cy="36432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76092"/>
                </a:solidFill>
                <a:latin typeface="Calibri"/>
              </a:rPr>
              <a:t>Если все верно заполнено Вы увидите данную запись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24" name="CustomShape 7"/>
          <p:cNvSpPr/>
          <p:nvPr/>
        </p:nvSpPr>
        <p:spPr>
          <a:xfrm rot="21043800">
            <a:off x="3215160" y="3441960"/>
            <a:ext cx="2560320" cy="949320"/>
          </a:xfrm>
          <a:prstGeom prst="rect">
            <a:avLst/>
          </a:prstGeom>
          <a:noFill/>
          <a:ln cap="rnd" w="9360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0000"/>
                </a:solidFill>
                <a:latin typeface="Times New Roman"/>
              </a:rPr>
              <a:t>ВАЖНО! Социальные выплаты осуществляются на карту «МИР»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25" name="CustomShape 1"/>
          <p:cNvSpPr/>
          <p:nvPr/>
        </p:nvSpPr>
        <p:spPr>
          <a:xfrm>
            <a:off x="1800000" y="129960"/>
            <a:ext cx="879552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88000"/>
                </a:solidFill>
                <a:latin typeface="Times New Roman"/>
              </a:rPr>
              <a:t>Шаг 4. Заполнение заявления. Продолжение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226" name="Graphic 6" descr=""/>
          <p:cNvPicPr/>
          <p:nvPr/>
        </p:nvPicPr>
        <p:blipFill>
          <a:blip r:embed="rId5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 descr=""/>
          <p:cNvPicPr/>
          <p:nvPr/>
        </p:nvPicPr>
        <p:blipFill>
          <a:blip r:embed="rId6"/>
          <a:stretch/>
        </p:blipFill>
        <p:spPr>
          <a:xfrm>
            <a:off x="493200" y="664920"/>
            <a:ext cx="5433120" cy="195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Application>Редактор_презентаций/2.2.0.0$Windows_x86 LibreOffice_project/619128f23ebf8e7867bcca7f08c234096b5d1278</Application>
  <AppVersion>15.0000</AppVersion>
  <Words>491</Words>
  <Paragraphs>61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2023-01-26T07:14:58Z</dcterms:created>
  <dc:creator>Кочегарова Анастасия Евгеньевна</dc:creator>
  <dc:description/>
  <dc:language>ru-RU</dc:language>
  <cp:lastModifiedBy/>
  <cp:lastPrinted>2023-03-21T05:30:17Z</cp:lastPrinted>
  <dcterms:modified xsi:type="dcterms:W3CDTF">2023-05-12T10:48:48Z</dcterms:modified>
  <cp:revision>61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2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15</vt:i4>
  </property>
</Properties>
</file>