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8" r:id="rId4"/>
    <p:sldId id="259" r:id="rId5"/>
    <p:sldId id="260" r:id="rId6"/>
    <p:sldId id="289" r:id="rId7"/>
    <p:sldId id="290" r:id="rId8"/>
    <p:sldId id="299" r:id="rId9"/>
    <p:sldId id="302" r:id="rId10"/>
    <p:sldId id="303" r:id="rId11"/>
    <p:sldId id="304" r:id="rId12"/>
    <p:sldId id="305" r:id="rId13"/>
    <p:sldId id="306" r:id="rId14"/>
    <p:sldId id="261" r:id="rId15"/>
    <p:sldId id="307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1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1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D64FC6-28BE-2294-B047-EDFA8FD6D7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3E3DE42-93C9-9BAE-0E51-9DD0AC57CB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392C414-2BE6-CD0F-6C55-BCC54717BE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F03A91-CE9F-4436-96C3-2E3D607995A5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723115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BF14F4-4689-7569-B2F2-C3640017CE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FBBD73-49B6-DE14-E67A-49C36A3F77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34B4E2-DB33-F1D3-A523-1398F67C7A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C6743-723A-4618-B912-C1EF6BF593E7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314878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2567AEA-AE42-81B7-DCD9-FA0D457036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800FA9-56B6-DAE9-843C-24BE05B395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E7D021-6FBF-D048-479A-5B3B8C5CDE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BBF28-D291-4D96-9C08-D1E0031C3365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621260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1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84CACD-780F-C50E-E741-D1E321A9E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E1726-0AE6-0607-D910-618351869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16D054-4449-5BBC-56B4-F5AD76408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A6F01-7DA5-49D8-AC7A-C3F04027F0E5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631981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noProof="1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1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945D77-0262-C055-8A9B-33D4428BD4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1FAEE3-E899-95C7-216C-A872747366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029A80-355A-ABFD-DACF-24E7116AE7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FF9A04-24D3-4B5E-AD97-B028159E19B2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295432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FA1385-05FB-EE40-3340-2510959E94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9B9127-F6B3-4887-0D0C-1CD293C73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34E9A5-37DB-B36E-5FF3-5FBA6C9F6E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A8FB2-E533-4AE4-9B2F-BB5A8241BAD6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701263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E68FEC-1CE4-9BD6-E08B-B3E28D37E1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3E10AE-6D82-9123-5A3E-6F390988B8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CF3C84-1C1A-478C-3FCA-18449A984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83D279-529C-4C5C-8A18-CCDBCCF83F42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21631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noProof="1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8181DE-637E-B155-C6F7-C6A1D5F35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9D3DE9-0E70-2127-8BCD-E7F0ADA0B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7E53F1-E80E-939F-C814-019C043F85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2C998-DE85-459A-B618-1665FAA09C25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27807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60BD88-A057-EDF8-B77F-A5F0A32BB6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F7B927-95BB-00D3-3308-B38B4E1895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74F235-9EED-2D04-C615-A1087DB727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502ED-A647-4456-8226-22053958D228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04560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noProof="1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937485-2C65-AA3B-EE46-516CF426A1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6C7E41-A4A7-4620-3E97-88E7ACD73B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EE3FAA-90C3-C4BC-CDCF-DCA85EFC15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ACDBC-127A-40D7-8B1E-C930C9ED53E7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38313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FCF909-A23C-6D6F-AFED-1ED2D967A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8822BF-2116-E4ED-8F7A-2FD1576E1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3875C6-C9E4-3964-D90E-1CC0F48F8A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399A4-E9F8-437B-AFE8-BF901B20BF31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66211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8442" y="1060830"/>
            <a:ext cx="8567115" cy="1379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6108" y="1068070"/>
            <a:ext cx="8439150" cy="4671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4273346-2B59-474A-0653-4417A047052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6641A76-33D9-15B6-5FB8-B6B5EC6A6EF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/>
              <a:t>Haga clic para modificar el estilo de texto del patrón</a:t>
            </a:r>
          </a:p>
          <a:p>
            <a:pPr lvl="1"/>
            <a:r>
              <a:rPr lang="es-ES" altLang="ru-RU"/>
              <a:t>Segundo nivel</a:t>
            </a:r>
          </a:p>
          <a:p>
            <a:pPr lvl="2"/>
            <a:r>
              <a:rPr lang="es-ES" altLang="ru-RU"/>
              <a:t>Tercer nivel</a:t>
            </a:r>
          </a:p>
          <a:p>
            <a:pPr lvl="3"/>
            <a:r>
              <a:rPr lang="es-ES" altLang="ru-RU"/>
              <a:t>Cuarto nivel</a:t>
            </a:r>
          </a:p>
          <a:p>
            <a:pPr lvl="4"/>
            <a:r>
              <a:rPr lang="es-ES" altLang="ru-RU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3B8845D-240C-B458-5E1A-DFA3F715B3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B76A58-0F25-1247-2C41-E33239D2820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E54A040-E31B-667A-133E-E946949B2E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30A6AE-1D7D-49E2-B5ED-DB23C574FB23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06936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check.ege.edu.ru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872" cy="685799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990600" y="1676400"/>
            <a:ext cx="7162800" cy="236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Особенности организации и проведения </a:t>
            </a:r>
            <a:r>
              <a:rPr lang="ru-RU" sz="2800" dirty="0" err="1">
                <a:solidFill>
                  <a:schemeClr val="tx1"/>
                </a:solidFill>
              </a:rPr>
              <a:t>ГИА</a:t>
            </a:r>
            <a:r>
              <a:rPr lang="ru-RU" sz="2800" dirty="0">
                <a:solidFill>
                  <a:schemeClr val="tx1"/>
                </a:solidFill>
              </a:rPr>
              <a:t> - 11 в 2024 году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>
            <a:extLst>
              <a:ext uri="{FF2B5EF4-FFF2-40B4-BE49-F238E27FC236}">
                <a16:creationId xmlns:a16="http://schemas.microsoft.com/office/drawing/2014/main" id="{C65CF808-FF76-2455-BE93-0823106F24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468313" y="128588"/>
            <a:ext cx="8229601" cy="1228725"/>
          </a:xfrm>
        </p:spPr>
        <p:txBody>
          <a:bodyPr/>
          <a:lstStyle/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Итоговые отметки</a:t>
            </a:r>
            <a:br>
              <a:rPr lang="ru-RU" altLang="ru-RU" b="1">
                <a:solidFill>
                  <a:schemeClr val="bg1"/>
                </a:solidFill>
              </a:rPr>
            </a:br>
            <a:r>
              <a:rPr lang="ru-RU" altLang="ru-RU" b="1">
                <a:solidFill>
                  <a:schemeClr val="bg1"/>
                </a:solidFill>
              </a:rPr>
              <a:t> в аттестат </a:t>
            </a:r>
          </a:p>
        </p:txBody>
      </p:sp>
      <p:sp>
        <p:nvSpPr>
          <p:cNvPr id="15362" name="Объект 2">
            <a:extLst>
              <a:ext uri="{FF2B5EF4-FFF2-40B4-BE49-F238E27FC236}">
                <a16:creationId xmlns:a16="http://schemas.microsoft.com/office/drawing/2014/main" id="{A51586B5-A0A4-87B2-0AC2-C1EE9786E3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432117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altLang="ru-RU" sz="4000" b="1">
              <a:solidFill>
                <a:srgbClr val="C00000"/>
              </a:solidFill>
            </a:endParaRPr>
          </a:p>
        </p:txBody>
      </p:sp>
      <p:pic>
        <p:nvPicPr>
          <p:cNvPr id="15363" name="Рисунок 1">
            <a:extLst>
              <a:ext uri="{FF2B5EF4-FFF2-40B4-BE49-F238E27FC236}">
                <a16:creationId xmlns:a16="http://schemas.microsoft.com/office/drawing/2014/main" id="{AA95BBCC-01BE-BF39-4942-0DC30410C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36513"/>
            <a:ext cx="27463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3" name="Таблица 17412">
            <a:extLst>
              <a:ext uri="{FF2B5EF4-FFF2-40B4-BE49-F238E27FC236}">
                <a16:creationId xmlns:a16="http://schemas.microsoft.com/office/drawing/2014/main" id="{5036EFAE-2C24-0FB8-FB8D-48ACEAA6A0A5}"/>
              </a:ext>
            </a:extLst>
          </p:cNvPr>
          <p:cNvGraphicFramePr/>
          <p:nvPr/>
        </p:nvGraphicFramePr>
        <p:xfrm>
          <a:off x="549275" y="2074863"/>
          <a:ext cx="8424863" cy="2120900"/>
        </p:xfrm>
        <a:graphic>
          <a:graphicData uri="http://schemas.openxmlformats.org/drawingml/2006/table">
            <a:tbl>
              <a:tblPr/>
              <a:tblGrid>
                <a:gridCol w="80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61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189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1 пол. 10 кл.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2 пол. 10 кл.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altLang="x-none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1 пол. 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11 кл.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2 пол. 11 кл.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Итого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Средний балл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Отметка  в аттестат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8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altLang="x-none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>
            <a:extLst>
              <a:ext uri="{FF2B5EF4-FFF2-40B4-BE49-F238E27FC236}">
                <a16:creationId xmlns:a16="http://schemas.microsoft.com/office/drawing/2014/main" id="{F72B821D-1560-5B2F-19CB-A2460DA04E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468313" y="133350"/>
            <a:ext cx="8229601" cy="1228725"/>
          </a:xfrm>
        </p:spPr>
        <p:txBody>
          <a:bodyPr/>
          <a:lstStyle/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Итоговые отметки</a:t>
            </a:r>
            <a:br>
              <a:rPr lang="ru-RU" altLang="ru-RU" b="1">
                <a:solidFill>
                  <a:schemeClr val="bg1"/>
                </a:solidFill>
              </a:rPr>
            </a:br>
            <a:r>
              <a:rPr lang="ru-RU" altLang="ru-RU" b="1">
                <a:solidFill>
                  <a:schemeClr val="bg1"/>
                </a:solidFill>
              </a:rPr>
              <a:t> в аттестат </a:t>
            </a:r>
          </a:p>
        </p:txBody>
      </p:sp>
      <p:sp>
        <p:nvSpPr>
          <p:cNvPr id="16386" name="Объект 2">
            <a:extLst>
              <a:ext uri="{FF2B5EF4-FFF2-40B4-BE49-F238E27FC236}">
                <a16:creationId xmlns:a16="http://schemas.microsoft.com/office/drawing/2014/main" id="{5DE7E4B8-1E4A-FD32-D95D-48B284395F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432117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altLang="ru-RU" sz="4000" b="1">
              <a:solidFill>
                <a:srgbClr val="C00000"/>
              </a:solidFill>
            </a:endParaRPr>
          </a:p>
        </p:txBody>
      </p:sp>
      <p:pic>
        <p:nvPicPr>
          <p:cNvPr id="16387" name="Рисунок 1">
            <a:extLst>
              <a:ext uri="{FF2B5EF4-FFF2-40B4-BE49-F238E27FC236}">
                <a16:creationId xmlns:a16="http://schemas.microsoft.com/office/drawing/2014/main" id="{C0840BA7-C734-E4DD-5310-81F654FE7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123825"/>
            <a:ext cx="27463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7" name="Таблица 18436">
            <a:extLst>
              <a:ext uri="{FF2B5EF4-FFF2-40B4-BE49-F238E27FC236}">
                <a16:creationId xmlns:a16="http://schemas.microsoft.com/office/drawing/2014/main" id="{5786F107-360C-F7EC-7ECA-AF16B2E918FB}"/>
              </a:ext>
            </a:extLst>
          </p:cNvPr>
          <p:cNvGraphicFramePr/>
          <p:nvPr/>
        </p:nvGraphicFramePr>
        <p:xfrm>
          <a:off x="549275" y="2074863"/>
          <a:ext cx="8424863" cy="2120900"/>
        </p:xfrm>
        <a:graphic>
          <a:graphicData uri="http://schemas.openxmlformats.org/drawingml/2006/table">
            <a:tbl>
              <a:tblPr/>
              <a:tblGrid>
                <a:gridCol w="80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61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189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1 пол. 10 кл.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2 пол. 10 кл.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altLang="x-none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1 пол. 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11 кл.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2 пол. 11 кл.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Итого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Средний балл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Отметка  в аттестат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8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altLang="x-none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452" marR="91452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>
            <a:extLst>
              <a:ext uri="{FF2B5EF4-FFF2-40B4-BE49-F238E27FC236}">
                <a16:creationId xmlns:a16="http://schemas.microsoft.com/office/drawing/2014/main" id="{5F7863EE-018A-7073-66E4-A7A896BA1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06425" y="115888"/>
            <a:ext cx="8229600" cy="1228725"/>
          </a:xfrm>
        </p:spPr>
        <p:txBody>
          <a:bodyPr/>
          <a:lstStyle/>
          <a:p>
            <a:pPr eaLnBrk="1" hangingPunct="1"/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17410" name="Объект 2">
            <a:extLst>
              <a:ext uri="{FF2B5EF4-FFF2-40B4-BE49-F238E27FC236}">
                <a16:creationId xmlns:a16="http://schemas.microsoft.com/office/drawing/2014/main" id="{A49F35D3-87C9-54D1-C2EE-02A0121D17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29600" cy="489585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ru-RU" sz="4800" b="1">
                <a:solidFill>
                  <a:srgbClr val="222268"/>
                </a:solidFill>
              </a:rPr>
              <a:t> </a:t>
            </a:r>
            <a:r>
              <a:rPr lang="ru-RU" altLang="ru-RU" sz="2400" b="1">
                <a:solidFill>
                  <a:srgbClr val="222268"/>
                </a:solidFill>
              </a:rPr>
              <a:t>Минимальное количество баллов, подтверждающее освоение образовательной программы среднего общего образования</a:t>
            </a:r>
          </a:p>
          <a:p>
            <a:pPr marL="0" indent="0" algn="ctr" eaLnBrk="1" hangingPunct="1">
              <a:buFontTx/>
              <a:buNone/>
            </a:pPr>
            <a:endParaRPr lang="ru-RU" altLang="ru-RU" sz="2400" b="1">
              <a:solidFill>
                <a:srgbClr val="FF0000"/>
              </a:solidFill>
            </a:endParaRPr>
          </a:p>
        </p:txBody>
      </p:sp>
      <p:graphicFrame>
        <p:nvGraphicFramePr>
          <p:cNvPr id="19460" name="Таблица 19459">
            <a:extLst>
              <a:ext uri="{FF2B5EF4-FFF2-40B4-BE49-F238E27FC236}">
                <a16:creationId xmlns:a16="http://schemas.microsoft.com/office/drawing/2014/main" id="{B7BCA644-D8E1-14DA-A365-082359979624}"/>
              </a:ext>
            </a:extLst>
          </p:cNvPr>
          <p:cNvGraphicFramePr/>
          <p:nvPr/>
        </p:nvGraphicFramePr>
        <p:xfrm>
          <a:off x="468313" y="3284538"/>
          <a:ext cx="8207375" cy="3024188"/>
        </p:xfrm>
        <a:graphic>
          <a:graphicData uri="http://schemas.openxmlformats.org/drawingml/2006/table">
            <a:tbl>
              <a:tblPr/>
              <a:tblGrid>
                <a:gridCol w="4103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3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02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Предмет</a:t>
                      </a:r>
                    </a:p>
                  </a:txBody>
                  <a:tcPr marL="91423" marR="9142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Количество баллов</a:t>
                      </a:r>
                    </a:p>
                  </a:txBody>
                  <a:tcPr marL="91423" marR="9142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2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sz="2400" b="1" dirty="0">
                          <a:solidFill>
                            <a:srgbClr val="222268"/>
                          </a:solidFill>
                          <a:latin typeface="Arial" panose="020B0604020202020204" pitchFamily="34" charset="0"/>
                        </a:rPr>
                        <a:t>Русский язык</a:t>
                      </a:r>
                    </a:p>
                  </a:txBody>
                  <a:tcPr marL="91423" marR="9142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2400" b="1" dirty="0">
                          <a:solidFill>
                            <a:srgbClr val="222268"/>
                          </a:solidFill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1423" marR="9142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2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sz="2400" b="1" dirty="0">
                          <a:solidFill>
                            <a:srgbClr val="222268"/>
                          </a:solidFill>
                          <a:latin typeface="Arial" panose="020B0604020202020204" pitchFamily="34" charset="0"/>
                        </a:rPr>
                        <a:t>Математика (профиль)</a:t>
                      </a:r>
                    </a:p>
                  </a:txBody>
                  <a:tcPr marL="91423" marR="9142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2400" b="1" dirty="0">
                          <a:solidFill>
                            <a:srgbClr val="222268"/>
                          </a:solidFill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1423" marR="9142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3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sz="2400" b="1" dirty="0">
                          <a:solidFill>
                            <a:srgbClr val="222268"/>
                          </a:solidFill>
                          <a:latin typeface="Arial" panose="020B0604020202020204" pitchFamily="34" charset="0"/>
                        </a:rPr>
                        <a:t>Математика (база)</a:t>
                      </a:r>
                    </a:p>
                  </a:txBody>
                  <a:tcPr marL="91423" marR="9142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2400" b="1" dirty="0">
                          <a:solidFill>
                            <a:srgbClr val="222268"/>
                          </a:solidFill>
                          <a:latin typeface="Arial" panose="020B0604020202020204" pitchFamily="34" charset="0"/>
                        </a:rPr>
                        <a:t>3 балла по пятибалльной шкале</a:t>
                      </a:r>
                    </a:p>
                  </a:txBody>
                  <a:tcPr marL="91423" marR="9142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7428" name="Рисунок 3">
            <a:extLst>
              <a:ext uri="{FF2B5EF4-FFF2-40B4-BE49-F238E27FC236}">
                <a16:creationId xmlns:a16="http://schemas.microsoft.com/office/drawing/2014/main" id="{230716C7-68F5-D8F6-8161-1B3A7C115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5400"/>
            <a:ext cx="32226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162560"/>
            <a:ext cx="6234430" cy="172212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Заявление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участие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endParaRPr sz="2400">
              <a:latin typeface="Cambria"/>
              <a:cs typeface="Cambria"/>
            </a:endParaRPr>
          </a:p>
          <a:p>
            <a:pPr marL="241300" marR="5080" indent="-161925">
              <a:lnSpc>
                <a:spcPts val="2590"/>
              </a:lnSpc>
              <a:spcBef>
                <a:spcPts val="1040"/>
              </a:spcBef>
            </a:pP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с указанием предметов, </a:t>
            </a:r>
            <a:r>
              <a:rPr sz="2400" spc="-15" dirty="0">
                <a:solidFill>
                  <a:srgbClr val="001F5F"/>
                </a:solidFill>
                <a:latin typeface="Cambria"/>
                <a:cs typeface="Cambria"/>
              </a:rPr>
              <a:t>которые </a:t>
            </a:r>
            <a:r>
              <a:rPr sz="2400" spc="-10" dirty="0">
                <a:solidFill>
                  <a:srgbClr val="001F5F"/>
                </a:solidFill>
                <a:latin typeface="Cambria"/>
                <a:cs typeface="Cambria"/>
              </a:rPr>
              <a:t>выпускник </a:t>
            </a:r>
            <a:r>
              <a:rPr sz="2400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собирается</a:t>
            </a:r>
            <a:r>
              <a:rPr sz="2400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сдавать,</a:t>
            </a:r>
            <a:r>
              <a:rPr sz="2400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mbria"/>
                <a:cs typeface="Cambria"/>
              </a:rPr>
              <a:t>необходимо</a:t>
            </a:r>
            <a:r>
              <a:rPr sz="2400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mbria"/>
                <a:cs typeface="Cambria"/>
              </a:rPr>
              <a:t>подать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не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позднее</a:t>
            </a:r>
            <a:r>
              <a:rPr sz="2400" b="1" spc="-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1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февраля</a:t>
            </a:r>
            <a:r>
              <a:rPr sz="2400" spc="-5" dirty="0">
                <a:solidFill>
                  <a:srgbClr val="C00000"/>
                </a:solidFill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750" y="2343175"/>
            <a:ext cx="5546725" cy="36996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>
            <a:extLst>
              <a:ext uri="{FF2B5EF4-FFF2-40B4-BE49-F238E27FC236}">
                <a16:creationId xmlns:a16="http://schemas.microsoft.com/office/drawing/2014/main" id="{1899389D-D3FE-7887-78D5-003BCCAA20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228725"/>
          </a:xfrm>
        </p:spPr>
        <p:txBody>
          <a:bodyPr/>
          <a:lstStyle/>
          <a:p>
            <a:pPr eaLnBrk="1" hangingPunct="1"/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24578" name="Объект 2">
            <a:extLst>
              <a:ext uri="{FF2B5EF4-FFF2-40B4-BE49-F238E27FC236}">
                <a16:creationId xmlns:a16="http://schemas.microsoft.com/office/drawing/2014/main" id="{D53D55EF-7EA2-2535-48C6-0DB11AA5E2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29600" cy="489585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ru-RU" sz="4000" b="1">
                <a:solidFill>
                  <a:srgbClr val="222268"/>
                </a:solidFill>
              </a:rPr>
              <a:t>До </a:t>
            </a:r>
            <a:r>
              <a:rPr lang="ru-RU" altLang="ru-RU" sz="4000" b="1">
                <a:solidFill>
                  <a:srgbClr val="C00000"/>
                </a:solidFill>
              </a:rPr>
              <a:t>01 октября 2023г. </a:t>
            </a:r>
            <a:r>
              <a:rPr lang="ru-RU" altLang="ru-RU" sz="4000" b="1">
                <a:solidFill>
                  <a:srgbClr val="222268"/>
                </a:solidFill>
              </a:rPr>
              <a:t>вузы опубликуют перечень предметов вступительных испытаний.</a:t>
            </a:r>
          </a:p>
          <a:p>
            <a:pPr marL="0" indent="0" algn="ctr" eaLnBrk="1" hangingPunct="1">
              <a:buFontTx/>
              <a:buNone/>
            </a:pPr>
            <a:r>
              <a:rPr lang="ru-RU" altLang="ru-RU" sz="4000" b="1">
                <a:solidFill>
                  <a:srgbClr val="C00000"/>
                </a:solidFill>
              </a:rPr>
              <a:t>01 февраля 2024г. </a:t>
            </a:r>
            <a:r>
              <a:rPr lang="ru-RU" altLang="ru-RU" sz="4000" b="1">
                <a:solidFill>
                  <a:srgbClr val="222268"/>
                </a:solidFill>
              </a:rPr>
              <a:t>-последний день внесения изменений в перечень предметов</a:t>
            </a:r>
          </a:p>
        </p:txBody>
      </p:sp>
      <p:pic>
        <p:nvPicPr>
          <p:cNvPr id="24579" name="Рисунок 1">
            <a:extLst>
              <a:ext uri="{FF2B5EF4-FFF2-40B4-BE49-F238E27FC236}">
                <a16:creationId xmlns:a16="http://schemas.microsoft.com/office/drawing/2014/main" id="{C6DC803A-4359-62D4-AC30-E0C548EEF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-69850"/>
            <a:ext cx="28654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442" y="246126"/>
            <a:ext cx="8127365" cy="196151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70485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получения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аттестата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выпускники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текущего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года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сдают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обязательные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предметы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русский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язык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математику.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Arial MT"/>
              <a:buChar char="•"/>
            </a:pPr>
            <a:endParaRPr sz="365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Сдать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можно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любое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количество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предметов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списка</a:t>
            </a:r>
            <a:r>
              <a:rPr sz="2400" b="1" dirty="0"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3250" y="2643073"/>
            <a:ext cx="3018790" cy="36436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615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Русский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язык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Математика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Физика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Химия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Биология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30" dirty="0">
                <a:solidFill>
                  <a:srgbClr val="001F5F"/>
                </a:solidFill>
                <a:latin typeface="Cambria"/>
                <a:cs typeface="Cambria"/>
              </a:rPr>
              <a:t>География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История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Информатика</a:t>
            </a:r>
            <a:r>
              <a:rPr sz="22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ИКТ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30" dirty="0">
                <a:solidFill>
                  <a:srgbClr val="001F5F"/>
                </a:solidFill>
                <a:latin typeface="Cambria"/>
                <a:cs typeface="Cambria"/>
              </a:rPr>
              <a:t>Английский</a:t>
            </a:r>
            <a:r>
              <a:rPr sz="22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язык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Литература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61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Обществознание</a:t>
            </a:r>
            <a:endParaRPr sz="22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2011" y="3464828"/>
            <a:ext cx="2365638" cy="240963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74494" y="2571369"/>
            <a:ext cx="1603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Предметы</a:t>
            </a:r>
            <a:r>
              <a:rPr sz="1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ЕГЭ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440" y="478028"/>
            <a:ext cx="7285355" cy="2164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1093470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Каждый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год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ФИПИ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вносит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корректировки </a:t>
            </a:r>
            <a:r>
              <a:rPr sz="2400" b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структуру</a:t>
            </a:r>
            <a:r>
              <a:rPr sz="2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КИМ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критерии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оценивания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экзаменационных</a:t>
            </a:r>
            <a:r>
              <a:rPr sz="2400" b="1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заданий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ЕГЭ.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90100"/>
              </a:lnSpc>
              <a:spcBef>
                <a:spcPts val="994"/>
              </a:spcBef>
              <a:buClr>
                <a:srgbClr val="001F5F"/>
              </a:buClr>
              <a:buFont typeface="Arial MT"/>
              <a:buChar char="•"/>
              <a:tabLst>
                <a:tab pos="317500" algn="l"/>
                <a:tab pos="318135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2024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году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изменились</a:t>
            </a:r>
            <a:r>
              <a:rPr sz="2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формулировки</a:t>
            </a:r>
            <a:r>
              <a:rPr sz="24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некоторых </a:t>
            </a:r>
            <a:r>
              <a:rPr sz="2400" b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заданий,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а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также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снизился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максимальный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первичный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балл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нескольким</a:t>
            </a:r>
            <a:r>
              <a:rPr sz="24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предметам.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55854"/>
            <a:ext cx="7061200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spc="-5" dirty="0"/>
              <a:t>В</a:t>
            </a:r>
            <a:r>
              <a:rPr sz="2200" dirty="0"/>
              <a:t> </a:t>
            </a:r>
            <a:r>
              <a:rPr sz="2200" spc="-10" dirty="0"/>
              <a:t>2024</a:t>
            </a:r>
            <a:r>
              <a:rPr sz="2200" spc="10" dirty="0"/>
              <a:t> </a:t>
            </a:r>
            <a:r>
              <a:rPr sz="2200" spc="-45" dirty="0"/>
              <a:t>году</a:t>
            </a:r>
            <a:r>
              <a:rPr sz="2200" spc="5" dirty="0"/>
              <a:t> </a:t>
            </a:r>
            <a:r>
              <a:rPr sz="2200" spc="-5" dirty="0"/>
              <a:t>ФИПИ</a:t>
            </a:r>
            <a:r>
              <a:rPr sz="2200" spc="15" dirty="0"/>
              <a:t> </a:t>
            </a:r>
            <a:r>
              <a:rPr sz="2200" spc="-25" dirty="0"/>
              <a:t>подает</a:t>
            </a:r>
            <a:r>
              <a:rPr sz="2200" dirty="0"/>
              <a:t> </a:t>
            </a:r>
            <a:r>
              <a:rPr sz="2200" spc="-5" dirty="0"/>
              <a:t>следующие</a:t>
            </a:r>
            <a:r>
              <a:rPr sz="2200" spc="-10" dirty="0"/>
              <a:t> минимальные </a:t>
            </a:r>
            <a:r>
              <a:rPr sz="2200" spc="-465" dirty="0"/>
              <a:t> </a:t>
            </a:r>
            <a:r>
              <a:rPr sz="2200" spc="-5" dirty="0"/>
              <a:t>баллы </a:t>
            </a:r>
            <a:r>
              <a:rPr sz="2200" spc="-10" dirty="0"/>
              <a:t>для</a:t>
            </a:r>
            <a:r>
              <a:rPr sz="2200" spc="15" dirty="0"/>
              <a:t> </a:t>
            </a:r>
            <a:r>
              <a:rPr sz="2200" spc="-15" dirty="0"/>
              <a:t>предметов</a:t>
            </a:r>
            <a:r>
              <a:rPr sz="2200" spc="10" dirty="0"/>
              <a:t> </a:t>
            </a:r>
            <a:r>
              <a:rPr sz="2200" spc="-5" dirty="0"/>
              <a:t>ЕГЭ:</a:t>
            </a:r>
            <a:endParaRPr sz="2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25" y="1209673"/>
            <a:ext cx="8638555" cy="55530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68961"/>
            <a:ext cx="7725409" cy="267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Важно!</a:t>
            </a:r>
            <a:endParaRPr sz="2200">
              <a:latin typeface="Cambria"/>
              <a:cs typeface="Cambria"/>
            </a:endParaRPr>
          </a:p>
          <a:p>
            <a:pPr marL="12700" marR="951230">
              <a:lnSpc>
                <a:spcPts val="2380"/>
              </a:lnSpc>
              <a:spcBef>
                <a:spcPts val="165"/>
              </a:spcBef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Получить</a:t>
            </a:r>
            <a:r>
              <a:rPr sz="22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аттестат</a:t>
            </a:r>
            <a:r>
              <a:rPr sz="22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2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получении</a:t>
            </a:r>
            <a:r>
              <a:rPr sz="22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полного</a:t>
            </a:r>
            <a:r>
              <a:rPr sz="2200" b="1" spc="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среднего </a:t>
            </a:r>
            <a:r>
              <a:rPr sz="2200" b="1" spc="-4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образования</a:t>
            </a:r>
            <a:r>
              <a:rPr sz="22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2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2024</a:t>
            </a:r>
            <a:r>
              <a:rPr sz="22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45" dirty="0">
                <a:solidFill>
                  <a:srgbClr val="001F5F"/>
                </a:solidFill>
                <a:latin typeface="Cambria"/>
                <a:cs typeface="Cambria"/>
              </a:rPr>
              <a:t>году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смогут</a:t>
            </a:r>
            <a:r>
              <a:rPr sz="22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выпускники,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ts val="2205"/>
              </a:lnSpc>
            </a:pP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преодолевшие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пороговые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значения</a:t>
            </a:r>
            <a:r>
              <a:rPr sz="22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по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обязательным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ts val="2375"/>
              </a:lnSpc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предметам:</a:t>
            </a:r>
            <a:r>
              <a:rPr sz="22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25" dirty="0">
                <a:solidFill>
                  <a:srgbClr val="C00000"/>
                </a:solidFill>
                <a:latin typeface="Cambria"/>
                <a:cs typeface="Cambria"/>
              </a:rPr>
              <a:t>русскому</a:t>
            </a:r>
            <a:r>
              <a:rPr sz="22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языку</a:t>
            </a: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и </a:t>
            </a:r>
            <a:r>
              <a:rPr sz="2200" b="1" spc="-15" dirty="0">
                <a:solidFill>
                  <a:srgbClr val="C00000"/>
                </a:solidFill>
                <a:latin typeface="Cambria"/>
                <a:cs typeface="Cambria"/>
              </a:rPr>
              <a:t>математике</a:t>
            </a:r>
            <a:r>
              <a:rPr sz="2200" b="1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(базовой</a:t>
            </a: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 или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ts val="2510"/>
              </a:lnSpc>
            </a:pP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профильной)....</a:t>
            </a:r>
            <a:endParaRPr sz="2200">
              <a:latin typeface="Cambria"/>
              <a:cs typeface="Cambria"/>
            </a:endParaRPr>
          </a:p>
          <a:p>
            <a:pPr marL="241300" marR="5080" indent="-228600">
              <a:lnSpc>
                <a:spcPts val="2590"/>
              </a:lnSpc>
              <a:spcBef>
                <a:spcPts val="123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2024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году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получения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аттестата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установлены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следующие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минимальные пороги:...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281" y="3000281"/>
            <a:ext cx="8684318" cy="32004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242696"/>
            <a:ext cx="8575675" cy="2480807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176530" algn="just">
              <a:lnSpc>
                <a:spcPts val="1939"/>
              </a:lnSpc>
              <a:spcBef>
                <a:spcPts val="345"/>
              </a:spcBef>
            </a:pPr>
            <a:r>
              <a:rPr lang="ru-RU" sz="1800" b="1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800" b="1" dirty="0" err="1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территории </a:t>
            </a:r>
            <a:r>
              <a:rPr sz="1800" b="1" spc="-15" dirty="0">
                <a:solidFill>
                  <a:srgbClr val="001F5F"/>
                </a:solidFill>
                <a:latin typeface="Cambria"/>
                <a:cs typeface="Cambria"/>
              </a:rPr>
              <a:t>России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существуют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две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группы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высших учебных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заведений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. </a:t>
            </a:r>
            <a:r>
              <a:rPr sz="1800" b="1" spc="-3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Первая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группа является </a:t>
            </a:r>
            <a:r>
              <a:rPr sz="1800" b="1" spc="-15" dirty="0">
                <a:solidFill>
                  <a:srgbClr val="C00000"/>
                </a:solidFill>
                <a:latin typeface="Cambria"/>
                <a:cs typeface="Cambria"/>
              </a:rPr>
              <a:t>подконтрольной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Минобрнауки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. Соответственно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их </a:t>
            </a:r>
            <a:r>
              <a:rPr sz="1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комиссии</a:t>
            </a:r>
            <a:r>
              <a:rPr sz="18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1800" b="1" spc="-35" dirty="0">
                <a:solidFill>
                  <a:srgbClr val="001F5F"/>
                </a:solidFill>
                <a:latin typeface="Cambria"/>
                <a:cs typeface="Cambria"/>
              </a:rPr>
              <a:t>ходе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приемной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компании</a:t>
            </a:r>
            <a:r>
              <a:rPr sz="18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mbria"/>
                <a:cs typeface="Cambria"/>
              </a:rPr>
              <a:t>руководствуются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рекомендациями</a:t>
            </a:r>
            <a:endParaRPr sz="1800" dirty="0">
              <a:latin typeface="Cambria"/>
              <a:cs typeface="Cambria"/>
            </a:endParaRPr>
          </a:p>
          <a:p>
            <a:pPr marL="12700" algn="just">
              <a:lnSpc>
                <a:spcPts val="1820"/>
              </a:lnSpc>
            </a:pP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данного</a:t>
            </a:r>
            <a:r>
              <a:rPr sz="18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ведомства.</a:t>
            </a:r>
            <a:endParaRPr sz="1800" dirty="0">
              <a:latin typeface="Cambria"/>
              <a:cs typeface="Cambria"/>
            </a:endParaRPr>
          </a:p>
          <a:p>
            <a:pPr marL="12700" marR="5080" algn="just">
              <a:lnSpc>
                <a:spcPts val="1939"/>
              </a:lnSpc>
              <a:spcBef>
                <a:spcPts val="145"/>
              </a:spcBef>
            </a:pPr>
            <a:r>
              <a:rPr lang="ru-RU" sz="1800" b="1" spc="-10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800" b="1" spc="-10" dirty="0" err="1">
                <a:solidFill>
                  <a:srgbClr val="001F5F"/>
                </a:solidFill>
                <a:latin typeface="Cambria"/>
                <a:cs typeface="Cambria"/>
              </a:rPr>
              <a:t>Вторая</a:t>
            </a:r>
            <a:r>
              <a:rPr sz="18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группа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18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mbria"/>
                <a:cs typeface="Cambria"/>
              </a:rPr>
              <a:t>неподконтрольна</a:t>
            </a:r>
            <a:r>
              <a:rPr sz="18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Минобрнауки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mbria"/>
                <a:cs typeface="Cambria"/>
              </a:rPr>
              <a:t>может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устанавливать</a:t>
            </a:r>
            <a:r>
              <a:rPr sz="1800" b="1" spc="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свои </a:t>
            </a:r>
            <a:r>
              <a:rPr sz="1800" b="1" spc="-3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пороговые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значения</a:t>
            </a:r>
            <a:r>
              <a:rPr sz="18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для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потенциальных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абитуриентов.</a:t>
            </a:r>
            <a:endParaRPr sz="1800" dirty="0">
              <a:latin typeface="Cambria"/>
              <a:cs typeface="Cambria"/>
            </a:endParaRPr>
          </a:p>
          <a:p>
            <a:pPr marL="12700" marR="1027430" indent="50165" algn="just">
              <a:lnSpc>
                <a:spcPts val="1939"/>
              </a:lnSpc>
              <a:spcBef>
                <a:spcPts val="5"/>
              </a:spcBef>
            </a:pPr>
            <a:r>
              <a:rPr lang="ru-RU" sz="1800" b="1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1800" b="1" dirty="0" err="1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1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ВУЗов,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mbria"/>
                <a:cs typeface="Cambria"/>
              </a:rPr>
              <a:t>которые</a:t>
            </a:r>
            <a:r>
              <a:rPr sz="1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обязаны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выполнять</a:t>
            </a:r>
            <a:r>
              <a:rPr sz="18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требования</a:t>
            </a:r>
            <a:r>
              <a:rPr sz="1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Минобрнауки, </a:t>
            </a:r>
            <a:r>
              <a:rPr sz="1800" b="1" spc="-3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установлены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такие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mbria"/>
                <a:cs typeface="Cambria"/>
              </a:rPr>
              <a:t>проходные</a:t>
            </a:r>
            <a:r>
              <a:rPr sz="1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баллы</a:t>
            </a:r>
            <a:r>
              <a:rPr sz="18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2024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 по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всем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предметам:..</a:t>
            </a:r>
            <a:endParaRPr sz="1800" dirty="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2723503"/>
            <a:ext cx="7403032" cy="41492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963" y="3058413"/>
            <a:ext cx="7815580" cy="160464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122045" marR="5080" indent="-1109980">
              <a:lnSpc>
                <a:spcPts val="3030"/>
              </a:lnSpc>
              <a:spcBef>
                <a:spcPts val="470"/>
              </a:spcBef>
            </a:pP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Единый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mbria"/>
                <a:cs typeface="Cambria"/>
              </a:rPr>
              <a:t>государственный</a:t>
            </a:r>
            <a:r>
              <a:rPr sz="2800" b="1" spc="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 (ЕГЭ)</a:t>
            </a:r>
            <a:r>
              <a:rPr sz="2800" b="1" spc="-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– </a:t>
            </a:r>
            <a:r>
              <a:rPr sz="2800" b="1" spc="-30" dirty="0">
                <a:solidFill>
                  <a:srgbClr val="001F5F"/>
                </a:solidFill>
                <a:latin typeface="Cambria"/>
                <a:cs typeface="Cambria"/>
              </a:rPr>
              <a:t>это </a:t>
            </a:r>
            <a:r>
              <a:rPr sz="2800" b="1" spc="-6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основная</a:t>
            </a:r>
            <a:r>
              <a:rPr sz="2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форма</a:t>
            </a:r>
            <a:r>
              <a:rPr sz="2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Cambria"/>
                <a:cs typeface="Cambria"/>
              </a:rPr>
              <a:t>государственной</a:t>
            </a:r>
            <a:endParaRPr sz="2800">
              <a:latin typeface="Cambria"/>
              <a:cs typeface="Cambria"/>
            </a:endParaRPr>
          </a:p>
          <a:p>
            <a:pPr marL="224790" algn="ctr">
              <a:lnSpc>
                <a:spcPts val="2805"/>
              </a:lnSpc>
            </a:pP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(итоговой)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аттестации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выпускников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Cambria"/>
                <a:cs typeface="Cambria"/>
              </a:rPr>
              <a:t>школ</a:t>
            </a:r>
            <a:endParaRPr sz="2800">
              <a:latin typeface="Cambria"/>
              <a:cs typeface="Cambria"/>
            </a:endParaRPr>
          </a:p>
          <a:p>
            <a:pPr marL="227965" algn="ctr">
              <a:lnSpc>
                <a:spcPts val="3190"/>
              </a:lnSpc>
            </a:pPr>
            <a:r>
              <a:rPr sz="2800" b="1" spc="-20" dirty="0">
                <a:solidFill>
                  <a:srgbClr val="001F5F"/>
                </a:solidFill>
                <a:latin typeface="Cambria"/>
                <a:cs typeface="Cambria"/>
              </a:rPr>
              <a:t>Российской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Федерации.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5425" y="123825"/>
            <a:ext cx="3590925" cy="26358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556766"/>
            <a:ext cx="8733790" cy="1217295"/>
          </a:xfrm>
          <a:custGeom>
            <a:avLst/>
            <a:gdLst/>
            <a:ahLst/>
            <a:cxnLst/>
            <a:rect l="l" t="t" r="r" b="b"/>
            <a:pathLst>
              <a:path w="8733790" h="1217295">
                <a:moveTo>
                  <a:pt x="8530907" y="0"/>
                </a:moveTo>
                <a:lnTo>
                  <a:pt x="202806" y="0"/>
                </a:lnTo>
                <a:lnTo>
                  <a:pt x="156302" y="5356"/>
                </a:lnTo>
                <a:lnTo>
                  <a:pt x="113614" y="20614"/>
                </a:lnTo>
                <a:lnTo>
                  <a:pt x="75958" y="44557"/>
                </a:lnTo>
                <a:lnTo>
                  <a:pt x="44552" y="75965"/>
                </a:lnTo>
                <a:lnTo>
                  <a:pt x="20612" y="113624"/>
                </a:lnTo>
                <a:lnTo>
                  <a:pt x="5355" y="156314"/>
                </a:lnTo>
                <a:lnTo>
                  <a:pt x="0" y="202819"/>
                </a:lnTo>
                <a:lnTo>
                  <a:pt x="0" y="1013968"/>
                </a:lnTo>
                <a:lnTo>
                  <a:pt x="5355" y="1060472"/>
                </a:lnTo>
                <a:lnTo>
                  <a:pt x="20612" y="1103162"/>
                </a:lnTo>
                <a:lnTo>
                  <a:pt x="44552" y="1140821"/>
                </a:lnTo>
                <a:lnTo>
                  <a:pt x="75958" y="1172229"/>
                </a:lnTo>
                <a:lnTo>
                  <a:pt x="113614" y="1196172"/>
                </a:lnTo>
                <a:lnTo>
                  <a:pt x="156302" y="1211430"/>
                </a:lnTo>
                <a:lnTo>
                  <a:pt x="202806" y="1216787"/>
                </a:lnTo>
                <a:lnTo>
                  <a:pt x="8530907" y="1216787"/>
                </a:lnTo>
                <a:lnTo>
                  <a:pt x="8577365" y="1211430"/>
                </a:lnTo>
                <a:lnTo>
                  <a:pt x="8620021" y="1196172"/>
                </a:lnTo>
                <a:lnTo>
                  <a:pt x="8657657" y="1172229"/>
                </a:lnTo>
                <a:lnTo>
                  <a:pt x="8689052" y="1140821"/>
                </a:lnTo>
                <a:lnTo>
                  <a:pt x="8712987" y="1103162"/>
                </a:lnTo>
                <a:lnTo>
                  <a:pt x="8728243" y="1060472"/>
                </a:lnTo>
                <a:lnTo>
                  <a:pt x="8733599" y="1013968"/>
                </a:lnTo>
                <a:lnTo>
                  <a:pt x="8733599" y="202819"/>
                </a:lnTo>
                <a:lnTo>
                  <a:pt x="8728243" y="156314"/>
                </a:lnTo>
                <a:lnTo>
                  <a:pt x="8712987" y="113624"/>
                </a:lnTo>
                <a:lnTo>
                  <a:pt x="8689052" y="75965"/>
                </a:lnTo>
                <a:lnTo>
                  <a:pt x="8657657" y="44557"/>
                </a:lnTo>
                <a:lnTo>
                  <a:pt x="8620021" y="20614"/>
                </a:lnTo>
                <a:lnTo>
                  <a:pt x="8577365" y="5356"/>
                </a:lnTo>
                <a:lnTo>
                  <a:pt x="853090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514" y="4078985"/>
            <a:ext cx="8733790" cy="1217295"/>
          </a:xfrm>
          <a:custGeom>
            <a:avLst/>
            <a:gdLst/>
            <a:ahLst/>
            <a:cxnLst/>
            <a:rect l="l" t="t" r="r" b="b"/>
            <a:pathLst>
              <a:path w="8733790" h="1217295">
                <a:moveTo>
                  <a:pt x="8530907" y="0"/>
                </a:moveTo>
                <a:lnTo>
                  <a:pt x="202806" y="0"/>
                </a:lnTo>
                <a:lnTo>
                  <a:pt x="156302" y="5356"/>
                </a:lnTo>
                <a:lnTo>
                  <a:pt x="113614" y="20614"/>
                </a:lnTo>
                <a:lnTo>
                  <a:pt x="75958" y="44557"/>
                </a:lnTo>
                <a:lnTo>
                  <a:pt x="44552" y="75965"/>
                </a:lnTo>
                <a:lnTo>
                  <a:pt x="20612" y="113624"/>
                </a:lnTo>
                <a:lnTo>
                  <a:pt x="5355" y="156314"/>
                </a:lnTo>
                <a:lnTo>
                  <a:pt x="0" y="202819"/>
                </a:lnTo>
                <a:lnTo>
                  <a:pt x="0" y="1013968"/>
                </a:lnTo>
                <a:lnTo>
                  <a:pt x="5355" y="1060472"/>
                </a:lnTo>
                <a:lnTo>
                  <a:pt x="20612" y="1103162"/>
                </a:lnTo>
                <a:lnTo>
                  <a:pt x="44552" y="1140821"/>
                </a:lnTo>
                <a:lnTo>
                  <a:pt x="75958" y="1172229"/>
                </a:lnTo>
                <a:lnTo>
                  <a:pt x="113614" y="1196172"/>
                </a:lnTo>
                <a:lnTo>
                  <a:pt x="156302" y="1211430"/>
                </a:lnTo>
                <a:lnTo>
                  <a:pt x="202806" y="1216786"/>
                </a:lnTo>
                <a:lnTo>
                  <a:pt x="8530907" y="1216786"/>
                </a:lnTo>
                <a:lnTo>
                  <a:pt x="8577365" y="1211430"/>
                </a:lnTo>
                <a:lnTo>
                  <a:pt x="8620021" y="1196172"/>
                </a:lnTo>
                <a:lnTo>
                  <a:pt x="8657657" y="1172229"/>
                </a:lnTo>
                <a:lnTo>
                  <a:pt x="8689052" y="1140821"/>
                </a:lnTo>
                <a:lnTo>
                  <a:pt x="8712987" y="1103162"/>
                </a:lnTo>
                <a:lnTo>
                  <a:pt x="8728243" y="1060472"/>
                </a:lnTo>
                <a:lnTo>
                  <a:pt x="8733599" y="1013968"/>
                </a:lnTo>
                <a:lnTo>
                  <a:pt x="8733599" y="202819"/>
                </a:lnTo>
                <a:lnTo>
                  <a:pt x="8728243" y="156314"/>
                </a:lnTo>
                <a:lnTo>
                  <a:pt x="8712987" y="113624"/>
                </a:lnTo>
                <a:lnTo>
                  <a:pt x="8689052" y="75965"/>
                </a:lnTo>
                <a:lnTo>
                  <a:pt x="8657657" y="44557"/>
                </a:lnTo>
                <a:lnTo>
                  <a:pt x="8620021" y="20614"/>
                </a:lnTo>
                <a:lnTo>
                  <a:pt x="8577365" y="5356"/>
                </a:lnTo>
                <a:lnTo>
                  <a:pt x="853090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7703" y="1781047"/>
            <a:ext cx="7962265" cy="433895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2530"/>
              </a:lnSpc>
              <a:spcBef>
                <a:spcPts val="475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Заявление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+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рекомендации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ПМПК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Cambria"/>
                <a:cs typeface="Cambria"/>
              </a:rPr>
              <a:t>(психолого-медико- </a:t>
            </a:r>
            <a:r>
              <a:rPr sz="2400" b="1" i="1" spc="-509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Cambria"/>
                <a:cs typeface="Cambria"/>
              </a:rPr>
              <a:t>педагогическая</a:t>
            </a:r>
            <a:r>
              <a:rPr sz="2400" b="1" i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Cambria"/>
                <a:cs typeface="Cambria"/>
              </a:rPr>
              <a:t>комиссия)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>
              <a:latin typeface="Cambria"/>
              <a:cs typeface="Cambria"/>
            </a:endParaRPr>
          </a:p>
          <a:p>
            <a:pPr marL="367665" indent="-229235">
              <a:lnSpc>
                <a:spcPts val="2705"/>
              </a:lnSpc>
              <a:buFont typeface="Cambria"/>
              <a:buChar char="•"/>
              <a:tabLst>
                <a:tab pos="368300" algn="l"/>
              </a:tabLst>
            </a:pPr>
            <a:r>
              <a:rPr sz="2400" b="1" spc="-5" dirty="0">
                <a:latin typeface="Cambria"/>
                <a:cs typeface="Cambria"/>
              </a:rPr>
              <a:t>Участник</a:t>
            </a:r>
            <a:r>
              <a:rPr sz="2400" b="1" spc="-20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с</a:t>
            </a:r>
            <a:r>
              <a:rPr sz="2400" b="1" spc="-5" dirty="0">
                <a:latin typeface="Cambria"/>
                <a:cs typeface="Cambria"/>
              </a:rPr>
              <a:t> ОВЗ (ограниченные возможности</a:t>
            </a:r>
            <a:endParaRPr sz="2400">
              <a:latin typeface="Cambria"/>
              <a:cs typeface="Cambria"/>
            </a:endParaRPr>
          </a:p>
          <a:p>
            <a:pPr marL="367665">
              <a:lnSpc>
                <a:spcPts val="2705"/>
              </a:lnSpc>
            </a:pPr>
            <a:r>
              <a:rPr sz="2400" b="1" spc="-5" dirty="0">
                <a:latin typeface="Cambria"/>
                <a:cs typeface="Cambria"/>
              </a:rPr>
              <a:t>здоровья)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80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  <a:spcBef>
                <a:spcPts val="1800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Заявление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+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справка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об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инвалидности </a:t>
            </a:r>
            <a:r>
              <a:rPr sz="2400" b="1" i="1" dirty="0">
                <a:solidFill>
                  <a:srgbClr val="C00000"/>
                </a:solidFill>
                <a:latin typeface="Cambria"/>
                <a:cs typeface="Cambria"/>
              </a:rPr>
              <a:t>с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</a:pPr>
            <a:r>
              <a:rPr sz="2400" b="1" i="1" spc="-5" dirty="0">
                <a:solidFill>
                  <a:srgbClr val="C00000"/>
                </a:solidFill>
                <a:latin typeface="Cambria"/>
                <a:cs typeface="Cambria"/>
              </a:rPr>
              <a:t>действительной</a:t>
            </a:r>
            <a:r>
              <a:rPr sz="2400" b="1" i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ambria"/>
                <a:cs typeface="Cambria"/>
              </a:rPr>
              <a:t>датой </a:t>
            </a:r>
            <a:r>
              <a:rPr sz="2400" b="1" i="1" spc="-5" dirty="0">
                <a:solidFill>
                  <a:srgbClr val="C00000"/>
                </a:solidFill>
                <a:latin typeface="Cambria"/>
                <a:cs typeface="Cambria"/>
              </a:rPr>
              <a:t>на момент</a:t>
            </a:r>
            <a:r>
              <a:rPr sz="2400" b="1" i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Cambria"/>
                <a:cs typeface="Cambria"/>
              </a:rPr>
              <a:t>сдачи экзаменов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Cambria"/>
              <a:cs typeface="Cambria"/>
            </a:endParaRPr>
          </a:p>
          <a:p>
            <a:pPr marL="367665" indent="-229235">
              <a:lnSpc>
                <a:spcPct val="100000"/>
              </a:lnSpc>
              <a:buFont typeface="Cambria"/>
              <a:buChar char="•"/>
              <a:tabLst>
                <a:tab pos="368300" algn="l"/>
              </a:tabLst>
            </a:pPr>
            <a:r>
              <a:rPr sz="2400" b="1" spc="-5" dirty="0">
                <a:latin typeface="Cambria"/>
                <a:cs typeface="Cambria"/>
              </a:rPr>
              <a:t>Участник</a:t>
            </a:r>
            <a:r>
              <a:rPr sz="2400" b="1" spc="-25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с</a:t>
            </a:r>
            <a:r>
              <a:rPr sz="2400" b="1" spc="-20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инвалидностью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85366" y="363727"/>
            <a:ext cx="56654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Правила</a:t>
            </a:r>
            <a:r>
              <a:rPr spc="-30" dirty="0"/>
              <a:t> </a:t>
            </a:r>
            <a:r>
              <a:rPr spc="-5" dirty="0"/>
              <a:t>проведения</a:t>
            </a:r>
            <a:r>
              <a:rPr spc="-25" dirty="0"/>
              <a:t> </a:t>
            </a:r>
            <a:r>
              <a:rPr dirty="0"/>
              <a:t>ГИА-11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948" y="322529"/>
            <a:ext cx="7466330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Особенности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ЕГЭ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по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математике</a:t>
            </a:r>
            <a:r>
              <a:rPr sz="240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-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выбор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базы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ИЛИ</a:t>
            </a:r>
            <a:endParaRPr sz="2400">
              <a:latin typeface="Cambria"/>
              <a:cs typeface="Cambria"/>
            </a:endParaRPr>
          </a:p>
          <a:p>
            <a:pPr algn="ctr">
              <a:lnSpc>
                <a:spcPts val="2735"/>
              </a:lnSpc>
            </a:pP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профиля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8015" y="1629536"/>
            <a:ext cx="8851900" cy="1757045"/>
          </a:xfrm>
          <a:custGeom>
            <a:avLst/>
            <a:gdLst/>
            <a:ahLst/>
            <a:cxnLst/>
            <a:rect l="l" t="t" r="r" b="b"/>
            <a:pathLst>
              <a:path w="8851900" h="1757045">
                <a:moveTo>
                  <a:pt x="8558657" y="0"/>
                </a:moveTo>
                <a:lnTo>
                  <a:pt x="292773" y="0"/>
                </a:lnTo>
                <a:lnTo>
                  <a:pt x="245283" y="3831"/>
                </a:lnTo>
                <a:lnTo>
                  <a:pt x="200233" y="14924"/>
                </a:lnTo>
                <a:lnTo>
                  <a:pt x="158225" y="32674"/>
                </a:lnTo>
                <a:lnTo>
                  <a:pt x="119864" y="56481"/>
                </a:lnTo>
                <a:lnTo>
                  <a:pt x="85750" y="85740"/>
                </a:lnTo>
                <a:lnTo>
                  <a:pt x="56487" y="119850"/>
                </a:lnTo>
                <a:lnTo>
                  <a:pt x="32678" y="158207"/>
                </a:lnTo>
                <a:lnTo>
                  <a:pt x="14925" y="200208"/>
                </a:lnTo>
                <a:lnTo>
                  <a:pt x="3831" y="245252"/>
                </a:lnTo>
                <a:lnTo>
                  <a:pt x="0" y="292735"/>
                </a:lnTo>
                <a:lnTo>
                  <a:pt x="0" y="1463802"/>
                </a:lnTo>
                <a:lnTo>
                  <a:pt x="3831" y="1511284"/>
                </a:lnTo>
                <a:lnTo>
                  <a:pt x="14925" y="1556328"/>
                </a:lnTo>
                <a:lnTo>
                  <a:pt x="32678" y="1598329"/>
                </a:lnTo>
                <a:lnTo>
                  <a:pt x="56487" y="1636686"/>
                </a:lnTo>
                <a:lnTo>
                  <a:pt x="85750" y="1670796"/>
                </a:lnTo>
                <a:lnTo>
                  <a:pt x="119864" y="1700055"/>
                </a:lnTo>
                <a:lnTo>
                  <a:pt x="158225" y="1723862"/>
                </a:lnTo>
                <a:lnTo>
                  <a:pt x="200233" y="1741612"/>
                </a:lnTo>
                <a:lnTo>
                  <a:pt x="245283" y="1752705"/>
                </a:lnTo>
                <a:lnTo>
                  <a:pt x="292773" y="1756537"/>
                </a:lnTo>
                <a:lnTo>
                  <a:pt x="8558657" y="1756537"/>
                </a:lnTo>
                <a:lnTo>
                  <a:pt x="8606139" y="1752705"/>
                </a:lnTo>
                <a:lnTo>
                  <a:pt x="8651183" y="1741612"/>
                </a:lnTo>
                <a:lnTo>
                  <a:pt x="8693184" y="1723862"/>
                </a:lnTo>
                <a:lnTo>
                  <a:pt x="8731541" y="1700055"/>
                </a:lnTo>
                <a:lnTo>
                  <a:pt x="8765651" y="1670796"/>
                </a:lnTo>
                <a:lnTo>
                  <a:pt x="8794910" y="1636686"/>
                </a:lnTo>
                <a:lnTo>
                  <a:pt x="8818717" y="1598329"/>
                </a:lnTo>
                <a:lnTo>
                  <a:pt x="8836467" y="1556328"/>
                </a:lnTo>
                <a:lnTo>
                  <a:pt x="8847560" y="1511284"/>
                </a:lnTo>
                <a:lnTo>
                  <a:pt x="8851391" y="1463802"/>
                </a:lnTo>
                <a:lnTo>
                  <a:pt x="8851391" y="292735"/>
                </a:lnTo>
                <a:lnTo>
                  <a:pt x="8847560" y="245252"/>
                </a:lnTo>
                <a:lnTo>
                  <a:pt x="8836467" y="200208"/>
                </a:lnTo>
                <a:lnTo>
                  <a:pt x="8818717" y="158207"/>
                </a:lnTo>
                <a:lnTo>
                  <a:pt x="8794910" y="119850"/>
                </a:lnTo>
                <a:lnTo>
                  <a:pt x="8765651" y="85740"/>
                </a:lnTo>
                <a:lnTo>
                  <a:pt x="8731541" y="56481"/>
                </a:lnTo>
                <a:lnTo>
                  <a:pt x="8693184" y="32674"/>
                </a:lnTo>
                <a:lnTo>
                  <a:pt x="8651183" y="14924"/>
                </a:lnTo>
                <a:lnTo>
                  <a:pt x="8606139" y="3831"/>
                </a:lnTo>
                <a:lnTo>
                  <a:pt x="855865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2709" y="2123643"/>
            <a:ext cx="8239759" cy="1598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05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Оценивается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 5-ти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балльной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шкале,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учитывается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при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получении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аттестата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среднем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общем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образовании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>
              <a:latin typeface="Cambria"/>
              <a:cs typeface="Cambria"/>
            </a:endParaRPr>
          </a:p>
          <a:p>
            <a:pPr marL="344805" indent="-229235">
              <a:lnSpc>
                <a:spcPct val="100000"/>
              </a:lnSpc>
              <a:buFont typeface="Cambria"/>
              <a:buChar char="•"/>
              <a:tabLst>
                <a:tab pos="345440" algn="l"/>
              </a:tabLst>
            </a:pPr>
            <a:r>
              <a:rPr sz="2400" b="1" spc="-5" dirty="0">
                <a:latin typeface="Cambria"/>
                <a:cs typeface="Cambria"/>
              </a:rPr>
              <a:t>База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8015" y="4091559"/>
            <a:ext cx="8851900" cy="1651000"/>
          </a:xfrm>
          <a:custGeom>
            <a:avLst/>
            <a:gdLst/>
            <a:ahLst/>
            <a:cxnLst/>
            <a:rect l="l" t="t" r="r" b="b"/>
            <a:pathLst>
              <a:path w="8851900" h="1651000">
                <a:moveTo>
                  <a:pt x="8576310" y="0"/>
                </a:moveTo>
                <a:lnTo>
                  <a:pt x="275107" y="0"/>
                </a:lnTo>
                <a:lnTo>
                  <a:pt x="225655" y="4432"/>
                </a:lnTo>
                <a:lnTo>
                  <a:pt x="179111" y="17213"/>
                </a:lnTo>
                <a:lnTo>
                  <a:pt x="136253" y="37563"/>
                </a:lnTo>
                <a:lnTo>
                  <a:pt x="97857" y="64706"/>
                </a:lnTo>
                <a:lnTo>
                  <a:pt x="64700" y="97863"/>
                </a:lnTo>
                <a:lnTo>
                  <a:pt x="37559" y="136256"/>
                </a:lnTo>
                <a:lnTo>
                  <a:pt x="17210" y="179109"/>
                </a:lnTo>
                <a:lnTo>
                  <a:pt x="4432" y="225643"/>
                </a:lnTo>
                <a:lnTo>
                  <a:pt x="0" y="275082"/>
                </a:lnTo>
                <a:lnTo>
                  <a:pt x="0" y="1375537"/>
                </a:lnTo>
                <a:lnTo>
                  <a:pt x="4432" y="1424981"/>
                </a:lnTo>
                <a:lnTo>
                  <a:pt x="17210" y="1471519"/>
                </a:lnTo>
                <a:lnTo>
                  <a:pt x="37559" y="1514373"/>
                </a:lnTo>
                <a:lnTo>
                  <a:pt x="64700" y="1552766"/>
                </a:lnTo>
                <a:lnTo>
                  <a:pt x="97857" y="1585921"/>
                </a:lnTo>
                <a:lnTo>
                  <a:pt x="136253" y="1613060"/>
                </a:lnTo>
                <a:lnTo>
                  <a:pt x="179111" y="1633408"/>
                </a:lnTo>
                <a:lnTo>
                  <a:pt x="225655" y="1646186"/>
                </a:lnTo>
                <a:lnTo>
                  <a:pt x="275107" y="1650619"/>
                </a:lnTo>
                <a:lnTo>
                  <a:pt x="8576310" y="1650619"/>
                </a:lnTo>
                <a:lnTo>
                  <a:pt x="8625748" y="1646186"/>
                </a:lnTo>
                <a:lnTo>
                  <a:pt x="8672282" y="1633408"/>
                </a:lnTo>
                <a:lnTo>
                  <a:pt x="8715135" y="1613060"/>
                </a:lnTo>
                <a:lnTo>
                  <a:pt x="8753528" y="1585921"/>
                </a:lnTo>
                <a:lnTo>
                  <a:pt x="8786685" y="1552766"/>
                </a:lnTo>
                <a:lnTo>
                  <a:pt x="8813828" y="1514373"/>
                </a:lnTo>
                <a:lnTo>
                  <a:pt x="8834178" y="1471519"/>
                </a:lnTo>
                <a:lnTo>
                  <a:pt x="8846959" y="1424981"/>
                </a:lnTo>
                <a:lnTo>
                  <a:pt x="8851391" y="1375537"/>
                </a:lnTo>
                <a:lnTo>
                  <a:pt x="8851391" y="275082"/>
                </a:lnTo>
                <a:lnTo>
                  <a:pt x="8846959" y="225643"/>
                </a:lnTo>
                <a:lnTo>
                  <a:pt x="8834178" y="179109"/>
                </a:lnTo>
                <a:lnTo>
                  <a:pt x="8813828" y="136256"/>
                </a:lnTo>
                <a:lnTo>
                  <a:pt x="8786685" y="97863"/>
                </a:lnTo>
                <a:lnTo>
                  <a:pt x="8753528" y="64706"/>
                </a:lnTo>
                <a:lnTo>
                  <a:pt x="8715135" y="37563"/>
                </a:lnTo>
                <a:lnTo>
                  <a:pt x="8672282" y="17213"/>
                </a:lnTo>
                <a:lnTo>
                  <a:pt x="8625748" y="4432"/>
                </a:lnTo>
                <a:lnTo>
                  <a:pt x="857631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7527" y="4211828"/>
            <a:ext cx="8257540" cy="189103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2530"/>
              </a:lnSpc>
              <a:spcBef>
                <a:spcPts val="475"/>
              </a:spcBef>
            </a:pP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Оценивается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100-балльной</a:t>
            </a:r>
            <a:r>
              <a:rPr sz="2400" b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шкале,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учитываются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при </a:t>
            </a:r>
            <a:r>
              <a:rPr sz="2400" b="1" spc="-50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получении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аттестата,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могут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быть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использованы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335"/>
              </a:lnSpc>
            </a:pP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качестве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вступительных испытаний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при поступлении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ВУЗ</a:t>
            </a:r>
            <a:endParaRPr sz="2400">
              <a:latin typeface="Cambria"/>
              <a:cs typeface="Cambria"/>
            </a:endParaRPr>
          </a:p>
          <a:p>
            <a:pPr marL="349885" indent="-229235">
              <a:lnSpc>
                <a:spcPct val="100000"/>
              </a:lnSpc>
              <a:spcBef>
                <a:spcPts val="1325"/>
              </a:spcBef>
              <a:buFont typeface="Cambria"/>
              <a:buChar char="•"/>
              <a:tabLst>
                <a:tab pos="350520" algn="l"/>
              </a:tabLst>
            </a:pPr>
            <a:r>
              <a:rPr sz="2400" b="1" spc="-10" dirty="0">
                <a:latin typeface="Cambria"/>
                <a:cs typeface="Cambria"/>
              </a:rPr>
              <a:t>Профиль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317928"/>
            <a:ext cx="8461375" cy="49403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10"/>
              </a:spcBef>
            </a:pP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В</a:t>
            </a:r>
            <a:r>
              <a:rPr sz="2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день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проведения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экзамена</a:t>
            </a:r>
            <a:r>
              <a:rPr sz="2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запрещается:</a:t>
            </a:r>
            <a:endParaRPr sz="2400" dirty="0">
              <a:latin typeface="Cambria"/>
              <a:cs typeface="Cambria"/>
            </a:endParaRPr>
          </a:p>
          <a:p>
            <a:pPr marL="241300" marR="319405" indent="-228600">
              <a:lnSpc>
                <a:spcPts val="259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участникам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экзаменов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иметь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при себе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уведомление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регистрации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экзамены,</a:t>
            </a:r>
            <a:endParaRPr sz="2400" dirty="0">
              <a:latin typeface="Cambria"/>
              <a:cs typeface="Cambria"/>
            </a:endParaRPr>
          </a:p>
          <a:p>
            <a:pPr marL="241300" marR="95885" indent="-228600">
              <a:lnSpc>
                <a:spcPts val="2590"/>
              </a:lnSpc>
              <a:spcBef>
                <a:spcPts val="1000"/>
              </a:spcBef>
              <a:buClr>
                <a:srgbClr val="001F5F"/>
              </a:buClr>
              <a:buFont typeface="Arial MT"/>
              <a:buChar char="•"/>
              <a:tabLst>
                <a:tab pos="307975" algn="l"/>
                <a:tab pos="308610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средства связи,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электронно-вычислительную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технику,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фото-,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5" dirty="0">
                <a:solidFill>
                  <a:srgbClr val="001F5F"/>
                </a:solidFill>
                <a:latin typeface="Cambria"/>
                <a:cs typeface="Cambria"/>
              </a:rPr>
              <a:t>аудио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видеоаппаратуру,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справочные</a:t>
            </a:r>
            <a:endParaRPr sz="2400" dirty="0">
              <a:latin typeface="Cambria"/>
              <a:cs typeface="Cambria"/>
            </a:endParaRPr>
          </a:p>
          <a:p>
            <a:pPr marL="241300" marR="808355">
              <a:lnSpc>
                <a:spcPts val="259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материалы,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письменные заметки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иные средства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хранения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передачи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информации;</a:t>
            </a:r>
            <a:endParaRPr sz="2400" dirty="0">
              <a:latin typeface="Cambria"/>
              <a:cs typeface="Cambria"/>
            </a:endParaRPr>
          </a:p>
          <a:p>
            <a:pPr marL="241300" marR="673735" indent="-228600">
              <a:lnSpc>
                <a:spcPts val="259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выносить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аудиторий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ППЭ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ЭМ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бумажном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или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электронном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носителях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(за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исключением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случая 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перехода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подготовки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аудиторию</a:t>
            </a:r>
            <a:endParaRPr sz="2400" dirty="0">
              <a:latin typeface="Cambria"/>
              <a:cs typeface="Cambria"/>
            </a:endParaRPr>
          </a:p>
          <a:p>
            <a:pPr marL="241300" marR="5080">
              <a:lnSpc>
                <a:spcPts val="2590"/>
              </a:lnSpc>
              <a:spcBef>
                <a:spcPts val="5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проведения при проведении экзамена по иностранным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языкам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раздел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«Говорение»),</a:t>
            </a:r>
            <a:endParaRPr sz="2400"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фотографировать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или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переписывать задания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ЭМ;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4240" y="609980"/>
            <a:ext cx="7723505" cy="2369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ts val="3195"/>
              </a:lnSpc>
              <a:spcBef>
                <a:spcPts val="95"/>
              </a:spcBef>
            </a:pPr>
            <a:r>
              <a:rPr sz="2800" b="1" spc="-10" dirty="0">
                <a:solidFill>
                  <a:srgbClr val="212168"/>
                </a:solidFill>
                <a:latin typeface="Cambria"/>
                <a:cs typeface="Cambria"/>
              </a:rPr>
              <a:t>Лица, допустившие</a:t>
            </a:r>
            <a:r>
              <a:rPr sz="2800" b="1" spc="25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212168"/>
                </a:solidFill>
                <a:latin typeface="Cambria"/>
                <a:cs typeface="Cambria"/>
              </a:rPr>
              <a:t>нарушение</a:t>
            </a:r>
            <a:endParaRPr sz="2800">
              <a:latin typeface="Cambria"/>
              <a:cs typeface="Cambria"/>
            </a:endParaRPr>
          </a:p>
          <a:p>
            <a:pPr algn="ctr">
              <a:lnSpc>
                <a:spcPts val="3195"/>
              </a:lnSpc>
            </a:pPr>
            <a:r>
              <a:rPr sz="2800" b="1" spc="-15" dirty="0">
                <a:solidFill>
                  <a:srgbClr val="212168"/>
                </a:solidFill>
                <a:latin typeface="Cambria"/>
                <a:cs typeface="Cambria"/>
              </a:rPr>
              <a:t>устанавливаемого</a:t>
            </a:r>
            <a:r>
              <a:rPr sz="2800" b="1" spc="45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212168"/>
                </a:solidFill>
                <a:latin typeface="Cambria"/>
                <a:cs typeface="Cambria"/>
              </a:rPr>
              <a:t>порядка</a:t>
            </a:r>
            <a:r>
              <a:rPr sz="2800" b="1" spc="30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212168"/>
                </a:solidFill>
                <a:latin typeface="Cambria"/>
                <a:cs typeface="Cambria"/>
              </a:rPr>
              <a:t>проведения</a:t>
            </a:r>
            <a:r>
              <a:rPr sz="2800" b="1" spc="40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20" dirty="0">
                <a:solidFill>
                  <a:srgbClr val="212168"/>
                </a:solidFill>
                <a:latin typeface="Cambria"/>
                <a:cs typeface="Cambria"/>
              </a:rPr>
              <a:t>ГИА,</a:t>
            </a:r>
            <a:endParaRPr sz="2800">
              <a:latin typeface="Cambria"/>
              <a:cs typeface="Cambria"/>
            </a:endParaRPr>
          </a:p>
          <a:p>
            <a:pPr marL="3175" algn="ctr">
              <a:lnSpc>
                <a:spcPct val="100000"/>
              </a:lnSpc>
              <a:spcBef>
                <a:spcPts val="660"/>
              </a:spcBef>
            </a:pPr>
            <a:r>
              <a:rPr sz="2800" b="1" spc="-40" dirty="0">
                <a:solidFill>
                  <a:srgbClr val="C00000"/>
                </a:solidFill>
                <a:latin typeface="Cambria"/>
                <a:cs typeface="Cambria"/>
              </a:rPr>
              <a:t>удаляются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с</a:t>
            </a:r>
            <a:r>
              <a:rPr sz="28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экзамена!</a:t>
            </a:r>
            <a:endParaRPr sz="2800">
              <a:latin typeface="Cambria"/>
              <a:cs typeface="Cambria"/>
            </a:endParaRPr>
          </a:p>
          <a:p>
            <a:pPr marL="2068830" marR="2058035" algn="ctr">
              <a:lnSpc>
                <a:spcPct val="119700"/>
              </a:lnSpc>
              <a:spcBef>
                <a:spcPts val="10"/>
              </a:spcBef>
            </a:pPr>
            <a:r>
              <a:rPr sz="2800" b="1" spc="-15" dirty="0">
                <a:solidFill>
                  <a:srgbClr val="C00000"/>
                </a:solidFill>
                <a:latin typeface="Cambria"/>
                <a:cs typeface="Cambria"/>
              </a:rPr>
              <a:t>Пересдача 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возможна </a:t>
            </a:r>
            <a:r>
              <a:rPr sz="2800" b="1" spc="-60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5" dirty="0">
                <a:solidFill>
                  <a:srgbClr val="C00000"/>
                </a:solidFill>
                <a:latin typeface="Cambria"/>
                <a:cs typeface="Cambria"/>
              </a:rPr>
              <a:t>ТОЛЬКО</a:t>
            </a:r>
            <a:r>
              <a:rPr sz="2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через</a:t>
            </a:r>
            <a:r>
              <a:rPr sz="2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45" dirty="0">
                <a:solidFill>
                  <a:srgbClr val="C00000"/>
                </a:solidFill>
                <a:latin typeface="Cambria"/>
                <a:cs typeface="Cambria"/>
              </a:rPr>
              <a:t>год!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400" y="63"/>
            <a:ext cx="2260600" cy="107156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86133" y="3033087"/>
            <a:ext cx="6541134" cy="3825240"/>
            <a:chOff x="1986133" y="3033087"/>
            <a:chExt cx="6541134" cy="38252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6133" y="3033087"/>
              <a:ext cx="6541038" cy="38249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600" y="3180714"/>
              <a:ext cx="6029325" cy="33915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36979"/>
            <a:ext cx="7904480" cy="16490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212168"/>
                </a:solidFill>
              </a:rPr>
              <a:t>Если</a:t>
            </a:r>
            <a:r>
              <a:rPr sz="2400" spc="-15" dirty="0">
                <a:solidFill>
                  <a:srgbClr val="212168"/>
                </a:solidFill>
              </a:rPr>
              <a:t> </a:t>
            </a:r>
            <a:r>
              <a:rPr sz="2400" spc="-10" dirty="0">
                <a:solidFill>
                  <a:srgbClr val="212168"/>
                </a:solidFill>
              </a:rPr>
              <a:t>обучающийся</a:t>
            </a:r>
            <a:r>
              <a:rPr sz="2400" spc="25" dirty="0">
                <a:solidFill>
                  <a:srgbClr val="212168"/>
                </a:solidFill>
              </a:rPr>
              <a:t> </a:t>
            </a:r>
            <a:r>
              <a:rPr sz="2400" spc="-5" dirty="0"/>
              <a:t>по</a:t>
            </a:r>
            <a:r>
              <a:rPr sz="2400" spc="-20" dirty="0"/>
              <a:t> </a:t>
            </a:r>
            <a:r>
              <a:rPr sz="2400" spc="-10" dirty="0"/>
              <a:t>состоянию</a:t>
            </a:r>
            <a:r>
              <a:rPr sz="2400" spc="-15" dirty="0"/>
              <a:t> </a:t>
            </a:r>
            <a:r>
              <a:rPr sz="2400" spc="-5" dirty="0"/>
              <a:t>здоровья</a:t>
            </a:r>
            <a:r>
              <a:rPr sz="2400" spc="5" dirty="0"/>
              <a:t> </a:t>
            </a:r>
            <a:r>
              <a:rPr sz="2400" spc="-5" dirty="0">
                <a:solidFill>
                  <a:srgbClr val="212168"/>
                </a:solidFill>
              </a:rPr>
              <a:t>не</a:t>
            </a:r>
            <a:r>
              <a:rPr sz="2400" spc="-10" dirty="0">
                <a:solidFill>
                  <a:srgbClr val="212168"/>
                </a:solidFill>
              </a:rPr>
              <a:t> </a:t>
            </a:r>
            <a:r>
              <a:rPr sz="2400" spc="-20" dirty="0">
                <a:solidFill>
                  <a:srgbClr val="212168"/>
                </a:solidFill>
              </a:rPr>
              <a:t>может </a:t>
            </a:r>
            <a:r>
              <a:rPr sz="2400" spc="-15" dirty="0">
                <a:solidFill>
                  <a:srgbClr val="212168"/>
                </a:solidFill>
              </a:rPr>
              <a:t> </a:t>
            </a:r>
            <a:r>
              <a:rPr sz="2400" spc="-10" dirty="0">
                <a:solidFill>
                  <a:srgbClr val="212168"/>
                </a:solidFill>
              </a:rPr>
              <a:t>завершить</a:t>
            </a:r>
            <a:r>
              <a:rPr sz="2400" spc="15" dirty="0">
                <a:solidFill>
                  <a:srgbClr val="212168"/>
                </a:solidFill>
              </a:rPr>
              <a:t> </a:t>
            </a:r>
            <a:r>
              <a:rPr sz="2400" dirty="0">
                <a:solidFill>
                  <a:srgbClr val="212168"/>
                </a:solidFill>
              </a:rPr>
              <a:t>выполнение</a:t>
            </a:r>
            <a:r>
              <a:rPr sz="2400" spc="-15" dirty="0">
                <a:solidFill>
                  <a:srgbClr val="212168"/>
                </a:solidFill>
              </a:rPr>
              <a:t> </a:t>
            </a:r>
            <a:r>
              <a:rPr sz="2400" spc="-5" dirty="0">
                <a:solidFill>
                  <a:srgbClr val="212168"/>
                </a:solidFill>
              </a:rPr>
              <a:t>экзаменационной работы, </a:t>
            </a:r>
            <a:r>
              <a:rPr sz="2400" spc="-25" dirty="0">
                <a:solidFill>
                  <a:srgbClr val="212168"/>
                </a:solidFill>
              </a:rPr>
              <a:t>то </a:t>
            </a:r>
            <a:r>
              <a:rPr sz="2400" spc="-509" dirty="0">
                <a:solidFill>
                  <a:srgbClr val="212168"/>
                </a:solidFill>
              </a:rPr>
              <a:t> </a:t>
            </a:r>
            <a:r>
              <a:rPr sz="2400" spc="-5" dirty="0">
                <a:solidFill>
                  <a:srgbClr val="212168"/>
                </a:solidFill>
              </a:rPr>
              <a:t>он</a:t>
            </a:r>
            <a:r>
              <a:rPr sz="2400" spc="-10" dirty="0">
                <a:solidFill>
                  <a:srgbClr val="212168"/>
                </a:solidFill>
              </a:rPr>
              <a:t> </a:t>
            </a:r>
            <a:r>
              <a:rPr sz="2400" dirty="0">
                <a:solidFill>
                  <a:srgbClr val="212168"/>
                </a:solidFill>
              </a:rPr>
              <a:t>досрочно </a:t>
            </a:r>
            <a:r>
              <a:rPr sz="2400" spc="-5" dirty="0">
                <a:solidFill>
                  <a:srgbClr val="212168"/>
                </a:solidFill>
              </a:rPr>
              <a:t>покидает</a:t>
            </a:r>
            <a:r>
              <a:rPr sz="2400" spc="-10" dirty="0">
                <a:solidFill>
                  <a:srgbClr val="212168"/>
                </a:solidFill>
              </a:rPr>
              <a:t> </a:t>
            </a:r>
            <a:r>
              <a:rPr sz="2400" spc="-35" dirty="0">
                <a:solidFill>
                  <a:srgbClr val="212168"/>
                </a:solidFill>
              </a:rPr>
              <a:t>аудиторию.</a:t>
            </a:r>
            <a:endParaRPr sz="2400"/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2400" dirty="0">
                <a:solidFill>
                  <a:srgbClr val="212168"/>
                </a:solidFill>
              </a:rPr>
              <a:t>Экзамен </a:t>
            </a:r>
            <a:r>
              <a:rPr sz="2400" spc="-20" dirty="0">
                <a:solidFill>
                  <a:srgbClr val="212168"/>
                </a:solidFill>
              </a:rPr>
              <a:t>может</a:t>
            </a:r>
            <a:r>
              <a:rPr sz="2400" spc="-5" dirty="0">
                <a:solidFill>
                  <a:srgbClr val="212168"/>
                </a:solidFill>
              </a:rPr>
              <a:t> быть пересдан</a:t>
            </a:r>
            <a:r>
              <a:rPr sz="2400" spc="5" dirty="0">
                <a:solidFill>
                  <a:srgbClr val="212168"/>
                </a:solidFill>
              </a:rPr>
              <a:t> </a:t>
            </a:r>
            <a:r>
              <a:rPr sz="2400" dirty="0"/>
              <a:t>в</a:t>
            </a:r>
            <a:r>
              <a:rPr sz="2400" spc="-5" dirty="0"/>
              <a:t> резервные</a:t>
            </a:r>
            <a:r>
              <a:rPr sz="2400" spc="10" dirty="0"/>
              <a:t> </a:t>
            </a:r>
            <a:r>
              <a:rPr sz="2400" dirty="0"/>
              <a:t>дни</a:t>
            </a:r>
            <a:r>
              <a:rPr sz="3600" dirty="0">
                <a:solidFill>
                  <a:srgbClr val="212168"/>
                </a:solidFill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400" y="143576"/>
            <a:ext cx="2146139" cy="9280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215745" y="3005679"/>
            <a:ext cx="4465955" cy="3674745"/>
            <a:chOff x="4215745" y="3005679"/>
            <a:chExt cx="4465955" cy="36747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5745" y="3005679"/>
              <a:ext cx="4465351" cy="36744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4100" y="3152774"/>
              <a:ext cx="3952875" cy="31623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55675"/>
            <a:ext cx="8777605" cy="5711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735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Во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время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экзамена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участники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экзамена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имеют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право</a:t>
            </a:r>
            <a:endParaRPr sz="2400">
              <a:latin typeface="Cambria"/>
              <a:cs typeface="Cambria"/>
            </a:endParaRPr>
          </a:p>
          <a:p>
            <a:pPr marL="241300" marR="143510">
              <a:lnSpc>
                <a:spcPts val="2590"/>
              </a:lnSpc>
              <a:spcBef>
                <a:spcPts val="185"/>
              </a:spcBef>
            </a:pP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выходить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перемещаться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ППЭ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только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в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сопровождении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одного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организаторов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вне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аудитории.</a:t>
            </a:r>
            <a:endParaRPr sz="2400">
              <a:latin typeface="Cambria"/>
              <a:cs typeface="Cambria"/>
            </a:endParaRPr>
          </a:p>
          <a:p>
            <a:pPr marL="241300" marR="5080" indent="-228600">
              <a:lnSpc>
                <a:spcPct val="90000"/>
              </a:lnSpc>
              <a:spcBef>
                <a:spcPts val="960"/>
              </a:spcBef>
              <a:buClr>
                <a:srgbClr val="001F5F"/>
              </a:buClr>
              <a:buFont typeface="Arial MT"/>
              <a:buChar char="•"/>
              <a:tabLst>
                <a:tab pos="307975" algn="l"/>
                <a:tab pos="308610" algn="l"/>
              </a:tabLst>
            </a:pPr>
            <a:r>
              <a:rPr dirty="0"/>
              <a:t>	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При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выходе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участники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экзамена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оставляют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документ,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удостоверяющий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личность, ЭМ,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письменные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принадлежности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и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листы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бумаги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черновиков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со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штампом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образовательной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организации,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базе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которой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организован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ППЭ,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 рабочем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столе,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а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организатор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проверяет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комплектность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оставленных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ЭМ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количество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листов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бумаги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черновиков.</a:t>
            </a:r>
            <a:endParaRPr sz="2400">
              <a:latin typeface="Cambria"/>
              <a:cs typeface="Cambria"/>
            </a:endParaRPr>
          </a:p>
          <a:p>
            <a:pPr marL="241300" indent="-228600">
              <a:lnSpc>
                <a:spcPts val="2735"/>
              </a:lnSpc>
              <a:spcBef>
                <a:spcPts val="71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Каждый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выход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участника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экзамена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endParaRPr sz="2400">
              <a:latin typeface="Cambria"/>
              <a:cs typeface="Cambria"/>
            </a:endParaRPr>
          </a:p>
          <a:p>
            <a:pPr marL="241300">
              <a:lnSpc>
                <a:spcPts val="2595"/>
              </a:lnSpc>
            </a:pP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фиксируется</a:t>
            </a:r>
            <a:r>
              <a:rPr sz="24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организаторами</a:t>
            </a:r>
            <a:r>
              <a:rPr sz="24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ведомости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учёта</a:t>
            </a:r>
            <a:r>
              <a:rPr sz="24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времени</a:t>
            </a:r>
            <a:endParaRPr sz="2400">
              <a:latin typeface="Cambria"/>
              <a:cs typeface="Cambria"/>
            </a:endParaRPr>
          </a:p>
          <a:p>
            <a:pPr marL="241300">
              <a:lnSpc>
                <a:spcPts val="2735"/>
              </a:lnSpc>
            </a:pP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отсутствия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участников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экзамена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endParaRPr sz="2400">
              <a:latin typeface="Cambria"/>
              <a:cs typeface="Cambria"/>
            </a:endParaRPr>
          </a:p>
          <a:p>
            <a:pPr marL="241300" marR="987425" indent="-228600">
              <a:lnSpc>
                <a:spcPct val="9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Если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один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тот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же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участник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экзамена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выходит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несколько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раз,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то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каждый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его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выход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фиксируется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ведомости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новой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строке.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5652" y="142875"/>
            <a:ext cx="1691878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212168"/>
                </a:solidFill>
              </a:rPr>
              <a:t>В </a:t>
            </a:r>
            <a:r>
              <a:rPr sz="2400" spc="-15" dirty="0">
                <a:solidFill>
                  <a:srgbClr val="212168"/>
                </a:solidFill>
              </a:rPr>
              <a:t>продолжительность</a:t>
            </a:r>
            <a:r>
              <a:rPr sz="2400" spc="5" dirty="0">
                <a:solidFill>
                  <a:srgbClr val="212168"/>
                </a:solidFill>
              </a:rPr>
              <a:t> </a:t>
            </a:r>
            <a:r>
              <a:rPr sz="2400" spc="-5" dirty="0">
                <a:solidFill>
                  <a:srgbClr val="212168"/>
                </a:solidFill>
              </a:rPr>
              <a:t>экзаменов</a:t>
            </a:r>
            <a:r>
              <a:rPr sz="2400" spc="20" dirty="0">
                <a:solidFill>
                  <a:srgbClr val="212168"/>
                </a:solidFill>
              </a:rPr>
              <a:t> </a:t>
            </a:r>
            <a:r>
              <a:rPr sz="2400" spc="-5" dirty="0"/>
              <a:t>не</a:t>
            </a:r>
            <a:r>
              <a:rPr sz="2400" spc="5" dirty="0"/>
              <a:t> </a:t>
            </a:r>
            <a:r>
              <a:rPr sz="2400" spc="-10" dirty="0"/>
              <a:t>включается</a:t>
            </a:r>
            <a:r>
              <a:rPr sz="2400" spc="40" dirty="0"/>
              <a:t> </a:t>
            </a:r>
            <a:r>
              <a:rPr sz="2400" spc="-5" dirty="0">
                <a:solidFill>
                  <a:srgbClr val="212168"/>
                </a:solidFill>
              </a:rPr>
              <a:t>время, </a:t>
            </a:r>
            <a:r>
              <a:rPr sz="2400" spc="-515" dirty="0">
                <a:solidFill>
                  <a:srgbClr val="212168"/>
                </a:solidFill>
              </a:rPr>
              <a:t> </a:t>
            </a:r>
            <a:r>
              <a:rPr sz="2400" dirty="0">
                <a:solidFill>
                  <a:srgbClr val="212168"/>
                </a:solidFill>
              </a:rPr>
              <a:t>выделенное</a:t>
            </a:r>
            <a:r>
              <a:rPr sz="2400" spc="-5" dirty="0">
                <a:solidFill>
                  <a:srgbClr val="212168"/>
                </a:solidFill>
              </a:rPr>
              <a:t> на</a:t>
            </a:r>
            <a:r>
              <a:rPr sz="2400" spc="-10" dirty="0">
                <a:solidFill>
                  <a:srgbClr val="212168"/>
                </a:solidFill>
              </a:rPr>
              <a:t> </a:t>
            </a:r>
            <a:r>
              <a:rPr sz="2400" spc="-20" dirty="0">
                <a:solidFill>
                  <a:srgbClr val="212168"/>
                </a:solidFill>
              </a:rPr>
              <a:t>подготовительные</a:t>
            </a:r>
            <a:r>
              <a:rPr sz="2400" spc="-5" dirty="0">
                <a:solidFill>
                  <a:srgbClr val="212168"/>
                </a:solidFill>
              </a:rPr>
              <a:t> мероприятия</a:t>
            </a:r>
            <a:endParaRPr sz="2400"/>
          </a:p>
          <a:p>
            <a:pPr marL="12700" marR="107314">
              <a:lnSpc>
                <a:spcPts val="2590"/>
              </a:lnSpc>
              <a:spcBef>
                <a:spcPts val="5"/>
              </a:spcBef>
            </a:pPr>
            <a:r>
              <a:rPr sz="2400" spc="-10" dirty="0">
                <a:solidFill>
                  <a:srgbClr val="212168"/>
                </a:solidFill>
              </a:rPr>
              <a:t>(инструктаж,</a:t>
            </a:r>
            <a:r>
              <a:rPr sz="2400" dirty="0">
                <a:solidFill>
                  <a:srgbClr val="212168"/>
                </a:solidFill>
              </a:rPr>
              <a:t> </a:t>
            </a:r>
            <a:r>
              <a:rPr sz="2400" spc="-5" dirty="0">
                <a:solidFill>
                  <a:srgbClr val="212168"/>
                </a:solidFill>
              </a:rPr>
              <a:t>заполнение</a:t>
            </a:r>
            <a:r>
              <a:rPr sz="2400" spc="-10" dirty="0">
                <a:solidFill>
                  <a:srgbClr val="212168"/>
                </a:solidFill>
              </a:rPr>
              <a:t> </a:t>
            </a:r>
            <a:r>
              <a:rPr sz="2400" spc="-5" dirty="0">
                <a:solidFill>
                  <a:srgbClr val="212168"/>
                </a:solidFill>
              </a:rPr>
              <a:t>регистрационных</a:t>
            </a:r>
            <a:r>
              <a:rPr sz="2400" dirty="0">
                <a:solidFill>
                  <a:srgbClr val="212168"/>
                </a:solidFill>
              </a:rPr>
              <a:t> </a:t>
            </a:r>
            <a:r>
              <a:rPr sz="2400" spc="-10" dirty="0">
                <a:solidFill>
                  <a:srgbClr val="212168"/>
                </a:solidFill>
              </a:rPr>
              <a:t>бланков</a:t>
            </a:r>
            <a:r>
              <a:rPr sz="2400" spc="5" dirty="0">
                <a:solidFill>
                  <a:srgbClr val="212168"/>
                </a:solidFill>
              </a:rPr>
              <a:t> </a:t>
            </a:r>
            <a:r>
              <a:rPr sz="2400" dirty="0">
                <a:solidFill>
                  <a:srgbClr val="212168"/>
                </a:solidFill>
              </a:rPr>
              <a:t>и </a:t>
            </a:r>
            <a:r>
              <a:rPr sz="2400" spc="-515" dirty="0">
                <a:solidFill>
                  <a:srgbClr val="212168"/>
                </a:solidFill>
              </a:rPr>
              <a:t> </a:t>
            </a:r>
            <a:r>
              <a:rPr sz="2400" spc="-45" dirty="0">
                <a:solidFill>
                  <a:srgbClr val="212168"/>
                </a:solidFill>
              </a:rPr>
              <a:t>т.д.)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400" y="143576"/>
            <a:ext cx="2146139" cy="9280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873111" y="2499727"/>
            <a:ext cx="5666740" cy="3933190"/>
            <a:chOff x="2873111" y="2499727"/>
            <a:chExt cx="5666740" cy="39331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3111" y="2499727"/>
              <a:ext cx="5666247" cy="39327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0440" y="2647949"/>
              <a:ext cx="5155183" cy="34385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0332" rIns="0" bIns="0" rtlCol="0">
            <a:spAutoFit/>
          </a:bodyPr>
          <a:lstStyle/>
          <a:p>
            <a:pPr marL="3212465" marR="5080" indent="-2362835">
              <a:lnSpc>
                <a:spcPts val="3460"/>
              </a:lnSpc>
              <a:spcBef>
                <a:spcPts val="535"/>
              </a:spcBef>
            </a:pPr>
            <a:r>
              <a:rPr spc="-5" dirty="0"/>
              <a:t>Печать </a:t>
            </a:r>
            <a:r>
              <a:rPr dirty="0"/>
              <a:t>КИМ </a:t>
            </a:r>
            <a:r>
              <a:rPr spc="-50" dirty="0"/>
              <a:t>будет </a:t>
            </a:r>
            <a:r>
              <a:rPr spc="-15" dirty="0"/>
              <a:t>производиться </a:t>
            </a:r>
            <a:r>
              <a:rPr dirty="0"/>
              <a:t>в </a:t>
            </a:r>
            <a:r>
              <a:rPr spc="-690" dirty="0"/>
              <a:t> </a:t>
            </a:r>
            <a:r>
              <a:rPr spc="-45" dirty="0"/>
              <a:t>аудитории!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400" y="143576"/>
            <a:ext cx="2146139" cy="9280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2809" y="2252472"/>
            <a:ext cx="8831580" cy="4264660"/>
            <a:chOff x="312809" y="2252472"/>
            <a:chExt cx="8831580" cy="42646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2355" y="2252472"/>
              <a:ext cx="4771644" cy="3131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8062" y="2447925"/>
              <a:ext cx="4299077" cy="25431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809" y="2748115"/>
              <a:ext cx="4020297" cy="37689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375" y="2895600"/>
              <a:ext cx="3507994" cy="32575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8113" y="212852"/>
            <a:ext cx="5071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Прием</a:t>
            </a:r>
            <a:r>
              <a:rPr sz="2400" spc="-10" dirty="0"/>
              <a:t> </a:t>
            </a:r>
            <a:r>
              <a:rPr sz="2400" dirty="0"/>
              <a:t>и</a:t>
            </a:r>
            <a:r>
              <a:rPr sz="2400" spc="-20" dirty="0"/>
              <a:t> </a:t>
            </a:r>
            <a:r>
              <a:rPr sz="2400" spc="-5" dirty="0"/>
              <a:t>рассмотрение</a:t>
            </a:r>
            <a:r>
              <a:rPr sz="2400" spc="-15" dirty="0"/>
              <a:t> </a:t>
            </a:r>
            <a:r>
              <a:rPr sz="2400" spc="-5" dirty="0"/>
              <a:t>апелляций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3525" y="1260475"/>
          <a:ext cx="8665210" cy="4514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8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127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О</a:t>
                      </a:r>
                      <a:r>
                        <a:rPr sz="2400" b="1" spc="-35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нарушении</a:t>
                      </a:r>
                      <a:endParaRPr sz="2400">
                        <a:latin typeface="Cambria"/>
                        <a:cs typeface="Cambria"/>
                      </a:endParaRPr>
                    </a:p>
                    <a:p>
                      <a:pPr marL="91440" marR="29273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установленного </a:t>
                      </a:r>
                      <a:r>
                        <a:rPr sz="2400" b="1" spc="-5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 Порядка </a:t>
                      </a:r>
                      <a:r>
                        <a:rPr sz="2400" b="1" spc="-10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проведения </a:t>
                      </a:r>
                      <a:r>
                        <a:rPr sz="2400" b="1" spc="-515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экзамена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20040" algn="jus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В день </a:t>
                      </a:r>
                      <a:r>
                        <a:rPr sz="2400" b="1" spc="-5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проведения экзамена по </a:t>
                      </a:r>
                      <a:r>
                        <a:rPr sz="2400" b="1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соответствующему </a:t>
                      </a:r>
                      <a:r>
                        <a:rPr sz="2400" b="1" spc="-30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предмету, </a:t>
                      </a:r>
                      <a:r>
                        <a:rPr sz="2400" b="1" spc="-5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не </a:t>
                      </a:r>
                      <a:r>
                        <a:rPr sz="2400" b="1" spc="-515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покидая</a:t>
                      </a:r>
                      <a:r>
                        <a:rPr sz="2400" b="1" spc="-10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ППЭ</a:t>
                      </a:r>
                      <a:endParaRPr sz="2400">
                        <a:latin typeface="Cambria"/>
                        <a:cs typeface="Cambria"/>
                      </a:endParaRPr>
                    </a:p>
                    <a:p>
                      <a:pPr marL="92075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2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(руководителю</a:t>
                      </a:r>
                      <a:r>
                        <a:rPr sz="2400" b="1" spc="-1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ППЭ)!!!!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357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О</a:t>
                      </a:r>
                      <a:r>
                        <a:rPr sz="2400" b="1" spc="-35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несогласии </a:t>
                      </a:r>
                      <a:r>
                        <a:rPr sz="2400" b="1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с</a:t>
                      </a:r>
                      <a:endParaRPr sz="240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выставленными</a:t>
                      </a:r>
                      <a:endParaRPr sz="240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баллами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428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В</a:t>
                      </a:r>
                      <a:r>
                        <a:rPr sz="2400" b="1" spc="-10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 течение</a:t>
                      </a:r>
                      <a:r>
                        <a:rPr sz="2400" b="1" spc="10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b="1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двух</a:t>
                      </a:r>
                      <a:r>
                        <a:rPr sz="2400" b="1" spc="-5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рабочих</a:t>
                      </a:r>
                      <a:r>
                        <a:rPr sz="2400" b="1" spc="10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b="1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дней </a:t>
                      </a:r>
                      <a:r>
                        <a:rPr sz="2400" b="1" spc="5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после </a:t>
                      </a:r>
                      <a:r>
                        <a:rPr sz="2400" b="1" spc="-10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официального объявления </a:t>
                      </a:r>
                      <a:r>
                        <a:rPr sz="2400" b="1" spc="-515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b="1" spc="-40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результатов</a:t>
                      </a:r>
                      <a:r>
                        <a:rPr sz="2400" b="1" spc="10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ГИА</a:t>
                      </a:r>
                      <a:r>
                        <a:rPr sz="2400" b="1" spc="-15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по</a:t>
                      </a:r>
                      <a:endParaRPr sz="2400">
                        <a:latin typeface="Cambria"/>
                        <a:cs typeface="Cambria"/>
                      </a:endParaRPr>
                    </a:p>
                    <a:p>
                      <a:pPr marL="92075" marR="78041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соответствующему </a:t>
                      </a:r>
                      <a:r>
                        <a:rPr sz="2400" b="1" spc="-5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предмету </a:t>
                      </a:r>
                      <a:r>
                        <a:rPr sz="2400" b="1" spc="-515" dirty="0">
                          <a:solidFill>
                            <a:srgbClr val="18184D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(директору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школы)!!!!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400" y="143576"/>
            <a:ext cx="2146139" cy="92804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0408" y="1470405"/>
            <a:ext cx="8131809" cy="334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12168"/>
                </a:solidFill>
                <a:latin typeface="Cambria"/>
                <a:cs typeface="Cambria"/>
              </a:rPr>
              <a:t>Получить</a:t>
            </a:r>
            <a:r>
              <a:rPr sz="2400" b="1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Cambria"/>
                <a:cs typeface="Cambria"/>
              </a:rPr>
              <a:t>информацию</a:t>
            </a:r>
            <a:r>
              <a:rPr sz="2400" b="1" spc="30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212168"/>
                </a:solidFill>
                <a:latin typeface="Cambria"/>
                <a:cs typeface="Cambria"/>
              </a:rPr>
              <a:t>о</a:t>
            </a:r>
            <a:r>
              <a:rPr sz="2400" b="1" spc="-10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212168"/>
                </a:solidFill>
                <a:latin typeface="Cambria"/>
                <a:cs typeface="Cambria"/>
              </a:rPr>
              <a:t>результатах</a:t>
            </a:r>
            <a:r>
              <a:rPr sz="2400" b="1" spc="25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212168"/>
                </a:solidFill>
                <a:latin typeface="Cambria"/>
                <a:cs typeface="Cambria"/>
              </a:rPr>
              <a:t>государственной </a:t>
            </a:r>
            <a:r>
              <a:rPr sz="2400" b="1" spc="-509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212168"/>
                </a:solidFill>
                <a:latin typeface="Cambria"/>
                <a:cs typeface="Cambria"/>
              </a:rPr>
              <a:t>итоговой</a:t>
            </a:r>
            <a:r>
              <a:rPr sz="2400" b="1" spc="-10" dirty="0">
                <a:solidFill>
                  <a:srgbClr val="212168"/>
                </a:solidFill>
                <a:latin typeface="Cambria"/>
                <a:cs typeface="Cambria"/>
              </a:rPr>
              <a:t> аттестации</a:t>
            </a:r>
            <a:endParaRPr sz="2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212168"/>
                </a:solidFill>
                <a:latin typeface="Cambria"/>
                <a:cs typeface="Cambria"/>
              </a:rPr>
              <a:t>вы</a:t>
            </a:r>
            <a:r>
              <a:rPr sz="2400" b="1" spc="-35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400" b="1" spc="-25" dirty="0" err="1">
                <a:solidFill>
                  <a:srgbClr val="212168"/>
                </a:solidFill>
                <a:latin typeface="Cambria"/>
                <a:cs typeface="Cambria"/>
              </a:rPr>
              <a:t>можете</a:t>
            </a:r>
            <a:r>
              <a:rPr sz="2400" b="1" spc="-25" dirty="0">
                <a:solidFill>
                  <a:srgbClr val="212168"/>
                </a:solidFill>
                <a:latin typeface="Cambria"/>
                <a:cs typeface="Cambria"/>
              </a:rPr>
              <a:t>:</a:t>
            </a:r>
            <a:endParaRPr lang="ru-RU" sz="2400" b="1" spc="-25" dirty="0">
              <a:solidFill>
                <a:srgbClr val="212168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endParaRPr lang="ru-RU" sz="2400" b="1" spc="-25" dirty="0">
              <a:solidFill>
                <a:srgbClr val="212168"/>
              </a:solidFill>
              <a:latin typeface="Cambria"/>
              <a:cs typeface="Cambria"/>
            </a:endParaRPr>
          </a:p>
          <a:p>
            <a:pPr algn="just">
              <a:lnSpc>
                <a:spcPct val="100000"/>
              </a:lnSpc>
            </a:pPr>
            <a:r>
              <a:rPr lang="ru-RU" sz="2400" dirty="0">
                <a:latin typeface="Cambria"/>
                <a:cs typeface="Cambria"/>
              </a:rPr>
              <a:t>- </a:t>
            </a:r>
            <a:r>
              <a:rPr lang="ru-RU" sz="2400" b="1" dirty="0">
                <a:latin typeface="Cambria"/>
                <a:cs typeface="Cambria"/>
              </a:rPr>
              <a:t>на сайте «Госуслуги»</a:t>
            </a:r>
            <a:endParaRPr sz="24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 dirty="0">
              <a:latin typeface="Cambria"/>
              <a:cs typeface="Cambria"/>
            </a:endParaRPr>
          </a:p>
          <a:p>
            <a:pPr marL="1960245" marR="95885" indent="-1861185">
              <a:lnSpc>
                <a:spcPct val="100000"/>
              </a:lnSpc>
            </a:pPr>
            <a:r>
              <a:rPr sz="2400" b="1" dirty="0">
                <a:solidFill>
                  <a:srgbClr val="212168"/>
                </a:solidFill>
                <a:latin typeface="Cambria"/>
                <a:cs typeface="Cambria"/>
              </a:rPr>
              <a:t>- </a:t>
            </a:r>
            <a:r>
              <a:rPr sz="2400" b="1" spc="-5" dirty="0">
                <a:solidFill>
                  <a:srgbClr val="212168"/>
                </a:solidFill>
                <a:latin typeface="Cambria"/>
                <a:cs typeface="Cambria"/>
              </a:rPr>
              <a:t>на официальном информационном портале </a:t>
            </a:r>
            <a:r>
              <a:rPr sz="2400" b="1" spc="-10" dirty="0">
                <a:solidFill>
                  <a:srgbClr val="212168"/>
                </a:solidFill>
                <a:latin typeface="Cambria"/>
                <a:cs typeface="Cambria"/>
              </a:rPr>
              <a:t>единого </a:t>
            </a:r>
            <a:r>
              <a:rPr sz="2400" b="1" spc="-515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212168"/>
                </a:solidFill>
                <a:latin typeface="Cambria"/>
                <a:cs typeface="Cambria"/>
              </a:rPr>
              <a:t>государственного</a:t>
            </a:r>
            <a:r>
              <a:rPr sz="2400" b="1" spc="15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Cambria"/>
                <a:cs typeface="Cambria"/>
              </a:rPr>
              <a:t>экзамена</a:t>
            </a:r>
            <a:r>
              <a:rPr sz="2400" b="1" spc="10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212168"/>
                </a:solidFill>
                <a:latin typeface="Cambria"/>
                <a:cs typeface="Cambria"/>
              </a:rPr>
              <a:t>:</a:t>
            </a:r>
            <a:endParaRPr sz="2400" dirty="0">
              <a:latin typeface="Cambria"/>
              <a:cs typeface="Cambria"/>
            </a:endParaRPr>
          </a:p>
          <a:p>
            <a:pPr marL="2323465">
              <a:lnSpc>
                <a:spcPct val="100000"/>
              </a:lnSpc>
            </a:pPr>
            <a:r>
              <a:rPr sz="24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http://check.ege.edu.ru/</a:t>
            </a:r>
            <a:endParaRPr lang="ru-RU" sz="2400" b="1" u="heavy" spc="-5" dirty="0">
              <a:solidFill>
                <a:srgbClr val="0462C1"/>
              </a:solidFill>
              <a:uFill>
                <a:solidFill>
                  <a:srgbClr val="0462C1"/>
                </a:solidFill>
              </a:uFill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83400" y="143576"/>
            <a:ext cx="2146139" cy="9280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117729"/>
            <a:ext cx="261810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u="heavy" spc="-10" dirty="0">
                <a:uFill>
                  <a:solidFill>
                    <a:srgbClr val="C00000"/>
                  </a:solidFill>
                </a:uFill>
              </a:rPr>
              <a:t>Особенности</a:t>
            </a:r>
            <a:r>
              <a:rPr sz="2500" u="heavy" spc="-30" dirty="0">
                <a:uFill>
                  <a:solidFill>
                    <a:srgbClr val="C00000"/>
                  </a:solidFill>
                </a:uFill>
              </a:rPr>
              <a:t> </a:t>
            </a:r>
            <a:r>
              <a:rPr sz="2500" u="heavy" spc="-5" dirty="0">
                <a:uFill>
                  <a:solidFill>
                    <a:srgbClr val="C00000"/>
                  </a:solidFill>
                </a:uFill>
              </a:rPr>
              <a:t>ЕГЭ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354888" y="733425"/>
            <a:ext cx="7848600" cy="462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indent="-9150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единые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правила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проведения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Arial MT"/>
              <a:buChar char="•"/>
            </a:pPr>
            <a:endParaRPr sz="3150">
              <a:latin typeface="Cambria"/>
              <a:cs typeface="Cambria"/>
            </a:endParaRPr>
          </a:p>
          <a:p>
            <a:pPr marL="927100" indent="-915035">
              <a:lnSpc>
                <a:spcPct val="100000"/>
              </a:lnSpc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единое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расписание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Arial MT"/>
              <a:buChar char="•"/>
            </a:pPr>
            <a:endParaRPr sz="3150">
              <a:latin typeface="Cambria"/>
              <a:cs typeface="Cambria"/>
            </a:endParaRPr>
          </a:p>
          <a:p>
            <a:pPr marL="927100" indent="-915035">
              <a:lnSpc>
                <a:spcPts val="2590"/>
              </a:lnSpc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использование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заданий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стандартизированной</a:t>
            </a:r>
            <a:endParaRPr sz="2400">
              <a:latin typeface="Cambria"/>
              <a:cs typeface="Cambria"/>
            </a:endParaRPr>
          </a:p>
          <a:p>
            <a:pPr marL="241300">
              <a:lnSpc>
                <a:spcPts val="2590"/>
              </a:lnSpc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формы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(КИМ)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50">
              <a:latin typeface="Cambria"/>
              <a:cs typeface="Cambria"/>
            </a:endParaRPr>
          </a:p>
          <a:p>
            <a:pPr marL="241300" marR="724535" indent="-229235">
              <a:lnSpc>
                <a:spcPts val="2310"/>
              </a:lnSpc>
              <a:buClr>
                <a:srgbClr val="001F5F"/>
              </a:buClr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использование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специальных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бланков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оформления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ответов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задания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Arial MT"/>
              <a:buChar char="•"/>
            </a:pPr>
            <a:endParaRPr sz="3650">
              <a:latin typeface="Cambria"/>
              <a:cs typeface="Cambria"/>
            </a:endParaRPr>
          </a:p>
          <a:p>
            <a:pPr marL="241300" marR="341630" indent="-229235">
              <a:lnSpc>
                <a:spcPts val="2310"/>
              </a:lnSpc>
              <a:buClr>
                <a:srgbClr val="001F5F"/>
              </a:buClr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письменно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русском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языке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(за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исключением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иностранным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языкам)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742" y="367665"/>
            <a:ext cx="8249920" cy="7112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algn="ctr">
              <a:lnSpc>
                <a:spcPts val="2520"/>
              </a:lnSpc>
              <a:spcBef>
                <a:spcPts val="480"/>
              </a:spcBef>
            </a:pPr>
            <a:r>
              <a:rPr sz="2400" dirty="0"/>
              <a:t>Как </a:t>
            </a:r>
            <a:r>
              <a:rPr sz="2400" spc="-5" dirty="0"/>
              <a:t>получить федеральную медаль </a:t>
            </a:r>
            <a:r>
              <a:rPr sz="2400" dirty="0"/>
              <a:t>«За </a:t>
            </a:r>
            <a:r>
              <a:rPr sz="2400" spc="-5" dirty="0"/>
              <a:t>особые </a:t>
            </a:r>
            <a:r>
              <a:rPr sz="2400" spc="-20" dirty="0"/>
              <a:t>успехи </a:t>
            </a:r>
            <a:r>
              <a:rPr sz="2400" dirty="0"/>
              <a:t>в </a:t>
            </a:r>
            <a:r>
              <a:rPr sz="2400" spc="-515" dirty="0"/>
              <a:t> </a:t>
            </a:r>
            <a:r>
              <a:rPr sz="2400" spc="-5" dirty="0"/>
              <a:t>учении»?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240588" y="1195273"/>
            <a:ext cx="8568055" cy="268983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9690" algn="just">
              <a:lnSpc>
                <a:spcPts val="2160"/>
              </a:lnSpc>
              <a:spcBef>
                <a:spcPts val="375"/>
              </a:spcBef>
            </a:pPr>
            <a:r>
              <a:rPr lang="ru-RU" sz="2000" b="1" spc="-5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2000" b="1" spc="-5" dirty="0" err="1">
                <a:solidFill>
                  <a:srgbClr val="001F5F"/>
                </a:solidFill>
                <a:latin typeface="Cambria"/>
                <a:cs typeface="Cambria"/>
              </a:rPr>
              <a:t>Медаль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«За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особые </a:t>
            </a:r>
            <a:r>
              <a:rPr sz="2000" b="1" spc="-15" dirty="0">
                <a:solidFill>
                  <a:srgbClr val="001F5F"/>
                </a:solidFill>
                <a:latin typeface="Cambria"/>
                <a:cs typeface="Cambria"/>
              </a:rPr>
              <a:t>успехи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в учении» </a:t>
            </a:r>
            <a:r>
              <a:rPr sz="2000" b="1" spc="-10" dirty="0">
                <a:solidFill>
                  <a:srgbClr val="001F5F"/>
                </a:solidFill>
                <a:latin typeface="Cambria"/>
                <a:cs typeface="Cambria"/>
              </a:rPr>
              <a:t>вручается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вместе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с </a:t>
            </a:r>
            <a:r>
              <a:rPr sz="20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аттестатом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о </a:t>
            </a:r>
            <a:r>
              <a:rPr sz="2000" b="1" spc="-4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среднем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общем образовании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с </a:t>
            </a:r>
            <a:r>
              <a:rPr sz="2000" b="1" spc="-15" dirty="0">
                <a:solidFill>
                  <a:srgbClr val="001F5F"/>
                </a:solidFill>
                <a:latin typeface="Cambria"/>
                <a:cs typeface="Cambria"/>
              </a:rPr>
              <a:t>отличием, </a:t>
            </a:r>
            <a:r>
              <a:rPr sz="2000" b="1" spc="-20" dirty="0">
                <a:solidFill>
                  <a:srgbClr val="001F5F"/>
                </a:solidFill>
                <a:latin typeface="Cambria"/>
                <a:cs typeface="Cambria"/>
              </a:rPr>
              <a:t>то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есть </a:t>
            </a:r>
            <a:r>
              <a:rPr sz="2000" b="1" spc="-20" dirty="0">
                <a:solidFill>
                  <a:srgbClr val="001F5F"/>
                </a:solidFill>
                <a:latin typeface="Cambria"/>
                <a:cs typeface="Cambria"/>
              </a:rPr>
              <a:t>ученику, </a:t>
            </a:r>
            <a:r>
              <a:rPr sz="2000" b="1" spc="-15" dirty="0">
                <a:solidFill>
                  <a:srgbClr val="001F5F"/>
                </a:solidFill>
                <a:latin typeface="Cambria"/>
                <a:cs typeface="Cambria"/>
              </a:rPr>
              <a:t>который </a:t>
            </a:r>
            <a:r>
              <a:rPr sz="2000" b="1" spc="-10" dirty="0">
                <a:solidFill>
                  <a:srgbClr val="001F5F"/>
                </a:solidFill>
                <a:latin typeface="Cambria"/>
                <a:cs typeface="Cambria"/>
              </a:rPr>
              <a:t> окончил</a:t>
            </a:r>
            <a:r>
              <a:rPr sz="20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11й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класс, получил</a:t>
            </a:r>
            <a:r>
              <a:rPr sz="2000" b="1" spc="-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mbria"/>
                <a:cs typeface="Cambria"/>
              </a:rPr>
              <a:t>итоговые</a:t>
            </a:r>
            <a:r>
              <a:rPr sz="20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отметки</a:t>
            </a:r>
            <a:r>
              <a:rPr sz="20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mbria"/>
                <a:cs typeface="Cambria"/>
              </a:rPr>
              <a:t>«отлично»</a:t>
            </a:r>
            <a:r>
              <a:rPr sz="20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по всем</a:t>
            </a:r>
            <a:endParaRPr sz="2000" dirty="0">
              <a:latin typeface="Cambria"/>
              <a:cs typeface="Cambria"/>
            </a:endParaRPr>
          </a:p>
          <a:p>
            <a:pPr marL="12700" algn="just">
              <a:lnSpc>
                <a:spcPts val="2130"/>
              </a:lnSpc>
            </a:pP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учебным</a:t>
            </a:r>
            <a:r>
              <a:rPr sz="20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предметам</a:t>
            </a:r>
            <a:r>
              <a:rPr sz="20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0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имеет</a:t>
            </a:r>
            <a:r>
              <a:rPr sz="20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mbria"/>
                <a:cs typeface="Cambria"/>
              </a:rPr>
              <a:t>одно</a:t>
            </a:r>
            <a:r>
              <a:rPr sz="20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20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следующих</a:t>
            </a:r>
            <a:r>
              <a:rPr sz="2000" b="1" spc="-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достижений:</a:t>
            </a:r>
            <a:endParaRPr sz="2000" dirty="0">
              <a:latin typeface="Cambria"/>
              <a:cs typeface="Cambria"/>
            </a:endParaRPr>
          </a:p>
          <a:p>
            <a:pPr marL="241300" marR="5080" indent="-228600" algn="just">
              <a:lnSpc>
                <a:spcPts val="2160"/>
              </a:lnSpc>
              <a:spcBef>
                <a:spcPts val="1030"/>
              </a:spcBef>
              <a:buClr>
                <a:srgbClr val="001F5F"/>
              </a:buClr>
              <a:buFont typeface="Arial MT"/>
              <a:buChar char="•"/>
              <a:tabLst>
                <a:tab pos="295910" algn="l"/>
                <a:tab pos="296545" algn="l"/>
              </a:tabLst>
            </a:pPr>
            <a:r>
              <a:rPr dirty="0"/>
              <a:t>	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сдавал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ЕГЭ по </a:t>
            </a:r>
            <a:r>
              <a:rPr sz="2000" b="1" spc="-20" dirty="0">
                <a:solidFill>
                  <a:srgbClr val="001F5F"/>
                </a:solidFill>
                <a:latin typeface="Cambria"/>
                <a:cs typeface="Cambria"/>
              </a:rPr>
              <a:t>русскому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языку и </a:t>
            </a:r>
            <a:r>
              <a:rPr sz="2000" b="1" spc="-10" dirty="0">
                <a:solidFill>
                  <a:srgbClr val="001F5F"/>
                </a:solidFill>
                <a:latin typeface="Cambria"/>
                <a:cs typeface="Cambria"/>
              </a:rPr>
              <a:t>математике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профильного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уровня и </a:t>
            </a:r>
            <a:r>
              <a:rPr sz="2000" b="1" spc="-4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набрал не менее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70 баллов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за каждый,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либо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набрал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70 баллов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за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</a:t>
            </a:r>
            <a:r>
              <a:rPr sz="20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0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mbria"/>
                <a:cs typeface="Cambria"/>
              </a:rPr>
              <a:t>русскому</a:t>
            </a:r>
            <a:r>
              <a:rPr sz="20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языку</a:t>
            </a:r>
            <a:r>
              <a:rPr sz="20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0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получил</a:t>
            </a:r>
            <a:r>
              <a:rPr sz="2000" b="1" spc="-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5 баллов</a:t>
            </a:r>
            <a:r>
              <a:rPr sz="20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mbria"/>
                <a:cs typeface="Cambria"/>
              </a:rPr>
              <a:t>математике</a:t>
            </a:r>
            <a:endParaRPr sz="2000" dirty="0">
              <a:latin typeface="Cambria"/>
              <a:cs typeface="Cambria"/>
            </a:endParaRPr>
          </a:p>
          <a:p>
            <a:pPr marL="241300" algn="just">
              <a:lnSpc>
                <a:spcPts val="2130"/>
              </a:lnSpc>
            </a:pPr>
            <a:r>
              <a:rPr sz="2000" b="1" spc="-5" dirty="0">
                <a:solidFill>
                  <a:srgbClr val="001F5F"/>
                </a:solidFill>
                <a:latin typeface="Cambria"/>
                <a:cs typeface="Cambria"/>
              </a:rPr>
              <a:t>базового</a:t>
            </a:r>
            <a:r>
              <a:rPr sz="20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mbria"/>
                <a:cs typeface="Cambria"/>
              </a:rPr>
              <a:t>уровня;</a:t>
            </a:r>
            <a:endParaRPr sz="2000" dirty="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91127" y="3607759"/>
            <a:ext cx="4170045" cy="3014980"/>
            <a:chOff x="3891127" y="3607759"/>
            <a:chExt cx="4170045" cy="30149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1127" y="3607759"/>
              <a:ext cx="4169705" cy="30143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599" y="3755986"/>
              <a:ext cx="3657600" cy="25024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23" y="1138683"/>
            <a:ext cx="8217534" cy="2095061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85"/>
              </a:spcBef>
              <a:tabLst>
                <a:tab pos="241300" algn="l"/>
              </a:tabLst>
            </a:pPr>
            <a:r>
              <a:rPr lang="ru-RU" sz="2400" b="1" spc="-5" dirty="0">
                <a:solidFill>
                  <a:srgbClr val="C00000"/>
                </a:solidFill>
                <a:latin typeface="Cambria"/>
                <a:cs typeface="Cambria"/>
              </a:rPr>
              <a:t>		</a:t>
            </a:r>
            <a:r>
              <a:rPr sz="2400" b="1" spc="-5" dirty="0" err="1">
                <a:solidFill>
                  <a:srgbClr val="C00000"/>
                </a:solidFill>
                <a:latin typeface="Cambria"/>
                <a:cs typeface="Cambria"/>
              </a:rPr>
              <a:t>Золотым</a:t>
            </a:r>
            <a:r>
              <a:rPr sz="24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знаком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«</a:t>
            </a:r>
            <a:r>
              <a:rPr sz="2400" b="1" spc="-15" dirty="0" err="1">
                <a:solidFill>
                  <a:srgbClr val="C00000"/>
                </a:solidFill>
                <a:latin typeface="Cambria"/>
                <a:cs typeface="Cambria"/>
              </a:rPr>
              <a:t>Отличник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»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будут 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награждать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школьников,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у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которых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стоит</a:t>
            </a:r>
            <a:r>
              <a:rPr sz="2400" b="1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отлично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все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полугодовые,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годовые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итоговые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оценки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10-м</a:t>
            </a:r>
            <a:r>
              <a:rPr sz="24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и </a:t>
            </a:r>
            <a:r>
              <a:rPr sz="2400" b="1" spc="-5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11-м</a:t>
            </a:r>
            <a:r>
              <a:rPr sz="2400" b="1" spc="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 err="1">
                <a:solidFill>
                  <a:srgbClr val="C00000"/>
                </a:solidFill>
                <a:latin typeface="Cambria"/>
                <a:cs typeface="Cambria"/>
              </a:rPr>
              <a:t>классах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.</a:t>
            </a:r>
            <a:endParaRPr lang="ru-RU" sz="2400" spc="-5" dirty="0">
              <a:latin typeface="Cambria"/>
              <a:cs typeface="Cambria"/>
            </a:endParaRPr>
          </a:p>
          <a:p>
            <a:pPr marL="12700" marR="5080" algn="just">
              <a:lnSpc>
                <a:spcPct val="90000"/>
              </a:lnSpc>
              <a:spcBef>
                <a:spcPts val="385"/>
              </a:spcBef>
              <a:tabLst>
                <a:tab pos="241300" algn="l"/>
              </a:tabLst>
            </a:pPr>
            <a:r>
              <a:rPr lang="ru-RU" sz="2400" b="1" spc="-5" dirty="0">
                <a:solidFill>
                  <a:srgbClr val="001F5F"/>
                </a:solidFill>
                <a:latin typeface="Cambria"/>
                <a:cs typeface="Cambria"/>
              </a:rPr>
              <a:t>		</a:t>
            </a:r>
            <a:r>
              <a:rPr sz="2400" b="1" dirty="0" err="1">
                <a:solidFill>
                  <a:srgbClr val="001F5F"/>
                </a:solidFill>
                <a:latin typeface="Cambria"/>
                <a:cs typeface="Cambria"/>
              </a:rPr>
              <a:t>Ещё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для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получения знака нужно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сдать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экзамены по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обязательным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предметам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предметам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выбору.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923" y="3962400"/>
            <a:ext cx="8486775" cy="21191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442595" algn="just">
              <a:lnSpc>
                <a:spcPts val="2590"/>
              </a:lnSpc>
              <a:spcBef>
                <a:spcPts val="425"/>
              </a:spcBef>
              <a:tabLst>
                <a:tab pos="241300" algn="l"/>
              </a:tabLst>
            </a:pPr>
            <a:r>
              <a:rPr lang="ru-RU" sz="2400" b="1" spc="-5" dirty="0">
                <a:solidFill>
                  <a:srgbClr val="C00000"/>
                </a:solidFill>
                <a:latin typeface="Cambria"/>
                <a:cs typeface="Cambria"/>
              </a:rPr>
              <a:t>		</a:t>
            </a:r>
            <a:r>
              <a:rPr sz="2400" b="1" spc="-5" dirty="0" err="1">
                <a:solidFill>
                  <a:srgbClr val="C00000"/>
                </a:solidFill>
                <a:latin typeface="Cambria"/>
                <a:cs typeface="Cambria"/>
              </a:rPr>
              <a:t>Серебряный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знак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получат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выпускники,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у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которых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не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более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двух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отметок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хорошо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10-м</a:t>
            </a:r>
            <a:r>
              <a:rPr sz="24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и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11-м</a:t>
            </a:r>
            <a:r>
              <a:rPr sz="240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 err="1">
                <a:solidFill>
                  <a:srgbClr val="C00000"/>
                </a:solidFill>
                <a:latin typeface="Cambria"/>
                <a:cs typeface="Cambria"/>
              </a:rPr>
              <a:t>классах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.</a:t>
            </a:r>
            <a:endParaRPr lang="ru-RU" sz="2400" spc="-5" dirty="0">
              <a:latin typeface="Cambria"/>
              <a:cs typeface="Cambria"/>
            </a:endParaRPr>
          </a:p>
          <a:p>
            <a:pPr marL="12700" marR="442595" algn="just">
              <a:lnSpc>
                <a:spcPts val="2590"/>
              </a:lnSpc>
              <a:spcBef>
                <a:spcPts val="425"/>
              </a:spcBef>
              <a:tabLst>
                <a:tab pos="241300" algn="l"/>
              </a:tabLst>
            </a:pPr>
            <a:r>
              <a:rPr lang="ru-RU" sz="2400" b="1" spc="-5" dirty="0">
                <a:solidFill>
                  <a:srgbClr val="001F5F"/>
                </a:solidFill>
                <a:latin typeface="Cambria"/>
                <a:cs typeface="Cambria"/>
              </a:rPr>
              <a:t>		</a:t>
            </a:r>
            <a:r>
              <a:rPr sz="2400" b="1" dirty="0" err="1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получения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награды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также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нужно </a:t>
            </a:r>
            <a:r>
              <a:rPr sz="2400" b="1" dirty="0" err="1">
                <a:solidFill>
                  <a:srgbClr val="001F5F"/>
                </a:solidFill>
                <a:latin typeface="Cambria"/>
                <a:cs typeface="Cambria"/>
              </a:rPr>
              <a:t>сдать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 err="1">
                <a:solidFill>
                  <a:srgbClr val="001F5F"/>
                </a:solidFill>
                <a:latin typeface="Cambria"/>
                <a:cs typeface="Cambria"/>
              </a:rPr>
              <a:t>экзамены</a:t>
            </a:r>
            <a:r>
              <a:rPr lang="ru-RU"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 err="1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обязательным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предметам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дисциплинам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выбору.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0"/>
            <a:ext cx="8763000" cy="6640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Дополнительные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баллы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при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поступлении</a:t>
            </a:r>
            <a:endParaRPr sz="2400" dirty="0">
              <a:latin typeface="Cambria"/>
              <a:cs typeface="Cambria"/>
            </a:endParaRPr>
          </a:p>
          <a:p>
            <a:pPr marL="12700" marR="259079" algn="just">
              <a:lnSpc>
                <a:spcPct val="100000"/>
              </a:lnSpc>
            </a:pPr>
            <a:r>
              <a:rPr lang="ru-RU" sz="2400" b="1" spc="-15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2400" b="1" spc="-15" dirty="0" err="1">
                <a:solidFill>
                  <a:srgbClr val="001F5F"/>
                </a:solidFill>
                <a:latin typeface="Cambria"/>
                <a:cs typeface="Cambria"/>
              </a:rPr>
              <a:t>Учтите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,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что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официально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установленные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минимальные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баллы для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самых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популярных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университетов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страны, 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скорее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формальность,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чем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руководство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к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действию.</a:t>
            </a:r>
            <a:endParaRPr sz="2400" dirty="0">
              <a:latin typeface="Cambria"/>
              <a:cs typeface="Cambria"/>
            </a:endParaRPr>
          </a:p>
          <a:p>
            <a:pPr marL="12700" marR="591820" algn="just">
              <a:lnSpc>
                <a:spcPct val="100000"/>
              </a:lnSpc>
            </a:pPr>
            <a:r>
              <a:rPr lang="ru-RU" sz="2400" b="1" spc="-15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2400" b="1" spc="-15" dirty="0" err="1">
                <a:solidFill>
                  <a:srgbClr val="001F5F"/>
                </a:solidFill>
                <a:latin typeface="Cambria"/>
                <a:cs typeface="Cambria"/>
              </a:rPr>
              <a:t>Нередко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зачисления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на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бюджет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таких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ВУЗах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не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достаточно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100-бальных</a:t>
            </a:r>
            <a:r>
              <a:rPr sz="2400" b="1" spc="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результатов.</a:t>
            </a:r>
            <a:endParaRPr sz="2400" dirty="0">
              <a:latin typeface="Cambria"/>
              <a:cs typeface="Cambria"/>
            </a:endParaRPr>
          </a:p>
          <a:p>
            <a:pPr marL="12700" marR="765175" algn="just">
              <a:lnSpc>
                <a:spcPct val="100000"/>
              </a:lnSpc>
            </a:pPr>
            <a:r>
              <a:rPr lang="ru-RU" sz="2400" b="1" spc="-5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2400" b="1" spc="-5" dirty="0" err="1">
                <a:solidFill>
                  <a:srgbClr val="001F5F"/>
                </a:solidFill>
                <a:latin typeface="Cambria"/>
                <a:cs typeface="Cambria"/>
              </a:rPr>
              <a:t>Борьба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бюджетные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места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разгорается</a:t>
            </a:r>
            <a:r>
              <a:rPr sz="2400" b="1" spc="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между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обладателями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золотых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медалей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 err="1">
                <a:solidFill>
                  <a:srgbClr val="001F5F"/>
                </a:solidFill>
                <a:latin typeface="Cambria"/>
                <a:cs typeface="Cambria"/>
              </a:rPr>
              <a:t>дополнительных</a:t>
            </a:r>
            <a:r>
              <a:rPr lang="ru-RU"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 err="1">
                <a:solidFill>
                  <a:srgbClr val="001F5F"/>
                </a:solidFill>
                <a:latin typeface="Cambria"/>
                <a:cs typeface="Cambria"/>
              </a:rPr>
              <a:t>баллов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,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которые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можно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получить за особые достижения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победы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олимпиадах.</a:t>
            </a:r>
            <a:endParaRPr sz="2400" dirty="0">
              <a:latin typeface="Cambria"/>
              <a:cs typeface="Cambria"/>
            </a:endParaRPr>
          </a:p>
          <a:p>
            <a:pPr marL="12700" marR="5080" algn="just">
              <a:lnSpc>
                <a:spcPct val="100000"/>
              </a:lnSpc>
            </a:pPr>
            <a:r>
              <a:rPr lang="ru-RU" sz="2400" b="1" dirty="0">
                <a:solidFill>
                  <a:srgbClr val="001F5F"/>
                </a:solidFill>
                <a:latin typeface="Cambria"/>
                <a:cs typeface="Cambria"/>
              </a:rPr>
              <a:t>	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2024</a:t>
            </a:r>
            <a:r>
              <a:rPr sz="2400" b="1" spc="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45" dirty="0">
                <a:solidFill>
                  <a:srgbClr val="C00000"/>
                </a:solidFill>
                <a:latin typeface="Cambria"/>
                <a:cs typeface="Cambria"/>
              </a:rPr>
              <a:t>году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утверждены</a:t>
            </a:r>
            <a:r>
              <a:rPr sz="24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5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достижений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,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которые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ВУЗы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могут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давать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поступающим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дополнительные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баллы:</a:t>
            </a:r>
            <a:endParaRPr sz="2400" dirty="0">
              <a:latin typeface="Cambria"/>
              <a:cs typeface="Cambria"/>
            </a:endParaRPr>
          </a:p>
          <a:p>
            <a:pPr marL="248920" indent="-169545" algn="just">
              <a:lnSpc>
                <a:spcPct val="100000"/>
              </a:lnSpc>
              <a:buChar char="-"/>
              <a:tabLst>
                <a:tab pos="24892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идеальное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сочинение;</a:t>
            </a:r>
            <a:endParaRPr sz="2400" dirty="0">
              <a:latin typeface="Cambria"/>
              <a:cs typeface="Cambria"/>
            </a:endParaRPr>
          </a:p>
          <a:p>
            <a:pPr marL="248920" indent="-169545" algn="just">
              <a:lnSpc>
                <a:spcPct val="100000"/>
              </a:lnSpc>
              <a:buChar char="-"/>
              <a:tabLst>
                <a:tab pos="24892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золотая</a:t>
            </a:r>
            <a:r>
              <a:rPr sz="2400" b="1" spc="-1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медаль;</a:t>
            </a:r>
            <a:endParaRPr sz="2400" dirty="0">
              <a:latin typeface="Cambria"/>
              <a:cs typeface="Cambria"/>
            </a:endParaRPr>
          </a:p>
          <a:p>
            <a:pPr marL="248920" indent="-169545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24892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СПО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отличием;</a:t>
            </a:r>
            <a:endParaRPr sz="2400" dirty="0">
              <a:latin typeface="Cambria"/>
              <a:cs typeface="Cambria"/>
            </a:endParaRPr>
          </a:p>
          <a:p>
            <a:pPr marL="248920" indent="-169545" algn="just">
              <a:lnSpc>
                <a:spcPts val="2845"/>
              </a:lnSpc>
              <a:buChar char="-"/>
              <a:tabLst>
                <a:tab pos="248920" algn="l"/>
              </a:tabLst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портфолио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перечнем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личных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достижений;</a:t>
            </a:r>
            <a:endParaRPr sz="2400" dirty="0">
              <a:latin typeface="Cambria"/>
              <a:cs typeface="Cambria"/>
            </a:endParaRPr>
          </a:p>
          <a:p>
            <a:pPr marL="248920" indent="-169545" algn="just">
              <a:lnSpc>
                <a:spcPts val="2845"/>
              </a:lnSpc>
              <a:buChar char="-"/>
              <a:tabLst>
                <a:tab pos="248920" algn="l"/>
              </a:tabLst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волонтерство....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5572" y="1093722"/>
            <a:ext cx="6699884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7514" marR="5080" indent="-1695450">
              <a:lnSpc>
                <a:spcPct val="110000"/>
              </a:lnSpc>
              <a:spcBef>
                <a:spcPts val="100"/>
              </a:spcBef>
            </a:pPr>
            <a:r>
              <a:rPr sz="4000" spc="-450" dirty="0">
                <a:solidFill>
                  <a:srgbClr val="921317"/>
                </a:solidFill>
                <a:latin typeface="Arial"/>
                <a:cs typeface="Arial"/>
              </a:rPr>
              <a:t>Планируемые</a:t>
            </a:r>
            <a:r>
              <a:rPr sz="4000" spc="-200" dirty="0">
                <a:solidFill>
                  <a:srgbClr val="921317"/>
                </a:solidFill>
                <a:latin typeface="Arial"/>
                <a:cs typeface="Arial"/>
              </a:rPr>
              <a:t> </a:t>
            </a:r>
            <a:r>
              <a:rPr sz="4000" spc="-434" dirty="0">
                <a:solidFill>
                  <a:srgbClr val="921317"/>
                </a:solidFill>
                <a:latin typeface="Arial"/>
                <a:cs typeface="Arial"/>
              </a:rPr>
              <a:t>изменения</a:t>
            </a:r>
            <a:r>
              <a:rPr sz="4000" spc="-200" dirty="0">
                <a:solidFill>
                  <a:srgbClr val="921317"/>
                </a:solidFill>
                <a:latin typeface="Arial"/>
                <a:cs typeface="Arial"/>
              </a:rPr>
              <a:t> </a:t>
            </a:r>
            <a:r>
              <a:rPr sz="4000" spc="-445" dirty="0">
                <a:solidFill>
                  <a:srgbClr val="921317"/>
                </a:solidFill>
                <a:latin typeface="Arial"/>
                <a:cs typeface="Arial"/>
              </a:rPr>
              <a:t>в</a:t>
            </a:r>
            <a:r>
              <a:rPr sz="4000" spc="-215" dirty="0">
                <a:solidFill>
                  <a:srgbClr val="921317"/>
                </a:solidFill>
                <a:latin typeface="Arial"/>
                <a:cs typeface="Arial"/>
              </a:rPr>
              <a:t> </a:t>
            </a:r>
            <a:r>
              <a:rPr sz="4000" spc="-395" dirty="0">
                <a:solidFill>
                  <a:srgbClr val="921317"/>
                </a:solidFill>
                <a:latin typeface="Arial"/>
                <a:cs typeface="Arial"/>
              </a:rPr>
              <a:t>КИМ  </a:t>
            </a:r>
            <a:r>
              <a:rPr sz="4000" spc="-420" dirty="0">
                <a:solidFill>
                  <a:srgbClr val="921317"/>
                </a:solidFill>
                <a:latin typeface="Arial"/>
                <a:cs typeface="Arial"/>
              </a:rPr>
              <a:t>ЕГ</a:t>
            </a:r>
            <a:r>
              <a:rPr sz="4000" spc="-475" dirty="0">
                <a:solidFill>
                  <a:srgbClr val="921317"/>
                </a:solidFill>
                <a:latin typeface="Arial"/>
                <a:cs typeface="Arial"/>
              </a:rPr>
              <a:t>Э</a:t>
            </a:r>
            <a:r>
              <a:rPr sz="4000" spc="-180" dirty="0">
                <a:solidFill>
                  <a:srgbClr val="921317"/>
                </a:solidFill>
                <a:latin typeface="Arial"/>
                <a:cs typeface="Arial"/>
              </a:rPr>
              <a:t> </a:t>
            </a:r>
            <a:r>
              <a:rPr sz="4000" spc="-450" dirty="0">
                <a:solidFill>
                  <a:srgbClr val="921317"/>
                </a:solidFill>
                <a:latin typeface="Arial"/>
                <a:cs typeface="Arial"/>
              </a:rPr>
              <a:t>в</a:t>
            </a:r>
            <a:r>
              <a:rPr sz="4000" spc="-210" dirty="0">
                <a:solidFill>
                  <a:srgbClr val="921317"/>
                </a:solidFill>
                <a:latin typeface="Arial"/>
                <a:cs typeface="Arial"/>
              </a:rPr>
              <a:t> </a:t>
            </a:r>
            <a:r>
              <a:rPr sz="4000" spc="-409" dirty="0">
                <a:solidFill>
                  <a:srgbClr val="921317"/>
                </a:solidFill>
                <a:latin typeface="Arial"/>
                <a:cs typeface="Arial"/>
              </a:rPr>
              <a:t>202</a:t>
            </a:r>
            <a:r>
              <a:rPr sz="4000" spc="-405" dirty="0">
                <a:solidFill>
                  <a:srgbClr val="921317"/>
                </a:solidFill>
                <a:latin typeface="Arial"/>
                <a:cs typeface="Arial"/>
              </a:rPr>
              <a:t>4</a:t>
            </a:r>
            <a:r>
              <a:rPr sz="4000" spc="-185" dirty="0">
                <a:solidFill>
                  <a:srgbClr val="921317"/>
                </a:solidFill>
                <a:latin typeface="Arial"/>
                <a:cs typeface="Arial"/>
              </a:rPr>
              <a:t> </a:t>
            </a:r>
            <a:r>
              <a:rPr sz="4000" spc="-405" dirty="0">
                <a:solidFill>
                  <a:srgbClr val="921317"/>
                </a:solidFill>
                <a:latin typeface="Arial"/>
                <a:cs typeface="Arial"/>
              </a:rPr>
              <a:t>году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69400" cy="6870700"/>
            <a:chOff x="-6350" y="0"/>
            <a:chExt cx="91694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" cy="6858000"/>
            </a:xfrm>
            <a:custGeom>
              <a:avLst/>
              <a:gdLst/>
              <a:ahLst/>
              <a:cxnLst/>
              <a:rect l="l" t="t" r="r" b="b"/>
              <a:pathLst>
                <a:path w="121920" h="6858000">
                  <a:moveTo>
                    <a:pt x="12177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777" y="6858000"/>
                  </a:lnTo>
                  <a:lnTo>
                    <a:pt x="121777" y="0"/>
                  </a:lnTo>
                  <a:close/>
                </a:path>
              </a:pathLst>
            </a:custGeom>
            <a:solidFill>
              <a:srgbClr val="921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" cy="6858000"/>
            </a:xfrm>
            <a:custGeom>
              <a:avLst/>
              <a:gdLst/>
              <a:ahLst/>
              <a:cxnLst/>
              <a:rect l="l" t="t" r="r" b="b"/>
              <a:pathLst>
                <a:path w="121920" h="6858000">
                  <a:moveTo>
                    <a:pt x="0" y="6858000"/>
                  </a:moveTo>
                  <a:lnTo>
                    <a:pt x="121777" y="6858000"/>
                  </a:lnTo>
                  <a:lnTo>
                    <a:pt x="121777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9213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888" y="4650359"/>
              <a:ext cx="9083675" cy="130810"/>
            </a:xfrm>
            <a:custGeom>
              <a:avLst/>
              <a:gdLst/>
              <a:ahLst/>
              <a:cxnLst/>
              <a:rect l="l" t="t" r="r" b="b"/>
              <a:pathLst>
                <a:path w="9083675" h="130810">
                  <a:moveTo>
                    <a:pt x="0" y="130683"/>
                  </a:moveTo>
                  <a:lnTo>
                    <a:pt x="9083111" y="0"/>
                  </a:lnTo>
                </a:path>
              </a:pathLst>
            </a:custGeom>
            <a:ln w="38100">
              <a:solidFill>
                <a:srgbClr val="9213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2075" y="2711970"/>
              <a:ext cx="6892035" cy="38768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607" y="293877"/>
            <a:ext cx="8318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921317"/>
                </a:solidFill>
                <a:latin typeface="Times New Roman"/>
                <a:cs typeface="Times New Roman"/>
              </a:rPr>
              <a:t>ЕГЭ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21849" y="293877"/>
            <a:ext cx="25660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solidFill>
                  <a:srgbClr val="921317"/>
                </a:solidFill>
                <a:latin typeface="Times New Roman"/>
                <a:cs typeface="Times New Roman"/>
              </a:rPr>
              <a:t>Русский</a:t>
            </a:r>
            <a:r>
              <a:rPr sz="3200" b="1" spc="-65" dirty="0">
                <a:solidFill>
                  <a:srgbClr val="921317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921317"/>
                </a:solidFill>
                <a:latin typeface="Times New Roman"/>
                <a:cs typeface="Times New Roman"/>
              </a:rPr>
              <a:t>язык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0738" y="1560017"/>
            <a:ext cx="851090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16230" algn="l"/>
              </a:tabLst>
            </a:pP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заданиях 13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14 </a:t>
            </a:r>
            <a:r>
              <a:rPr sz="2000" spc="-10" dirty="0">
                <a:latin typeface="Times New Roman"/>
                <a:cs typeface="Times New Roman"/>
              </a:rPr>
              <a:t>изменены </a:t>
            </a:r>
            <a:r>
              <a:rPr sz="2000" spc="-15" dirty="0">
                <a:latin typeface="Times New Roman"/>
                <a:cs typeface="Times New Roman"/>
              </a:rPr>
              <a:t>формулировка </a:t>
            </a:r>
            <a:r>
              <a:rPr sz="2000" spc="-5" dirty="0">
                <a:latin typeface="Times New Roman"/>
                <a:cs typeface="Times New Roman"/>
              </a:rPr>
              <a:t>задания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система </a:t>
            </a:r>
            <a:r>
              <a:rPr sz="2000" spc="-10" dirty="0">
                <a:latin typeface="Times New Roman"/>
                <a:cs typeface="Times New Roman"/>
              </a:rPr>
              <a:t>ответов </a:t>
            </a:r>
            <a:r>
              <a:rPr sz="2000" spc="-5" dirty="0">
                <a:latin typeface="Times New Roman"/>
                <a:cs typeface="Times New Roman"/>
              </a:rPr>
              <a:t> (множественный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выбор</a:t>
            </a:r>
            <a:r>
              <a:rPr sz="2000" dirty="0">
                <a:latin typeface="Times New Roman"/>
                <a:cs typeface="Times New Roman"/>
              </a:rPr>
              <a:t> 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виде</a:t>
            </a:r>
            <a:r>
              <a:rPr sz="2000" dirty="0">
                <a:latin typeface="Times New Roman"/>
                <a:cs typeface="Times New Roman"/>
              </a:rPr>
              <a:t> цифр).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Одновременно</a:t>
            </a:r>
            <a:r>
              <a:rPr sz="2000" dirty="0">
                <a:latin typeface="Times New Roman"/>
                <a:cs typeface="Times New Roman"/>
              </a:rPr>
              <a:t> с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этим</a:t>
            </a:r>
            <a:r>
              <a:rPr sz="2000" dirty="0">
                <a:latin typeface="Times New Roman"/>
                <a:cs typeface="Times New Roman"/>
              </a:rPr>
              <a:t> расширен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языковой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материал.</a:t>
            </a:r>
            <a:endParaRPr sz="2000">
              <a:latin typeface="Times New Roman"/>
              <a:cs typeface="Times New Roman"/>
            </a:endParaRPr>
          </a:p>
          <a:p>
            <a:pPr marL="266700" indent="-254635" algn="just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2000" spc="-5" dirty="0">
                <a:latin typeface="Times New Roman"/>
                <a:cs typeface="Times New Roman"/>
              </a:rPr>
              <a:t>Изменена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система оценивания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ответов</a:t>
            </a:r>
            <a:r>
              <a:rPr sz="2000" spc="-5" dirty="0">
                <a:latin typeface="Times New Roman"/>
                <a:cs typeface="Times New Roman"/>
              </a:rPr>
              <a:t> на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задания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8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5" dirty="0">
                <a:latin typeface="Times New Roman"/>
                <a:cs typeface="Times New Roman"/>
              </a:rPr>
              <a:t>26.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0738" y="2779522"/>
            <a:ext cx="71850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4505" algn="l"/>
                <a:tab pos="1818639" algn="l"/>
                <a:tab pos="3661410" algn="l"/>
                <a:tab pos="4787900" algn="l"/>
                <a:tab pos="5386705" algn="l"/>
              </a:tabLst>
            </a:pPr>
            <a:r>
              <a:rPr sz="2000" dirty="0">
                <a:latin typeface="Times New Roman"/>
                <a:cs typeface="Times New Roman"/>
              </a:rPr>
              <a:t>3.	</a:t>
            </a:r>
            <a:r>
              <a:rPr sz="2000" spc="-5" dirty="0">
                <a:latin typeface="Times New Roman"/>
                <a:cs typeface="Times New Roman"/>
              </a:rPr>
              <a:t>Изменена	</a:t>
            </a:r>
            <a:r>
              <a:rPr sz="2000" spc="-15" dirty="0">
                <a:latin typeface="Times New Roman"/>
                <a:cs typeface="Times New Roman"/>
              </a:rPr>
              <a:t>формулировка	</a:t>
            </a:r>
            <a:r>
              <a:rPr sz="2000" spc="-5" dirty="0">
                <a:latin typeface="Times New Roman"/>
                <a:cs typeface="Times New Roman"/>
              </a:rPr>
              <a:t>задания	</a:t>
            </a:r>
            <a:r>
              <a:rPr sz="2000" dirty="0">
                <a:latin typeface="Times New Roman"/>
                <a:cs typeface="Times New Roman"/>
              </a:rPr>
              <a:t>27.	</a:t>
            </a:r>
            <a:r>
              <a:rPr sz="2000" spc="-5" dirty="0">
                <a:latin typeface="Times New Roman"/>
                <a:cs typeface="Times New Roman"/>
              </a:rPr>
              <a:t>Предполагается,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13293" y="2779522"/>
            <a:ext cx="10699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57225" algn="l"/>
              </a:tabLst>
            </a:pPr>
            <a:r>
              <a:rPr sz="2000" dirty="0">
                <a:latin typeface="Times New Roman"/>
                <a:cs typeface="Times New Roman"/>
              </a:rPr>
              <a:t>ч</a:t>
            </a:r>
            <a:r>
              <a:rPr sz="2000" spc="-4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о	</a:t>
            </a:r>
            <a:r>
              <a:rPr sz="2000" spc="-5" dirty="0">
                <a:latin typeface="Times New Roman"/>
                <a:cs typeface="Times New Roman"/>
              </a:rPr>
              <a:t>при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0738" y="3084702"/>
            <a:ext cx="85109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246630" algn="l"/>
                <a:tab pos="3623310" algn="l"/>
                <a:tab pos="5013325" algn="l"/>
                <a:tab pos="5984240" algn="l"/>
              </a:tabLst>
            </a:pPr>
            <a:r>
              <a:rPr sz="2000" spc="-100" dirty="0">
                <a:latin typeface="Times New Roman"/>
                <a:cs typeface="Times New Roman"/>
              </a:rPr>
              <a:t>к</a:t>
            </a:r>
            <a:r>
              <a:rPr sz="2000" spc="-4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м</a:t>
            </a:r>
            <a:r>
              <a:rPr sz="2000" dirty="0">
                <a:latin typeface="Times New Roman"/>
                <a:cs typeface="Times New Roman"/>
              </a:rPr>
              <a:t>мент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10" dirty="0">
                <a:latin typeface="Times New Roman"/>
                <a:cs typeface="Times New Roman"/>
              </a:rPr>
              <a:t>о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spc="-15" dirty="0">
                <a:latin typeface="Times New Roman"/>
                <a:cs typeface="Times New Roman"/>
              </a:rPr>
              <a:t>а</a:t>
            </a:r>
            <a:r>
              <a:rPr sz="2000" spc="-5" dirty="0">
                <a:latin typeface="Times New Roman"/>
                <a:cs typeface="Times New Roman"/>
              </a:rPr>
              <a:t>ни</a:t>
            </a:r>
            <a:r>
              <a:rPr sz="2000" dirty="0">
                <a:latin typeface="Times New Roman"/>
                <a:cs typeface="Times New Roman"/>
              </a:rPr>
              <a:t>и	</a:t>
            </a:r>
            <a:r>
              <a:rPr sz="2000" spc="-5" dirty="0">
                <a:latin typeface="Times New Roman"/>
                <a:cs typeface="Times New Roman"/>
              </a:rPr>
              <a:t>пр</a:t>
            </a:r>
            <a:r>
              <a:rPr sz="2000" spc="5" dirty="0">
                <a:latin typeface="Times New Roman"/>
                <a:cs typeface="Times New Roman"/>
              </a:rPr>
              <a:t>о</a:t>
            </a:r>
            <a:r>
              <a:rPr sz="2000" spc="-50" dirty="0">
                <a:latin typeface="Times New Roman"/>
                <a:cs typeface="Times New Roman"/>
              </a:rPr>
              <a:t>б</a:t>
            </a:r>
            <a:r>
              <a:rPr sz="2000" dirty="0">
                <a:latin typeface="Times New Roman"/>
                <a:cs typeface="Times New Roman"/>
              </a:rPr>
              <a:t>л</a:t>
            </a:r>
            <a:r>
              <a:rPr sz="2000" spc="-2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мы	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-45" dirty="0">
                <a:latin typeface="Times New Roman"/>
                <a:cs typeface="Times New Roman"/>
              </a:rPr>
              <a:t>с</a:t>
            </a:r>
            <a:r>
              <a:rPr sz="2000" spc="-70" dirty="0">
                <a:latin typeface="Times New Roman"/>
                <a:cs typeface="Times New Roman"/>
              </a:rPr>
              <a:t>хо</a:t>
            </a:r>
            <a:r>
              <a:rPr sz="2000" dirty="0">
                <a:latin typeface="Times New Roman"/>
                <a:cs typeface="Times New Roman"/>
              </a:rPr>
              <a:t>дн</a:t>
            </a:r>
            <a:r>
              <a:rPr sz="2000" spc="-10" dirty="0">
                <a:latin typeface="Times New Roman"/>
                <a:cs typeface="Times New Roman"/>
              </a:rPr>
              <a:t>о</a:t>
            </a:r>
            <a:r>
              <a:rPr sz="2000" spc="-55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о	те</a:t>
            </a:r>
            <a:r>
              <a:rPr sz="2000" spc="-55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а	</a:t>
            </a:r>
            <a:r>
              <a:rPr sz="2000" spc="-5" dirty="0">
                <a:latin typeface="Times New Roman"/>
                <a:cs typeface="Times New Roman"/>
              </a:rPr>
              <a:t>пример</a:t>
            </a:r>
            <a:r>
              <a:rPr sz="2000" dirty="0">
                <a:latin typeface="Times New Roman"/>
                <a:cs typeface="Times New Roman"/>
              </a:rPr>
              <a:t>ы-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л</a:t>
            </a:r>
            <a:r>
              <a:rPr sz="2000" dirty="0">
                <a:latin typeface="Times New Roman"/>
                <a:cs typeface="Times New Roman"/>
              </a:rPr>
              <a:t>люс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рации  </a:t>
            </a:r>
            <a:r>
              <a:rPr sz="2000" spc="-5" dirty="0">
                <a:latin typeface="Times New Roman"/>
                <a:cs typeface="Times New Roman"/>
              </a:rPr>
              <a:t>являются</a:t>
            </a:r>
            <a:r>
              <a:rPr sz="2000" spc="3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неотъемлемой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частью</a:t>
            </a:r>
            <a:r>
              <a:rPr sz="2000" spc="3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пояснений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3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ним.</a:t>
            </a:r>
            <a:r>
              <a:rPr sz="2000" spc="3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Уточнено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также</a:t>
            </a:r>
            <a:r>
              <a:rPr sz="2000" spc="3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понятие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0738" y="3694302"/>
            <a:ext cx="36766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8425" algn="l"/>
                <a:tab pos="3079115" algn="l"/>
              </a:tabLst>
            </a:pPr>
            <a:r>
              <a:rPr sz="2000" dirty="0">
                <a:latin typeface="Times New Roman"/>
                <a:cs typeface="Times New Roman"/>
              </a:rPr>
              <a:t>ана</a:t>
            </a:r>
            <a:r>
              <a:rPr sz="2000" spc="10" dirty="0">
                <a:latin typeface="Times New Roman"/>
                <a:cs typeface="Times New Roman"/>
              </a:rPr>
              <a:t>л</a:t>
            </a:r>
            <a:r>
              <a:rPr sz="2000" spc="-5" dirty="0">
                <a:latin typeface="Times New Roman"/>
                <a:cs typeface="Times New Roman"/>
              </a:rPr>
              <a:t>из</a:t>
            </a:r>
            <a:r>
              <a:rPr sz="2000" dirty="0">
                <a:latin typeface="Times New Roman"/>
                <a:cs typeface="Times New Roman"/>
              </a:rPr>
              <a:t>а	смыс</a:t>
            </a:r>
            <a:r>
              <a:rPr sz="2000" spc="-10" dirty="0">
                <a:latin typeface="Times New Roman"/>
                <a:cs typeface="Times New Roman"/>
              </a:rPr>
              <a:t>л</a:t>
            </a:r>
            <a:r>
              <a:rPr sz="2000" dirty="0">
                <a:latin typeface="Times New Roman"/>
                <a:cs typeface="Times New Roman"/>
              </a:rPr>
              <a:t>овой	с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язи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0738" y="3999102"/>
            <a:ext cx="35242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47595" algn="l"/>
              </a:tabLst>
            </a:pPr>
            <a:r>
              <a:rPr sz="2000" dirty="0">
                <a:latin typeface="Times New Roman"/>
                <a:cs typeface="Times New Roman"/>
              </a:rPr>
              <a:t>«Проанализируйте	</a:t>
            </a:r>
            <a:r>
              <a:rPr sz="2000" spc="-5" dirty="0">
                <a:latin typeface="Times New Roman"/>
                <a:cs typeface="Times New Roman"/>
              </a:rPr>
              <a:t>указанную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64584" y="3694302"/>
            <a:ext cx="47180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70205">
              <a:lnSpc>
                <a:spcPct val="100000"/>
              </a:lnSpc>
              <a:spcBef>
                <a:spcPts val="100"/>
              </a:spcBef>
              <a:tabLst>
                <a:tab pos="1550035" algn="l"/>
                <a:tab pos="1604645" algn="l"/>
                <a:tab pos="2409825" algn="l"/>
                <a:tab pos="3411220" algn="l"/>
              </a:tabLst>
            </a:pPr>
            <a:r>
              <a:rPr sz="2000" dirty="0">
                <a:latin typeface="Times New Roman"/>
                <a:cs typeface="Times New Roman"/>
              </a:rPr>
              <a:t>между		</a:t>
            </a:r>
            <a:r>
              <a:rPr sz="2000" spc="-5" dirty="0">
                <a:latin typeface="Times New Roman"/>
                <a:cs typeface="Times New Roman"/>
              </a:rPr>
              <a:t>примерами-иллюстрациями: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смысл</a:t>
            </a:r>
            <a:r>
              <a:rPr sz="2000" spc="10" dirty="0">
                <a:latin typeface="Times New Roman"/>
                <a:cs typeface="Times New Roman"/>
              </a:rPr>
              <a:t>о</a:t>
            </a:r>
            <a:r>
              <a:rPr sz="2000" spc="-7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ую	с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язь	между	</a:t>
            </a:r>
            <a:r>
              <a:rPr sz="2000" spc="-5" dirty="0">
                <a:latin typeface="Times New Roman"/>
                <a:cs typeface="Times New Roman"/>
              </a:rPr>
              <a:t>п</a:t>
            </a:r>
            <a:r>
              <a:rPr sz="2000" spc="-15" dirty="0">
                <a:latin typeface="Times New Roman"/>
                <a:cs typeface="Times New Roman"/>
              </a:rPr>
              <a:t>р</a:t>
            </a:r>
            <a:r>
              <a:rPr sz="2000" spc="-5" dirty="0">
                <a:latin typeface="Times New Roman"/>
                <a:cs typeface="Times New Roman"/>
              </a:rPr>
              <a:t>имер</a:t>
            </a:r>
            <a:r>
              <a:rPr sz="2000" spc="-1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ми-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0738" y="4303852"/>
            <a:ext cx="851090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иллюстрациями». Обоснование </a:t>
            </a:r>
            <a:r>
              <a:rPr sz="2000" spc="-5" dirty="0">
                <a:latin typeface="Times New Roman"/>
                <a:cs typeface="Times New Roman"/>
              </a:rPr>
              <a:t>собственного мнения </a:t>
            </a:r>
            <a:r>
              <a:rPr sz="2000" spc="-10" dirty="0">
                <a:latin typeface="Times New Roman"/>
                <a:cs typeface="Times New Roman"/>
              </a:rPr>
              <a:t>экзаменуемого </a:t>
            </a:r>
            <a:r>
              <a:rPr sz="2000" spc="-15" dirty="0">
                <a:latin typeface="Times New Roman"/>
                <a:cs typeface="Times New Roman"/>
              </a:rPr>
              <a:t>требует </a:t>
            </a:r>
            <a:r>
              <a:rPr sz="2000" spc="-10" dirty="0">
                <a:latin typeface="Times New Roman"/>
                <a:cs typeface="Times New Roman"/>
              </a:rPr>
              <a:t> включения </a:t>
            </a:r>
            <a:r>
              <a:rPr sz="2000" spc="-5" dirty="0">
                <a:latin typeface="Times New Roman"/>
                <a:cs typeface="Times New Roman"/>
              </a:rPr>
              <a:t>примера-аргумента, опирающегося на </a:t>
            </a:r>
            <a:r>
              <a:rPr sz="2000" dirty="0">
                <a:latin typeface="Times New Roman"/>
                <a:cs typeface="Times New Roman"/>
              </a:rPr>
              <a:t>жизненный, </a:t>
            </a:r>
            <a:r>
              <a:rPr sz="2000" spc="-5" dirty="0">
                <a:latin typeface="Times New Roman"/>
                <a:cs typeface="Times New Roman"/>
              </a:rPr>
              <a:t>читательский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или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историко-культурный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опыт </a:t>
            </a:r>
            <a:r>
              <a:rPr sz="2000" spc="-10" dirty="0">
                <a:latin typeface="Times New Roman"/>
                <a:cs typeface="Times New Roman"/>
              </a:rPr>
              <a:t>экзаменуемого.</a:t>
            </a:r>
            <a:endParaRPr sz="2000">
              <a:latin typeface="Times New Roman"/>
              <a:cs typeface="Times New Roman"/>
            </a:endParaRPr>
          </a:p>
          <a:p>
            <a:pPr marL="266700" indent="-254635" algn="just">
              <a:lnSpc>
                <a:spcPct val="100000"/>
              </a:lnSpc>
              <a:buAutoNum type="arabicPeriod" startAt="4"/>
              <a:tabLst>
                <a:tab pos="267335" algn="l"/>
              </a:tabLst>
            </a:pPr>
            <a:r>
              <a:rPr sz="2000" spc="-10" dirty="0">
                <a:latin typeface="Times New Roman"/>
                <a:cs typeface="Times New Roman"/>
              </a:rPr>
              <a:t>Скорректированы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критерии </a:t>
            </a:r>
            <a:r>
              <a:rPr sz="2000" spc="-5" dirty="0">
                <a:latin typeface="Times New Roman"/>
                <a:cs typeface="Times New Roman"/>
              </a:rPr>
              <a:t>оценивания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выполнения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задания</a:t>
            </a:r>
            <a:r>
              <a:rPr sz="2000" spc="5" dirty="0">
                <a:latin typeface="Times New Roman"/>
                <a:cs typeface="Times New Roman"/>
              </a:rPr>
              <a:t> 27.</a:t>
            </a:r>
            <a:endParaRPr sz="2000">
              <a:latin typeface="Times New Roman"/>
              <a:cs typeface="Times New Roman"/>
            </a:endParaRPr>
          </a:p>
          <a:p>
            <a:pPr marL="281940" indent="-269875" algn="just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282575" algn="l"/>
              </a:tabLst>
            </a:pPr>
            <a:r>
              <a:rPr sz="2000" spc="-10" dirty="0">
                <a:latin typeface="Times New Roman"/>
                <a:cs typeface="Times New Roman"/>
              </a:rPr>
              <a:t>Максимальный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первичный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балл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выполнение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работы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изменѐн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</a:t>
            </a:r>
            <a:r>
              <a:rPr sz="2000" b="1" spc="1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54</a:t>
            </a:r>
            <a:r>
              <a:rPr sz="2000" b="1" spc="1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до</a:t>
            </a:r>
            <a:r>
              <a:rPr sz="2000" b="1" spc="1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50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баллов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6350" y="0"/>
            <a:ext cx="134620" cy="6870700"/>
            <a:chOff x="-6350" y="0"/>
            <a:chExt cx="134620" cy="6870700"/>
          </a:xfrm>
        </p:grpSpPr>
        <p:sp>
          <p:nvSpPr>
            <p:cNvPr id="13" name="object 13"/>
            <p:cNvSpPr/>
            <p:nvPr/>
          </p:nvSpPr>
          <p:spPr>
            <a:xfrm>
              <a:off x="0" y="0"/>
              <a:ext cx="121920" cy="6858000"/>
            </a:xfrm>
            <a:custGeom>
              <a:avLst/>
              <a:gdLst/>
              <a:ahLst/>
              <a:cxnLst/>
              <a:rect l="l" t="t" r="r" b="b"/>
              <a:pathLst>
                <a:path w="121920" h="6858000">
                  <a:moveTo>
                    <a:pt x="12177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777" y="6858000"/>
                  </a:lnTo>
                  <a:lnTo>
                    <a:pt x="121777" y="0"/>
                  </a:lnTo>
                  <a:close/>
                </a:path>
              </a:pathLst>
            </a:custGeom>
            <a:solidFill>
              <a:srgbClr val="921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0"/>
              <a:ext cx="121920" cy="6858000"/>
            </a:xfrm>
            <a:custGeom>
              <a:avLst/>
              <a:gdLst/>
              <a:ahLst/>
              <a:cxnLst/>
              <a:rect l="l" t="t" r="r" b="b"/>
              <a:pathLst>
                <a:path w="121920" h="6858000">
                  <a:moveTo>
                    <a:pt x="0" y="6858000"/>
                  </a:moveTo>
                  <a:lnTo>
                    <a:pt x="121777" y="6858000"/>
                  </a:lnTo>
                  <a:lnTo>
                    <a:pt x="121777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9213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607" y="293877"/>
            <a:ext cx="44215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41550" algn="l"/>
              </a:tabLst>
            </a:pPr>
            <a:r>
              <a:rPr dirty="0">
                <a:solidFill>
                  <a:srgbClr val="921317"/>
                </a:solidFill>
                <a:latin typeface="Times New Roman"/>
                <a:cs typeface="Times New Roman"/>
              </a:rPr>
              <a:t>ЕГЭ	</a:t>
            </a:r>
            <a:r>
              <a:rPr spc="-15" dirty="0">
                <a:solidFill>
                  <a:srgbClr val="921317"/>
                </a:solidFill>
                <a:latin typeface="Times New Roman"/>
                <a:cs typeface="Times New Roman"/>
              </a:rPr>
              <a:t>Литература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9448" y="1204340"/>
            <a:ext cx="8458200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85750" algn="l"/>
              </a:tabLst>
            </a:pPr>
            <a:r>
              <a:rPr sz="2000" dirty="0">
                <a:latin typeface="Times New Roman"/>
                <a:cs typeface="Times New Roman"/>
              </a:rPr>
              <a:t>Сокращено </a:t>
            </a:r>
            <a:r>
              <a:rPr sz="2000" spc="-25" dirty="0">
                <a:latin typeface="Times New Roman"/>
                <a:cs typeface="Times New Roman"/>
              </a:rPr>
              <a:t>кол-во </a:t>
            </a:r>
            <a:r>
              <a:rPr sz="2000" spc="-5" dirty="0">
                <a:latin typeface="Times New Roman"/>
                <a:cs typeface="Times New Roman"/>
              </a:rPr>
              <a:t>заданий </a:t>
            </a:r>
            <a:r>
              <a:rPr sz="2000" spc="-10" dirty="0">
                <a:latin typeface="Times New Roman"/>
                <a:cs typeface="Times New Roman"/>
              </a:rPr>
              <a:t>базового </a:t>
            </a:r>
            <a:r>
              <a:rPr sz="2000" spc="-5" dirty="0">
                <a:latin typeface="Times New Roman"/>
                <a:cs typeface="Times New Roman"/>
              </a:rPr>
              <a:t>уровня сложности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10" dirty="0">
                <a:latin typeface="Times New Roman"/>
                <a:cs typeface="Times New Roman"/>
              </a:rPr>
              <a:t>кратким </a:t>
            </a:r>
            <a:r>
              <a:rPr sz="2000" spc="-20" dirty="0">
                <a:latin typeface="Times New Roman"/>
                <a:cs typeface="Times New Roman"/>
              </a:rPr>
              <a:t>ответом 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(с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7 до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6).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AutoNum type="arabicPeriod"/>
              <a:tabLst>
                <a:tab pos="461645" algn="l"/>
              </a:tabLst>
            </a:pPr>
            <a:r>
              <a:rPr sz="2000" spc="-15" dirty="0">
                <a:latin typeface="Times New Roman"/>
                <a:cs typeface="Times New Roman"/>
              </a:rPr>
              <a:t>Уточнена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тема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сочинения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11.4: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вместо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формулировки,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дающей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экзаменуемому </a:t>
            </a:r>
            <a:r>
              <a:rPr sz="2000" spc="-5" dirty="0">
                <a:latin typeface="Times New Roman"/>
                <a:cs typeface="Times New Roman"/>
              </a:rPr>
              <a:t>возможность </a:t>
            </a:r>
            <a:r>
              <a:rPr sz="2000" spc="-15" dirty="0">
                <a:latin typeface="Times New Roman"/>
                <a:cs typeface="Times New Roman"/>
              </a:rPr>
              <a:t>привлекать </a:t>
            </a:r>
            <a:r>
              <a:rPr sz="2000" dirty="0">
                <a:latin typeface="Times New Roman"/>
                <a:cs typeface="Times New Roman"/>
              </a:rPr>
              <a:t>любые </a:t>
            </a:r>
            <a:r>
              <a:rPr sz="2000" spc="-5" dirty="0">
                <a:latin typeface="Times New Roman"/>
                <a:cs typeface="Times New Roman"/>
              </a:rPr>
              <a:t>произведения для </a:t>
            </a:r>
            <a:r>
              <a:rPr sz="2000" dirty="0">
                <a:latin typeface="Times New Roman"/>
                <a:cs typeface="Times New Roman"/>
              </a:rPr>
              <a:t>раскрытия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темы,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формулировку</a:t>
            </a:r>
            <a:r>
              <a:rPr sz="2000" spc="-10" dirty="0">
                <a:latin typeface="Times New Roman"/>
                <a:cs typeface="Times New Roman"/>
              </a:rPr>
              <a:t> включены</a:t>
            </a:r>
            <a:r>
              <a:rPr sz="2000" spc="-5" dirty="0">
                <a:latin typeface="Times New Roman"/>
                <a:cs typeface="Times New Roman"/>
              </a:rPr>
              <a:t> имена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трѐх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писателей-классиков,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из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которых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требуется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выбрать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одного.</a:t>
            </a:r>
            <a:endParaRPr sz="2000">
              <a:latin typeface="Times New Roman"/>
              <a:cs typeface="Times New Roman"/>
            </a:endParaRPr>
          </a:p>
          <a:p>
            <a:pPr marL="368935" indent="-356870" algn="just">
              <a:lnSpc>
                <a:spcPct val="100000"/>
              </a:lnSpc>
              <a:buAutoNum type="arabicPeriod"/>
              <a:tabLst>
                <a:tab pos="369570" algn="l"/>
              </a:tabLst>
            </a:pPr>
            <a:r>
              <a:rPr sz="2000" spc="5" dirty="0">
                <a:latin typeface="Times New Roman"/>
                <a:cs typeface="Times New Roman"/>
              </a:rPr>
              <a:t>Внесены </a:t>
            </a:r>
            <a:r>
              <a:rPr sz="2000" spc="3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коррективы</a:t>
            </a:r>
            <a:r>
              <a:rPr sz="2000" spc="8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8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критерии</a:t>
            </a:r>
            <a:r>
              <a:rPr sz="2000" spc="7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оценивания</a:t>
            </a:r>
            <a:r>
              <a:rPr sz="2000" spc="8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выполнения</a:t>
            </a:r>
            <a:r>
              <a:rPr sz="2000" spc="8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заданий</a:t>
            </a:r>
            <a:r>
              <a:rPr sz="2000" spc="7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развѐрнутым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ответом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(в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части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повышения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требований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грамотности):</a:t>
            </a:r>
            <a:endParaRPr sz="2000">
              <a:latin typeface="Times New Roman"/>
              <a:cs typeface="Times New Roman"/>
            </a:endParaRPr>
          </a:p>
          <a:p>
            <a:pPr marL="12700" marR="5715">
              <a:lnSpc>
                <a:spcPct val="100000"/>
              </a:lnSpc>
              <a:buChar char="-"/>
              <a:tabLst>
                <a:tab pos="324485" algn="l"/>
                <a:tab pos="325120" algn="l"/>
                <a:tab pos="1529080" algn="l"/>
                <a:tab pos="2613025" algn="l"/>
                <a:tab pos="4107815" algn="l"/>
                <a:tab pos="5653405" algn="l"/>
                <a:tab pos="6743700" algn="l"/>
                <a:tab pos="7738745" algn="l"/>
              </a:tabLst>
            </a:pP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-45" dirty="0">
                <a:latin typeface="Times New Roman"/>
                <a:cs typeface="Times New Roman"/>
              </a:rPr>
              <a:t>т</a:t>
            </a:r>
            <a:r>
              <a:rPr sz="2000" spc="-5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чне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а	си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те</a:t>
            </a:r>
            <a:r>
              <a:rPr sz="2000" spc="-10" dirty="0">
                <a:latin typeface="Times New Roman"/>
                <a:cs typeface="Times New Roman"/>
              </a:rPr>
              <a:t>м</a:t>
            </a:r>
            <a:r>
              <a:rPr sz="2000" dirty="0">
                <a:latin typeface="Times New Roman"/>
                <a:cs typeface="Times New Roman"/>
              </a:rPr>
              <a:t>а	оцен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а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	</a:t>
            </a:r>
            <a:r>
              <a:rPr sz="2000" spc="-5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ып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ен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	за</a:t>
            </a:r>
            <a:r>
              <a:rPr sz="2000" spc="-15" dirty="0">
                <a:latin typeface="Times New Roman"/>
                <a:cs typeface="Times New Roman"/>
              </a:rPr>
              <a:t>д</a:t>
            </a:r>
            <a:r>
              <a:rPr sz="2000" dirty="0">
                <a:latin typeface="Times New Roman"/>
                <a:cs typeface="Times New Roman"/>
              </a:rPr>
              <a:t>аний	</a:t>
            </a:r>
            <a:r>
              <a:rPr sz="2000" spc="5" dirty="0">
                <a:latin typeface="Times New Roman"/>
                <a:cs typeface="Times New Roman"/>
              </a:rPr>
              <a:t>4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r>
              <a:rPr sz="2000" spc="5" dirty="0">
                <a:latin typeface="Times New Roman"/>
                <a:cs typeface="Times New Roman"/>
              </a:rPr>
              <a:t>1</a:t>
            </a:r>
            <a:r>
              <a:rPr sz="2000" spc="-20" dirty="0">
                <a:latin typeface="Times New Roman"/>
                <a:cs typeface="Times New Roman"/>
              </a:rPr>
              <a:t>/</a:t>
            </a:r>
            <a:r>
              <a:rPr sz="2000" spc="5" dirty="0">
                <a:latin typeface="Times New Roman"/>
                <a:cs typeface="Times New Roman"/>
              </a:rPr>
              <a:t>4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r>
              <a:rPr sz="2000" spc="5" dirty="0">
                <a:latin typeface="Times New Roman"/>
                <a:cs typeface="Times New Roman"/>
              </a:rPr>
              <a:t>2</a:t>
            </a:r>
            <a:r>
              <a:rPr sz="2000" dirty="0">
                <a:latin typeface="Times New Roman"/>
                <a:cs typeface="Times New Roman"/>
              </a:rPr>
              <a:t>,	</a:t>
            </a:r>
            <a:r>
              <a:rPr sz="2000" spc="-10" dirty="0">
                <a:latin typeface="Times New Roman"/>
                <a:cs typeface="Times New Roman"/>
              </a:rPr>
              <a:t>9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-10" dirty="0">
                <a:latin typeface="Times New Roman"/>
                <a:cs typeface="Times New Roman"/>
              </a:rPr>
              <a:t>1</a:t>
            </a:r>
            <a:r>
              <a:rPr sz="2000" spc="-5" dirty="0">
                <a:latin typeface="Times New Roman"/>
                <a:cs typeface="Times New Roman"/>
              </a:rPr>
              <a:t>/</a:t>
            </a:r>
            <a:r>
              <a:rPr sz="2000" spc="-10" dirty="0">
                <a:latin typeface="Times New Roman"/>
                <a:cs typeface="Times New Roman"/>
              </a:rPr>
              <a:t>9</a:t>
            </a:r>
            <a:r>
              <a:rPr sz="2000" dirty="0">
                <a:latin typeface="Times New Roman"/>
                <a:cs typeface="Times New Roman"/>
              </a:rPr>
              <a:t>.2  </a:t>
            </a:r>
            <a:r>
              <a:rPr sz="2000" spc="-5" dirty="0">
                <a:latin typeface="Times New Roman"/>
                <a:cs typeface="Times New Roman"/>
              </a:rPr>
              <a:t>(оценивание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двум,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 </a:t>
            </a:r>
            <a:r>
              <a:rPr sz="2000" spc="-5" dirty="0">
                <a:latin typeface="Times New Roman"/>
                <a:cs typeface="Times New Roman"/>
              </a:rPr>
              <a:t>не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 </a:t>
            </a:r>
            <a:r>
              <a:rPr sz="2000" spc="5" dirty="0">
                <a:latin typeface="Times New Roman"/>
                <a:cs typeface="Times New Roman"/>
              </a:rPr>
              <a:t>трѐм</a:t>
            </a:r>
            <a:r>
              <a:rPr sz="2000" dirty="0">
                <a:latin typeface="Times New Roman"/>
                <a:cs typeface="Times New Roman"/>
              </a:rPr>
              <a:t> критериям);</a:t>
            </a:r>
            <a:endParaRPr sz="2000">
              <a:latin typeface="Times New Roman"/>
              <a:cs typeface="Times New Roman"/>
            </a:endParaRPr>
          </a:p>
          <a:p>
            <a:pPr marL="212090" indent="-200025">
              <a:lnSpc>
                <a:spcPct val="100000"/>
              </a:lnSpc>
              <a:buChar char="-"/>
              <a:tabLst>
                <a:tab pos="212725" algn="l"/>
              </a:tabLst>
            </a:pPr>
            <a:r>
              <a:rPr sz="2000" spc="-15" dirty="0">
                <a:latin typeface="Times New Roman"/>
                <a:cs typeface="Times New Roman"/>
              </a:rPr>
              <a:t>уточнѐн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критерий</a:t>
            </a:r>
            <a:r>
              <a:rPr sz="2000" spc="4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оценивания</a:t>
            </a:r>
            <a:r>
              <a:rPr sz="2000" spc="4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выполнения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заданий</a:t>
            </a:r>
            <a:r>
              <a:rPr sz="2000" spc="4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4.1/4.2,</a:t>
            </a:r>
            <a:r>
              <a:rPr sz="2000" spc="4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9.1/9.2,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5,</a:t>
            </a:r>
            <a:r>
              <a:rPr sz="2000" spc="4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10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«Логичность,</a:t>
            </a:r>
            <a:r>
              <a:rPr sz="2000" spc="4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соблюдение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речевых</a:t>
            </a:r>
            <a:r>
              <a:rPr sz="2000" spc="4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4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грамматических</a:t>
            </a:r>
            <a:r>
              <a:rPr sz="2000" spc="4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норм»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(учитываются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не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только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логические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речевые, но</a:t>
            </a:r>
            <a:r>
              <a:rPr sz="2000" dirty="0">
                <a:latin typeface="Times New Roman"/>
                <a:cs typeface="Times New Roman"/>
              </a:rPr>
              <a:t> 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грамматические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ошибки);</a:t>
            </a:r>
            <a:endParaRPr sz="2000">
              <a:latin typeface="Times New Roman"/>
              <a:cs typeface="Times New Roman"/>
            </a:endParaRPr>
          </a:p>
          <a:p>
            <a:pPr marL="12700" marR="5715">
              <a:lnSpc>
                <a:spcPct val="100000"/>
              </a:lnSpc>
              <a:buChar char="-"/>
              <a:tabLst>
                <a:tab pos="247015" algn="l"/>
                <a:tab pos="247650" algn="l"/>
                <a:tab pos="1433195" algn="l"/>
                <a:tab pos="2593340" algn="l"/>
                <a:tab pos="2933065" algn="l"/>
                <a:tab pos="3271520" algn="l"/>
                <a:tab pos="3547110" algn="l"/>
                <a:tab pos="4966335" algn="l"/>
                <a:tab pos="6434455" algn="l"/>
                <a:tab pos="7446009" algn="l"/>
              </a:tabLst>
            </a:pP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-45" dirty="0">
                <a:latin typeface="Times New Roman"/>
                <a:cs typeface="Times New Roman"/>
              </a:rPr>
              <a:t>т</a:t>
            </a:r>
            <a:r>
              <a:rPr sz="2000" spc="-5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чне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ы	критерии	</a:t>
            </a:r>
            <a:r>
              <a:rPr sz="2000" spc="5" dirty="0">
                <a:latin typeface="Times New Roman"/>
                <a:cs typeface="Times New Roman"/>
              </a:rPr>
              <a:t>6</a:t>
            </a:r>
            <a:r>
              <a:rPr sz="2000" dirty="0">
                <a:latin typeface="Times New Roman"/>
                <a:cs typeface="Times New Roman"/>
              </a:rPr>
              <a:t>,	</a:t>
            </a:r>
            <a:r>
              <a:rPr sz="2000" spc="-10" dirty="0">
                <a:latin typeface="Times New Roman"/>
                <a:cs typeface="Times New Roman"/>
              </a:rPr>
              <a:t>7</a:t>
            </a:r>
            <a:r>
              <a:rPr sz="2000" dirty="0">
                <a:latin typeface="Times New Roman"/>
                <a:cs typeface="Times New Roman"/>
              </a:rPr>
              <a:t>,	8	оцен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ан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	</a:t>
            </a:r>
            <a:r>
              <a:rPr sz="2000" spc="-5" dirty="0">
                <a:latin typeface="Times New Roman"/>
                <a:cs typeface="Times New Roman"/>
              </a:rPr>
              <a:t>вып</a:t>
            </a:r>
            <a:r>
              <a:rPr sz="2000" spc="-2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5" dirty="0">
                <a:latin typeface="Times New Roman"/>
                <a:cs typeface="Times New Roman"/>
              </a:rPr>
              <a:t>ен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	зада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й	</a:t>
            </a:r>
            <a:r>
              <a:rPr sz="2000" spc="-80" dirty="0">
                <a:latin typeface="Times New Roman"/>
                <a:cs typeface="Times New Roman"/>
              </a:rPr>
              <a:t>1</a:t>
            </a:r>
            <a:r>
              <a:rPr sz="2000" spc="5" dirty="0">
                <a:latin typeface="Times New Roman"/>
                <a:cs typeface="Times New Roman"/>
              </a:rPr>
              <a:t>1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r>
              <a:rPr sz="2000" spc="5" dirty="0">
                <a:latin typeface="Times New Roman"/>
                <a:cs typeface="Times New Roman"/>
              </a:rPr>
              <a:t>1</a:t>
            </a:r>
            <a:r>
              <a:rPr sz="2000" spc="-10" dirty="0">
                <a:latin typeface="Times New Roman"/>
                <a:cs typeface="Times New Roman"/>
              </a:rPr>
              <a:t>–</a:t>
            </a:r>
            <a:r>
              <a:rPr sz="2000" spc="-80" dirty="0">
                <a:latin typeface="Times New Roman"/>
                <a:cs typeface="Times New Roman"/>
              </a:rPr>
              <a:t>1</a:t>
            </a:r>
            <a:r>
              <a:rPr sz="2000" spc="5" dirty="0">
                <a:latin typeface="Times New Roman"/>
                <a:cs typeface="Times New Roman"/>
              </a:rPr>
              <a:t>1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5  (требования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 грамотности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сочинений).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4. </a:t>
            </a:r>
            <a:r>
              <a:rPr sz="2000" spc="-10" dirty="0">
                <a:latin typeface="Times New Roman"/>
                <a:cs typeface="Times New Roman"/>
              </a:rPr>
              <a:t>Максимальный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первичный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балл за </a:t>
            </a:r>
            <a:r>
              <a:rPr sz="2000" spc="-5" dirty="0">
                <a:latin typeface="Times New Roman"/>
                <a:cs typeface="Times New Roman"/>
              </a:rPr>
              <a:t>выполнение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работы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изменѐн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 53 </a:t>
            </a:r>
            <a:r>
              <a:rPr sz="2000" b="1" spc="-5" dirty="0">
                <a:latin typeface="Times New Roman"/>
                <a:cs typeface="Times New Roman"/>
              </a:rPr>
              <a:t>до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48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6350" y="0"/>
            <a:ext cx="134620" cy="6870700"/>
            <a:chOff x="-6350" y="0"/>
            <a:chExt cx="134620" cy="68707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" cy="6858000"/>
            </a:xfrm>
            <a:custGeom>
              <a:avLst/>
              <a:gdLst/>
              <a:ahLst/>
              <a:cxnLst/>
              <a:rect l="l" t="t" r="r" b="b"/>
              <a:pathLst>
                <a:path w="121920" h="6858000">
                  <a:moveTo>
                    <a:pt x="12177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777" y="6858000"/>
                  </a:lnTo>
                  <a:lnTo>
                    <a:pt x="121777" y="0"/>
                  </a:lnTo>
                  <a:close/>
                </a:path>
              </a:pathLst>
            </a:custGeom>
            <a:solidFill>
              <a:srgbClr val="921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21920" cy="6858000"/>
            </a:xfrm>
            <a:custGeom>
              <a:avLst/>
              <a:gdLst/>
              <a:ahLst/>
              <a:cxnLst/>
              <a:rect l="l" t="t" r="r" b="b"/>
              <a:pathLst>
                <a:path w="121920" h="6858000">
                  <a:moveTo>
                    <a:pt x="0" y="6858000"/>
                  </a:moveTo>
                  <a:lnTo>
                    <a:pt x="121777" y="6858000"/>
                  </a:lnTo>
                  <a:lnTo>
                    <a:pt x="121777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9213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2607" y="293877"/>
            <a:ext cx="8318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921317"/>
                </a:solidFill>
                <a:latin typeface="Times New Roman"/>
                <a:cs typeface="Times New Roman"/>
              </a:rPr>
              <a:t>ЕГЭ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2708" y="293877"/>
            <a:ext cx="49714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5" dirty="0">
                <a:solidFill>
                  <a:srgbClr val="921317"/>
                </a:solidFill>
                <a:latin typeface="Times New Roman"/>
                <a:cs typeface="Times New Roman"/>
              </a:rPr>
              <a:t>Математика</a:t>
            </a:r>
            <a:r>
              <a:rPr sz="3200" b="1" spc="-65" dirty="0">
                <a:solidFill>
                  <a:srgbClr val="921317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921317"/>
                </a:solidFill>
                <a:latin typeface="Times New Roman"/>
                <a:cs typeface="Times New Roman"/>
              </a:rPr>
              <a:t>(профильная)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846" y="1560017"/>
            <a:ext cx="8322945" cy="1856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4330" algn="l"/>
              </a:tabLst>
            </a:pP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первую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часть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КИМ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включено</a:t>
            </a:r>
            <a:r>
              <a:rPr sz="2000" spc="-5" dirty="0">
                <a:latin typeface="Times New Roman"/>
                <a:cs typeface="Times New Roman"/>
              </a:rPr>
              <a:t> задание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геометрии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(задание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2),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проверяющее </a:t>
            </a:r>
            <a:r>
              <a:rPr sz="2000" spc="-10" dirty="0">
                <a:latin typeface="Times New Roman"/>
                <a:cs typeface="Times New Roman"/>
              </a:rPr>
              <a:t>умения </a:t>
            </a:r>
            <a:r>
              <a:rPr sz="2000" spc="-5" dirty="0">
                <a:latin typeface="Times New Roman"/>
                <a:cs typeface="Times New Roman"/>
              </a:rPr>
              <a:t>определять </a:t>
            </a:r>
            <a:r>
              <a:rPr sz="2000" spc="-25" dirty="0">
                <a:latin typeface="Times New Roman"/>
                <a:cs typeface="Times New Roman"/>
              </a:rPr>
              <a:t>координаты </a:t>
            </a:r>
            <a:r>
              <a:rPr sz="2000" spc="-15" dirty="0">
                <a:latin typeface="Times New Roman"/>
                <a:cs typeface="Times New Roman"/>
              </a:rPr>
              <a:t>точки, </a:t>
            </a:r>
            <a:r>
              <a:rPr sz="2000" spc="-10" dirty="0">
                <a:latin typeface="Times New Roman"/>
                <a:cs typeface="Times New Roman"/>
              </a:rPr>
              <a:t>вектора, производить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операции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над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векторами,</a:t>
            </a:r>
            <a:r>
              <a:rPr sz="2000" spc="-5" dirty="0">
                <a:latin typeface="Times New Roman"/>
                <a:cs typeface="Times New Roman"/>
              </a:rPr>
              <a:t> вычислять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длину</a:t>
            </a:r>
            <a:r>
              <a:rPr sz="2000" dirty="0">
                <a:latin typeface="Times New Roman"/>
                <a:cs typeface="Times New Roman"/>
              </a:rPr>
              <a:t> 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координаты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вектора,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угол 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между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векторами.</a:t>
            </a:r>
            <a:endParaRPr sz="20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  <a:buAutoNum type="arabicPeriod"/>
              <a:tabLst>
                <a:tab pos="285750" algn="l"/>
              </a:tabLst>
            </a:pPr>
            <a:r>
              <a:rPr sz="2000" spc="-5" dirty="0">
                <a:latin typeface="Times New Roman"/>
                <a:cs typeface="Times New Roman"/>
              </a:rPr>
              <a:t>Максимальный первичный </a:t>
            </a:r>
            <a:r>
              <a:rPr sz="2000" dirty="0">
                <a:latin typeface="Times New Roman"/>
                <a:cs typeface="Times New Roman"/>
              </a:rPr>
              <a:t>балл за </a:t>
            </a:r>
            <a:r>
              <a:rPr sz="2000" spc="-5" dirty="0">
                <a:latin typeface="Times New Roman"/>
                <a:cs typeface="Times New Roman"/>
              </a:rPr>
              <a:t>выполнение работы увеличен </a:t>
            </a:r>
            <a:r>
              <a:rPr sz="2000" b="1" dirty="0">
                <a:latin typeface="Times New Roman"/>
                <a:cs typeface="Times New Roman"/>
              </a:rPr>
              <a:t>с </a:t>
            </a:r>
            <a:r>
              <a:rPr sz="2000" b="1" spc="-5" dirty="0">
                <a:latin typeface="Times New Roman"/>
                <a:cs typeface="Times New Roman"/>
              </a:rPr>
              <a:t>31 </a:t>
            </a:r>
            <a:r>
              <a:rPr sz="2000" b="1" spc="-20" dirty="0">
                <a:latin typeface="Times New Roman"/>
                <a:cs typeface="Times New Roman"/>
              </a:rPr>
              <a:t>до 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32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баллов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6350" y="0"/>
            <a:ext cx="134620" cy="6870700"/>
            <a:chOff x="-6350" y="0"/>
            <a:chExt cx="134620" cy="68707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21920" cy="6858000"/>
            </a:xfrm>
            <a:custGeom>
              <a:avLst/>
              <a:gdLst/>
              <a:ahLst/>
              <a:cxnLst/>
              <a:rect l="l" t="t" r="r" b="b"/>
              <a:pathLst>
                <a:path w="121920" h="6858000">
                  <a:moveTo>
                    <a:pt x="12177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777" y="6858000"/>
                  </a:lnTo>
                  <a:lnTo>
                    <a:pt x="121777" y="0"/>
                  </a:lnTo>
                  <a:close/>
                </a:path>
              </a:pathLst>
            </a:custGeom>
            <a:solidFill>
              <a:srgbClr val="921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21920" cy="6858000"/>
            </a:xfrm>
            <a:custGeom>
              <a:avLst/>
              <a:gdLst/>
              <a:ahLst/>
              <a:cxnLst/>
              <a:rect l="l" t="t" r="r" b="b"/>
              <a:pathLst>
                <a:path w="121920" h="6858000">
                  <a:moveTo>
                    <a:pt x="0" y="6858000"/>
                  </a:moveTo>
                  <a:lnTo>
                    <a:pt x="121777" y="6858000"/>
                  </a:lnTo>
                  <a:lnTo>
                    <a:pt x="121777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9213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37438" y="3985641"/>
            <a:ext cx="1988185" cy="1619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655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921317"/>
                </a:solidFill>
                <a:latin typeface="Times New Roman"/>
                <a:cs typeface="Times New Roman"/>
              </a:rPr>
              <a:t>ЕГЭ</a:t>
            </a:r>
            <a:endParaRPr sz="3600">
              <a:latin typeface="Times New Roman"/>
              <a:cs typeface="Times New Roman"/>
            </a:endParaRPr>
          </a:p>
          <a:p>
            <a:pPr marL="287655">
              <a:lnSpc>
                <a:spcPct val="100000"/>
              </a:lnSpc>
            </a:pPr>
            <a:r>
              <a:rPr sz="3600" b="1" spc="-5" dirty="0">
                <a:solidFill>
                  <a:srgbClr val="921317"/>
                </a:solidFill>
                <a:latin typeface="Times New Roman"/>
                <a:cs typeface="Times New Roman"/>
              </a:rPr>
              <a:t>Химия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2400" spc="-5" dirty="0">
                <a:latin typeface="Times New Roman"/>
                <a:cs typeface="Times New Roman"/>
              </a:rPr>
              <a:t>Изменений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нет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33315" y="3985641"/>
            <a:ext cx="4710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5" dirty="0">
                <a:solidFill>
                  <a:srgbClr val="921317"/>
                </a:solidFill>
                <a:latin typeface="Times New Roman"/>
                <a:cs typeface="Times New Roman"/>
              </a:rPr>
              <a:t>Математика</a:t>
            </a:r>
            <a:r>
              <a:rPr sz="3600" b="1" spc="-25" dirty="0">
                <a:solidFill>
                  <a:srgbClr val="921317"/>
                </a:solidFill>
                <a:latin typeface="Times New Roman"/>
                <a:cs typeface="Times New Roman"/>
              </a:rPr>
              <a:t> </a:t>
            </a:r>
            <a:r>
              <a:rPr sz="3600" b="1" spc="-15" dirty="0">
                <a:solidFill>
                  <a:srgbClr val="921317"/>
                </a:solidFill>
                <a:latin typeface="Times New Roman"/>
                <a:cs typeface="Times New Roman"/>
              </a:rPr>
              <a:t>(базовая),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1063" y="293877"/>
            <a:ext cx="417702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50185" algn="l"/>
              </a:tabLst>
            </a:pPr>
            <a:r>
              <a:rPr dirty="0">
                <a:solidFill>
                  <a:srgbClr val="921317"/>
                </a:solidFill>
                <a:latin typeface="Times New Roman"/>
                <a:cs typeface="Times New Roman"/>
              </a:rPr>
              <a:t>ЕГЭ	Физи</a:t>
            </a:r>
            <a:r>
              <a:rPr spc="-55" dirty="0">
                <a:solidFill>
                  <a:srgbClr val="921317"/>
                </a:solidFill>
                <a:latin typeface="Times New Roman"/>
                <a:cs typeface="Times New Roman"/>
              </a:rPr>
              <a:t>к</a:t>
            </a:r>
            <a:r>
              <a:rPr dirty="0">
                <a:solidFill>
                  <a:srgbClr val="921317"/>
                </a:solidFill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66395" algn="l"/>
              </a:tabLst>
            </a:pPr>
            <a:r>
              <a:rPr dirty="0"/>
              <a:t>Число</a:t>
            </a:r>
            <a:r>
              <a:rPr spc="5" dirty="0"/>
              <a:t> </a:t>
            </a:r>
            <a:r>
              <a:rPr spc="-5" dirty="0"/>
              <a:t>заданий</a:t>
            </a:r>
            <a:r>
              <a:rPr dirty="0"/>
              <a:t> в</a:t>
            </a:r>
            <a:r>
              <a:rPr spc="5" dirty="0"/>
              <a:t> </a:t>
            </a:r>
            <a:r>
              <a:rPr dirty="0"/>
              <a:t>КИМ</a:t>
            </a:r>
            <a:r>
              <a:rPr spc="5" dirty="0"/>
              <a:t> </a:t>
            </a:r>
            <a:r>
              <a:rPr dirty="0"/>
              <a:t>сокращено</a:t>
            </a:r>
            <a:r>
              <a:rPr spc="5" dirty="0"/>
              <a:t> </a:t>
            </a:r>
            <a:r>
              <a:rPr dirty="0"/>
              <a:t>с</a:t>
            </a:r>
            <a:r>
              <a:rPr spc="5" dirty="0"/>
              <a:t> </a:t>
            </a:r>
            <a:r>
              <a:rPr spc="-5" dirty="0"/>
              <a:t>30</a:t>
            </a:r>
            <a:r>
              <a:rPr dirty="0"/>
              <a:t> </a:t>
            </a:r>
            <a:r>
              <a:rPr spc="-10" dirty="0"/>
              <a:t>до</a:t>
            </a:r>
            <a:r>
              <a:rPr spc="-5" dirty="0"/>
              <a:t> </a:t>
            </a:r>
            <a:r>
              <a:rPr dirty="0"/>
              <a:t>26.</a:t>
            </a:r>
            <a:r>
              <a:rPr spc="5" dirty="0"/>
              <a:t> </a:t>
            </a:r>
            <a:r>
              <a:rPr dirty="0"/>
              <a:t>В</a:t>
            </a:r>
            <a:r>
              <a:rPr spc="5" dirty="0"/>
              <a:t> </a:t>
            </a:r>
            <a:r>
              <a:rPr dirty="0"/>
              <a:t>I</a:t>
            </a:r>
            <a:r>
              <a:rPr spc="5" dirty="0"/>
              <a:t> </a:t>
            </a:r>
            <a:r>
              <a:rPr spc="-5" dirty="0"/>
              <a:t>части</a:t>
            </a:r>
            <a:r>
              <a:rPr dirty="0"/>
              <a:t> </a:t>
            </a:r>
            <a:r>
              <a:rPr spc="-20" dirty="0"/>
              <a:t>удалены </a:t>
            </a:r>
            <a:r>
              <a:rPr spc="-15" dirty="0"/>
              <a:t> </a:t>
            </a:r>
            <a:r>
              <a:rPr spc="-5" dirty="0"/>
              <a:t>интегрированное задание </a:t>
            </a:r>
            <a:r>
              <a:rPr dirty="0"/>
              <a:t>на </a:t>
            </a:r>
            <a:r>
              <a:rPr spc="-5" dirty="0"/>
              <a:t>распознавание </a:t>
            </a:r>
            <a:r>
              <a:rPr dirty="0"/>
              <a:t>графических </a:t>
            </a:r>
            <a:r>
              <a:rPr spc="5" dirty="0"/>
              <a:t>зависимостей </a:t>
            </a:r>
            <a:r>
              <a:rPr dirty="0"/>
              <a:t>и </a:t>
            </a:r>
            <a:r>
              <a:rPr spc="-10" dirty="0"/>
              <a:t>два </a:t>
            </a:r>
            <a:r>
              <a:rPr spc="-5" dirty="0"/>
              <a:t> задания</a:t>
            </a:r>
            <a:r>
              <a:rPr dirty="0"/>
              <a:t> </a:t>
            </a:r>
            <a:r>
              <a:rPr spc="-5" dirty="0"/>
              <a:t>на</a:t>
            </a:r>
            <a:r>
              <a:rPr dirty="0"/>
              <a:t> </a:t>
            </a:r>
            <a:r>
              <a:rPr spc="-5" dirty="0"/>
              <a:t>определение</a:t>
            </a:r>
            <a:r>
              <a:rPr dirty="0"/>
              <a:t> соответствия</a:t>
            </a:r>
            <a:r>
              <a:rPr spc="5" dirty="0"/>
              <a:t> </a:t>
            </a:r>
            <a:r>
              <a:rPr spc="-20" dirty="0"/>
              <a:t>формул</a:t>
            </a:r>
            <a:r>
              <a:rPr spc="-15" dirty="0"/>
              <a:t> </a:t>
            </a:r>
            <a:r>
              <a:rPr dirty="0"/>
              <a:t>и</a:t>
            </a:r>
            <a:r>
              <a:rPr spc="5" dirty="0"/>
              <a:t> </a:t>
            </a:r>
            <a:r>
              <a:rPr dirty="0"/>
              <a:t>физических</a:t>
            </a:r>
            <a:r>
              <a:rPr spc="5" dirty="0"/>
              <a:t> </a:t>
            </a:r>
            <a:r>
              <a:rPr spc="-5" dirty="0"/>
              <a:t>величин</a:t>
            </a:r>
            <a:r>
              <a:rPr dirty="0"/>
              <a:t> </a:t>
            </a:r>
            <a:r>
              <a:rPr spc="-5" dirty="0"/>
              <a:t>по </a:t>
            </a:r>
            <a:r>
              <a:rPr dirty="0"/>
              <a:t> </a:t>
            </a:r>
            <a:r>
              <a:rPr spc="-15" dirty="0"/>
              <a:t>механике </a:t>
            </a:r>
            <a:r>
              <a:rPr dirty="0"/>
              <a:t>и </a:t>
            </a:r>
            <a:r>
              <a:rPr spc="-10" dirty="0"/>
              <a:t>электродинамике; </a:t>
            </a:r>
            <a:r>
              <a:rPr spc="-5" dirty="0"/>
              <a:t>во II части работы </a:t>
            </a:r>
            <a:r>
              <a:rPr spc="-20" dirty="0"/>
              <a:t>удалено </a:t>
            </a:r>
            <a:r>
              <a:rPr spc="-15" dirty="0"/>
              <a:t>одно </a:t>
            </a:r>
            <a:r>
              <a:rPr spc="-5" dirty="0"/>
              <a:t>из заданий </a:t>
            </a:r>
            <a:r>
              <a:rPr dirty="0"/>
              <a:t> </a:t>
            </a:r>
            <a:r>
              <a:rPr spc="-20" dirty="0"/>
              <a:t>высокого </a:t>
            </a:r>
            <a:r>
              <a:rPr spc="-5" dirty="0"/>
              <a:t>уровня </a:t>
            </a:r>
            <a:r>
              <a:rPr dirty="0"/>
              <a:t>сложности </a:t>
            </a:r>
            <a:r>
              <a:rPr spc="-5" dirty="0"/>
              <a:t>(расчѐтная </a:t>
            </a:r>
            <a:r>
              <a:rPr spc="-15" dirty="0"/>
              <a:t>задача). </a:t>
            </a:r>
            <a:r>
              <a:rPr spc="-10" dirty="0"/>
              <a:t>Одно </a:t>
            </a:r>
            <a:r>
              <a:rPr spc="-5" dirty="0"/>
              <a:t>из заданий </a:t>
            </a:r>
            <a:r>
              <a:rPr dirty="0"/>
              <a:t>с </a:t>
            </a:r>
            <a:r>
              <a:rPr spc="-10" dirty="0"/>
              <a:t>кратким </a:t>
            </a:r>
            <a:r>
              <a:rPr spc="-5" dirty="0"/>
              <a:t> </a:t>
            </a:r>
            <a:r>
              <a:rPr spc="-15" dirty="0"/>
              <a:t>ответом </a:t>
            </a:r>
            <a:r>
              <a:rPr dirty="0"/>
              <a:t>в </a:t>
            </a:r>
            <a:r>
              <a:rPr spc="-5" dirty="0"/>
              <a:t>виде числа </a:t>
            </a:r>
            <a:r>
              <a:rPr dirty="0"/>
              <a:t>в </a:t>
            </a:r>
            <a:r>
              <a:rPr spc="-5" dirty="0"/>
              <a:t>первой </a:t>
            </a:r>
            <a:r>
              <a:rPr dirty="0"/>
              <a:t>части </a:t>
            </a:r>
            <a:r>
              <a:rPr spc="-10" dirty="0"/>
              <a:t>работы </a:t>
            </a:r>
            <a:r>
              <a:rPr dirty="0"/>
              <a:t>перенесено </a:t>
            </a:r>
            <a:r>
              <a:rPr spc="-5" dirty="0"/>
              <a:t>из </a:t>
            </a:r>
            <a:r>
              <a:rPr spc="-10" dirty="0"/>
              <a:t>раздела </a:t>
            </a:r>
            <a:r>
              <a:rPr spc="-5" dirty="0"/>
              <a:t>«МКТ </a:t>
            </a:r>
            <a:r>
              <a:rPr dirty="0"/>
              <a:t>и </a:t>
            </a:r>
            <a:r>
              <a:rPr spc="5" dirty="0"/>
              <a:t> </a:t>
            </a:r>
            <a:r>
              <a:rPr spc="-10" dirty="0"/>
              <a:t>термодинамика»</a:t>
            </a:r>
            <a:r>
              <a:rPr spc="-25" dirty="0"/>
              <a:t> </a:t>
            </a:r>
            <a:r>
              <a:rPr dirty="0"/>
              <a:t>в</a:t>
            </a:r>
            <a:r>
              <a:rPr spc="5" dirty="0"/>
              <a:t> </a:t>
            </a:r>
            <a:r>
              <a:rPr spc="-5" dirty="0"/>
              <a:t>раздел</a:t>
            </a:r>
            <a:r>
              <a:rPr spc="-25" dirty="0"/>
              <a:t> </a:t>
            </a:r>
            <a:r>
              <a:rPr spc="-15" dirty="0"/>
              <a:t>«Механика».</a:t>
            </a:r>
          </a:p>
          <a:p>
            <a:pPr marL="12700" marR="5080" algn="just">
              <a:lnSpc>
                <a:spcPct val="100000"/>
              </a:lnSpc>
              <a:buAutoNum type="arabicPeriod"/>
              <a:tabLst>
                <a:tab pos="342265" algn="l"/>
              </a:tabLst>
            </a:pPr>
            <a:r>
              <a:rPr spc="-5" dirty="0"/>
              <a:t>Сокращѐн</a:t>
            </a:r>
            <a:r>
              <a:rPr dirty="0"/>
              <a:t> </a:t>
            </a:r>
            <a:r>
              <a:rPr spc="-15" dirty="0"/>
              <a:t>объѐм</a:t>
            </a:r>
            <a:r>
              <a:rPr spc="-10" dirty="0"/>
              <a:t> </a:t>
            </a:r>
            <a:r>
              <a:rPr spc="-5" dirty="0"/>
              <a:t>проверяемых</a:t>
            </a:r>
            <a:r>
              <a:rPr dirty="0"/>
              <a:t> </a:t>
            </a:r>
            <a:r>
              <a:rPr spc="-10" dirty="0"/>
              <a:t>элементов</a:t>
            </a:r>
            <a:r>
              <a:rPr spc="-5" dirty="0"/>
              <a:t> </a:t>
            </a:r>
            <a:r>
              <a:rPr spc="-10" dirty="0"/>
              <a:t>содержания,</a:t>
            </a:r>
            <a:r>
              <a:rPr spc="-5" dirty="0"/>
              <a:t> </a:t>
            </a:r>
            <a:r>
              <a:rPr dirty="0"/>
              <a:t>а</a:t>
            </a:r>
            <a:r>
              <a:rPr spc="5" dirty="0"/>
              <a:t> </a:t>
            </a:r>
            <a:r>
              <a:rPr dirty="0"/>
              <a:t>также</a:t>
            </a:r>
            <a:r>
              <a:rPr spc="5" dirty="0"/>
              <a:t> </a:t>
            </a:r>
            <a:r>
              <a:rPr spc="-5" dirty="0"/>
              <a:t>спектр </a:t>
            </a:r>
            <a:r>
              <a:rPr dirty="0"/>
              <a:t> </a:t>
            </a:r>
            <a:r>
              <a:rPr spc="-5" dirty="0"/>
              <a:t>проверяемых </a:t>
            </a:r>
            <a:r>
              <a:rPr spc="-10" dirty="0"/>
              <a:t>элементов содержания </a:t>
            </a:r>
            <a:r>
              <a:rPr dirty="0"/>
              <a:t>в </a:t>
            </a:r>
            <a:r>
              <a:rPr spc="-5" dirty="0"/>
              <a:t>заданиях </a:t>
            </a:r>
            <a:r>
              <a:rPr spc="-15" dirty="0"/>
              <a:t>базового </a:t>
            </a:r>
            <a:r>
              <a:rPr spc="-5" dirty="0"/>
              <a:t>уровня </a:t>
            </a:r>
            <a:r>
              <a:rPr dirty="0"/>
              <a:t>с </a:t>
            </a:r>
            <a:r>
              <a:rPr spc="-10" dirty="0"/>
              <a:t>кратким </a:t>
            </a:r>
            <a:r>
              <a:rPr spc="-5" dirty="0"/>
              <a:t> </a:t>
            </a:r>
            <a:r>
              <a:rPr spc="-10" dirty="0"/>
              <a:t>ответом.</a:t>
            </a:r>
          </a:p>
          <a:p>
            <a:pPr marL="266700" indent="-254635" algn="just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pc="-10" dirty="0"/>
              <a:t>Максимальный</a:t>
            </a:r>
            <a:r>
              <a:rPr spc="15" dirty="0"/>
              <a:t> </a:t>
            </a:r>
            <a:r>
              <a:rPr spc="-5" dirty="0"/>
              <a:t>первичный</a:t>
            </a:r>
            <a:r>
              <a:rPr spc="25" dirty="0"/>
              <a:t> </a:t>
            </a:r>
            <a:r>
              <a:rPr dirty="0"/>
              <a:t>балл</a:t>
            </a:r>
            <a:r>
              <a:rPr spc="5" dirty="0"/>
              <a:t> </a:t>
            </a:r>
            <a:r>
              <a:rPr spc="-5" dirty="0"/>
              <a:t>изменѐн</a:t>
            </a:r>
            <a:r>
              <a:rPr dirty="0"/>
              <a:t> </a:t>
            </a:r>
            <a:r>
              <a:rPr b="1" dirty="0">
                <a:latin typeface="Times New Roman"/>
                <a:cs typeface="Times New Roman"/>
              </a:rPr>
              <a:t>с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54 </a:t>
            </a:r>
            <a:r>
              <a:rPr b="1" spc="-5" dirty="0">
                <a:latin typeface="Times New Roman"/>
                <a:cs typeface="Times New Roman"/>
              </a:rPr>
              <a:t>до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45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баллов</a:t>
            </a:r>
          </a:p>
          <a:p>
            <a:pPr marL="187325">
              <a:lnSpc>
                <a:spcPct val="100000"/>
              </a:lnSpc>
              <a:spcBef>
                <a:spcPts val="470"/>
              </a:spcBef>
              <a:tabLst>
                <a:tab pos="2518410" algn="l"/>
              </a:tabLst>
            </a:pPr>
            <a:r>
              <a:rPr sz="3200" b="1" dirty="0">
                <a:solidFill>
                  <a:srgbClr val="921317"/>
                </a:solidFill>
                <a:latin typeface="Times New Roman"/>
                <a:cs typeface="Times New Roman"/>
              </a:rPr>
              <a:t>ЕГЭ	</a:t>
            </a:r>
            <a:r>
              <a:rPr sz="3200" b="1" spc="-20" dirty="0">
                <a:solidFill>
                  <a:srgbClr val="921317"/>
                </a:solidFill>
                <a:latin typeface="Times New Roman"/>
                <a:cs typeface="Times New Roman"/>
              </a:rPr>
              <a:t>Информатика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>
              <a:latin typeface="Times New Roman"/>
              <a:cs typeface="Times New Roman"/>
            </a:endParaRPr>
          </a:p>
          <a:p>
            <a:pPr marL="187325">
              <a:lnSpc>
                <a:spcPct val="100000"/>
              </a:lnSpc>
            </a:pPr>
            <a:r>
              <a:rPr spc="-5" dirty="0"/>
              <a:t>Изменения структуры</a:t>
            </a:r>
            <a:r>
              <a:rPr spc="-15" dirty="0"/>
              <a:t> </a:t>
            </a:r>
            <a:r>
              <a:rPr dirty="0"/>
              <a:t>КИМ</a:t>
            </a:r>
            <a:r>
              <a:rPr spc="-5" dirty="0"/>
              <a:t> </a:t>
            </a:r>
            <a:r>
              <a:rPr spc="-25" dirty="0"/>
              <a:t>отсутствуют.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6350" y="0"/>
            <a:ext cx="134620" cy="6870700"/>
            <a:chOff x="-6350" y="0"/>
            <a:chExt cx="134620" cy="68707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" cy="6858000"/>
            </a:xfrm>
            <a:custGeom>
              <a:avLst/>
              <a:gdLst/>
              <a:ahLst/>
              <a:cxnLst/>
              <a:rect l="l" t="t" r="r" b="b"/>
              <a:pathLst>
                <a:path w="121920" h="6858000">
                  <a:moveTo>
                    <a:pt x="12177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777" y="6858000"/>
                  </a:lnTo>
                  <a:lnTo>
                    <a:pt x="121777" y="0"/>
                  </a:lnTo>
                  <a:close/>
                </a:path>
              </a:pathLst>
            </a:custGeom>
            <a:solidFill>
              <a:srgbClr val="921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21920" cy="6858000"/>
            </a:xfrm>
            <a:custGeom>
              <a:avLst/>
              <a:gdLst/>
              <a:ahLst/>
              <a:cxnLst/>
              <a:rect l="l" t="t" r="r" b="b"/>
              <a:pathLst>
                <a:path w="121920" h="6858000">
                  <a:moveTo>
                    <a:pt x="0" y="6858000"/>
                  </a:moveTo>
                  <a:lnTo>
                    <a:pt x="121777" y="6858000"/>
                  </a:lnTo>
                  <a:lnTo>
                    <a:pt x="121777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9213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1063" y="5713272"/>
            <a:ext cx="59061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3465" algn="l"/>
                <a:tab pos="1481455" algn="l"/>
                <a:tab pos="2240915" algn="l"/>
                <a:tab pos="3507104" algn="l"/>
                <a:tab pos="4463415" algn="l"/>
              </a:tabLst>
            </a:pPr>
            <a:r>
              <a:rPr sz="2000" dirty="0">
                <a:latin typeface="Times New Roman"/>
                <a:cs typeface="Times New Roman"/>
              </a:rPr>
              <a:t>Задан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е	</a:t>
            </a:r>
            <a:r>
              <a:rPr sz="2000" spc="5" dirty="0">
                <a:latin typeface="Times New Roman"/>
                <a:cs typeface="Times New Roman"/>
              </a:rPr>
              <a:t>1</a:t>
            </a:r>
            <a:r>
              <a:rPr sz="2000" dirty="0">
                <a:latin typeface="Times New Roman"/>
                <a:cs typeface="Times New Roman"/>
              </a:rPr>
              <a:t>3	</a:t>
            </a:r>
            <a:r>
              <a:rPr sz="2000" spc="-75" dirty="0">
                <a:latin typeface="Times New Roman"/>
                <a:cs typeface="Times New Roman"/>
              </a:rPr>
              <a:t>б</a:t>
            </a:r>
            <a:r>
              <a:rPr sz="2000" spc="-140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дет	</a:t>
            </a:r>
            <a:r>
              <a:rPr sz="2000" spc="-20" dirty="0">
                <a:latin typeface="Times New Roman"/>
                <a:cs typeface="Times New Roman"/>
              </a:rPr>
              <a:t>п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10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ве</a:t>
            </a:r>
            <a:r>
              <a:rPr sz="2000" dirty="0">
                <a:latin typeface="Times New Roman"/>
                <a:cs typeface="Times New Roman"/>
              </a:rPr>
              <a:t>рять	</a:t>
            </a:r>
            <a:r>
              <a:rPr sz="2000" spc="-35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мен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е	</a:t>
            </a:r>
            <a:r>
              <a:rPr sz="2000" spc="-5" dirty="0">
                <a:latin typeface="Times New Roman"/>
                <a:cs typeface="Times New Roman"/>
              </a:rPr>
              <a:t>ис</a:t>
            </a:r>
            <a:r>
              <a:rPr sz="2000" spc="-15" dirty="0">
                <a:latin typeface="Times New Roman"/>
                <a:cs typeface="Times New Roman"/>
              </a:rPr>
              <a:t>п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ль</a:t>
            </a:r>
            <a:r>
              <a:rPr sz="2000" spc="-20" dirty="0">
                <a:latin typeface="Times New Roman"/>
                <a:cs typeface="Times New Roman"/>
              </a:rPr>
              <a:t>з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20" dirty="0">
                <a:latin typeface="Times New Roman"/>
                <a:cs typeface="Times New Roman"/>
              </a:rPr>
              <a:t>в</a:t>
            </a:r>
            <a:r>
              <a:rPr sz="2000" spc="-5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ть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83806" y="5713272"/>
            <a:ext cx="22682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0419" algn="l"/>
                <a:tab pos="1854835" algn="l"/>
              </a:tabLst>
            </a:pPr>
            <a:r>
              <a:rPr sz="2000" spc="-10" dirty="0">
                <a:latin typeface="Times New Roman"/>
                <a:cs typeface="Times New Roman"/>
              </a:rPr>
              <a:t>м</a:t>
            </a:r>
            <a:r>
              <a:rPr sz="2000" dirty="0">
                <a:latin typeface="Times New Roman"/>
                <a:cs typeface="Times New Roman"/>
              </a:rPr>
              <a:t>ас</a:t>
            </a:r>
            <a:r>
              <a:rPr sz="2000" spc="-3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у	</a:t>
            </a:r>
            <a:r>
              <a:rPr sz="2000" spc="-5" dirty="0">
                <a:latin typeface="Times New Roman"/>
                <a:cs typeface="Times New Roman"/>
              </a:rPr>
              <a:t>п</a:t>
            </a:r>
            <a:r>
              <a:rPr sz="2000" spc="-6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5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ети	</a:t>
            </a:r>
            <a:r>
              <a:rPr sz="2000" spc="-5" dirty="0">
                <a:latin typeface="Times New Roman"/>
                <a:cs typeface="Times New Roman"/>
              </a:rPr>
              <a:t>при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1063" y="6018072"/>
            <a:ext cx="46697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Times New Roman"/>
                <a:cs typeface="Times New Roman"/>
              </a:rPr>
              <a:t>адресации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 соответствии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протоколом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IP.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1063" y="293877"/>
            <a:ext cx="45383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50185" algn="l"/>
              </a:tabLst>
            </a:pPr>
            <a:r>
              <a:rPr dirty="0">
                <a:solidFill>
                  <a:srgbClr val="921317"/>
                </a:solidFill>
                <a:latin typeface="Times New Roman"/>
                <a:cs typeface="Times New Roman"/>
              </a:rPr>
              <a:t>ЕГЭ	</a:t>
            </a:r>
            <a:r>
              <a:rPr spc="-10" dirty="0">
                <a:solidFill>
                  <a:srgbClr val="921317"/>
                </a:solidFill>
                <a:latin typeface="Times New Roman"/>
                <a:cs typeface="Times New Roman"/>
              </a:rPr>
              <a:t>Биология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206500"/>
            <a:ext cx="7015480" cy="37261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047239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Times New Roman"/>
                <a:cs typeface="Times New Roman"/>
              </a:rPr>
              <a:t>Исключено </a:t>
            </a:r>
            <a:r>
              <a:rPr sz="2000" spc="-5" dirty="0">
                <a:latin typeface="Times New Roman"/>
                <a:cs typeface="Times New Roman"/>
              </a:rPr>
              <a:t>задание </a:t>
            </a:r>
            <a:r>
              <a:rPr sz="2000" dirty="0">
                <a:latin typeface="Times New Roman"/>
                <a:cs typeface="Times New Roman"/>
              </a:rPr>
              <a:t>20 </a:t>
            </a:r>
            <a:r>
              <a:rPr sz="2000" spc="-5" dirty="0">
                <a:latin typeface="Times New Roman"/>
                <a:cs typeface="Times New Roman"/>
              </a:rPr>
              <a:t>по нумерации </a:t>
            </a:r>
            <a:r>
              <a:rPr sz="2000" spc="5" dirty="0">
                <a:latin typeface="Times New Roman"/>
                <a:cs typeface="Times New Roman"/>
              </a:rPr>
              <a:t>2023 </a:t>
            </a:r>
            <a:r>
              <a:rPr sz="2000" spc="-120" dirty="0">
                <a:latin typeface="Times New Roman"/>
                <a:cs typeface="Times New Roman"/>
              </a:rPr>
              <a:t>г. 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Общее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число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заданий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сократилось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 29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28.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Максимальный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первичный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балл </a:t>
            </a:r>
            <a:r>
              <a:rPr sz="2000" spc="-5" dirty="0">
                <a:latin typeface="Times New Roman"/>
                <a:cs typeface="Times New Roman"/>
              </a:rPr>
              <a:t>изменѐн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59</a:t>
            </a:r>
            <a:r>
              <a:rPr sz="2000" b="1" spc="-5" dirty="0">
                <a:latin typeface="Times New Roman"/>
                <a:cs typeface="Times New Roman"/>
              </a:rPr>
              <a:t> до</a:t>
            </a:r>
            <a:r>
              <a:rPr sz="2000" b="1" dirty="0">
                <a:latin typeface="Times New Roman"/>
                <a:cs typeface="Times New Roman"/>
              </a:rPr>
              <a:t> 57 </a:t>
            </a:r>
            <a:r>
              <a:rPr sz="2000" b="1" spc="-5" dirty="0">
                <a:latin typeface="Times New Roman"/>
                <a:cs typeface="Times New Roman"/>
              </a:rPr>
              <a:t>баллов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50">
              <a:latin typeface="Times New Roman"/>
              <a:cs typeface="Times New Roman"/>
            </a:endParaRPr>
          </a:p>
          <a:p>
            <a:pPr marL="148590">
              <a:lnSpc>
                <a:spcPct val="100000"/>
              </a:lnSpc>
              <a:tabLst>
                <a:tab pos="2988310" algn="l"/>
              </a:tabLst>
            </a:pPr>
            <a:r>
              <a:rPr sz="3200" b="1" dirty="0">
                <a:solidFill>
                  <a:srgbClr val="921317"/>
                </a:solidFill>
                <a:latin typeface="Times New Roman"/>
                <a:cs typeface="Times New Roman"/>
              </a:rPr>
              <a:t>ЕГЭ	</a:t>
            </a:r>
            <a:r>
              <a:rPr sz="3200" b="1" spc="-5" dirty="0">
                <a:solidFill>
                  <a:srgbClr val="921317"/>
                </a:solidFill>
                <a:latin typeface="Times New Roman"/>
                <a:cs typeface="Times New Roman"/>
              </a:rPr>
              <a:t>История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00">
              <a:latin typeface="Times New Roman"/>
              <a:cs typeface="Times New Roman"/>
            </a:endParaRPr>
          </a:p>
          <a:p>
            <a:pPr marL="104775" marR="5080">
              <a:lnSpc>
                <a:spcPct val="100000"/>
              </a:lnSpc>
              <a:tabLst>
                <a:tab pos="2107565" algn="l"/>
                <a:tab pos="3432175" algn="l"/>
                <a:tab pos="4526280" algn="l"/>
                <a:tab pos="5032375" algn="l"/>
                <a:tab pos="5532755" algn="l"/>
              </a:tabLst>
            </a:pPr>
            <a:r>
              <a:rPr sz="2000" spc="20" dirty="0">
                <a:latin typeface="Times New Roman"/>
                <a:cs typeface="Times New Roman"/>
              </a:rPr>
              <a:t>Д</a:t>
            </a:r>
            <a:r>
              <a:rPr sz="2000" dirty="0">
                <a:latin typeface="Times New Roman"/>
                <a:cs typeface="Times New Roman"/>
              </a:rPr>
              <a:t>е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spc="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зир</a:t>
            </a:r>
            <a:r>
              <a:rPr sz="2000" spc="5" dirty="0">
                <a:latin typeface="Times New Roman"/>
                <a:cs typeface="Times New Roman"/>
              </a:rPr>
              <a:t>о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ана	с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spc="-20" dirty="0">
                <a:latin typeface="Times New Roman"/>
                <a:cs typeface="Times New Roman"/>
              </a:rPr>
              <a:t>р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-35" dirty="0">
                <a:latin typeface="Times New Roman"/>
                <a:cs typeface="Times New Roman"/>
              </a:rPr>
              <a:t>к</a:t>
            </a:r>
            <a:r>
              <a:rPr sz="2000" spc="-2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-15" dirty="0">
                <a:latin typeface="Times New Roman"/>
                <a:cs typeface="Times New Roman"/>
              </a:rPr>
              <a:t>р</a:t>
            </a:r>
            <a:r>
              <a:rPr sz="2000" dirty="0">
                <a:latin typeface="Times New Roman"/>
                <a:cs typeface="Times New Roman"/>
              </a:rPr>
              <a:t>а	з</a:t>
            </a:r>
            <a:r>
              <a:rPr sz="2000" spc="-1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дан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	</a:t>
            </a:r>
            <a:r>
              <a:rPr sz="2000" spc="5" dirty="0">
                <a:latin typeface="Times New Roman"/>
                <a:cs typeface="Times New Roman"/>
              </a:rPr>
              <a:t>1</a:t>
            </a:r>
            <a:r>
              <a:rPr sz="2000" dirty="0">
                <a:latin typeface="Times New Roman"/>
                <a:cs typeface="Times New Roman"/>
              </a:rPr>
              <a:t>8	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а	у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spc="-15" dirty="0">
                <a:latin typeface="Times New Roman"/>
                <a:cs typeface="Times New Roman"/>
              </a:rPr>
              <a:t>а</a:t>
            </a:r>
            <a:r>
              <a:rPr sz="2000" spc="-5" dirty="0">
                <a:latin typeface="Times New Roman"/>
                <a:cs typeface="Times New Roman"/>
              </a:rPr>
              <a:t>но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ле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ие  следственных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связей.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148590">
              <a:lnSpc>
                <a:spcPct val="100000"/>
              </a:lnSpc>
              <a:tabLst>
                <a:tab pos="2378075" algn="l"/>
              </a:tabLst>
            </a:pPr>
            <a:r>
              <a:rPr sz="3200" b="1" dirty="0">
                <a:solidFill>
                  <a:srgbClr val="921317"/>
                </a:solidFill>
                <a:latin typeface="Times New Roman"/>
                <a:cs typeface="Times New Roman"/>
              </a:rPr>
              <a:t>ЕГЭ	Обществознание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6350" y="0"/>
            <a:ext cx="134620" cy="6870700"/>
            <a:chOff x="-6350" y="0"/>
            <a:chExt cx="134620" cy="68707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" cy="6858000"/>
            </a:xfrm>
            <a:custGeom>
              <a:avLst/>
              <a:gdLst/>
              <a:ahLst/>
              <a:cxnLst/>
              <a:rect l="l" t="t" r="r" b="b"/>
              <a:pathLst>
                <a:path w="121920" h="6858000">
                  <a:moveTo>
                    <a:pt x="12177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777" y="6858000"/>
                  </a:lnTo>
                  <a:lnTo>
                    <a:pt x="121777" y="0"/>
                  </a:lnTo>
                  <a:close/>
                </a:path>
              </a:pathLst>
            </a:custGeom>
            <a:solidFill>
              <a:srgbClr val="921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21920" cy="6858000"/>
            </a:xfrm>
            <a:custGeom>
              <a:avLst/>
              <a:gdLst/>
              <a:ahLst/>
              <a:cxnLst/>
              <a:rect l="l" t="t" r="r" b="b"/>
              <a:pathLst>
                <a:path w="121920" h="6858000">
                  <a:moveTo>
                    <a:pt x="0" y="6858000"/>
                  </a:moveTo>
                  <a:lnTo>
                    <a:pt x="121777" y="6858000"/>
                  </a:lnTo>
                  <a:lnTo>
                    <a:pt x="121777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9213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621269" y="3453765"/>
            <a:ext cx="11760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п</a:t>
            </a:r>
            <a:r>
              <a:rPr sz="2000" spc="10" dirty="0">
                <a:latin typeface="Times New Roman"/>
                <a:cs typeface="Times New Roman"/>
              </a:rPr>
              <a:t>р</a:t>
            </a:r>
            <a:r>
              <a:rPr sz="2000" spc="-5" dirty="0">
                <a:latin typeface="Times New Roman"/>
                <a:cs typeface="Times New Roman"/>
              </a:rPr>
              <a:t>ич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-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2846" y="5381955"/>
            <a:ext cx="832230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165985" algn="l"/>
                <a:tab pos="4007485" algn="l"/>
                <a:tab pos="4422140" algn="l"/>
                <a:tab pos="5612130" algn="l"/>
                <a:tab pos="7035800" algn="l"/>
                <a:tab pos="7435215" algn="l"/>
              </a:tabLst>
            </a:pP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105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орре</a:t>
            </a:r>
            <a:r>
              <a:rPr sz="2000" spc="-25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ти</a:t>
            </a:r>
            <a:r>
              <a:rPr sz="2000" spc="-10" dirty="0">
                <a:latin typeface="Times New Roman"/>
                <a:cs typeface="Times New Roman"/>
              </a:rPr>
              <a:t>р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3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ана	фо</a:t>
            </a:r>
            <a:r>
              <a:rPr sz="2000" spc="-30" dirty="0">
                <a:latin typeface="Times New Roman"/>
                <a:cs typeface="Times New Roman"/>
              </a:rPr>
              <a:t>р</a:t>
            </a:r>
            <a:r>
              <a:rPr sz="2000" dirty="0">
                <a:latin typeface="Times New Roman"/>
                <a:cs typeface="Times New Roman"/>
              </a:rPr>
              <a:t>м</a:t>
            </a:r>
            <a:r>
              <a:rPr sz="2000" spc="-90" dirty="0">
                <a:latin typeface="Times New Roman"/>
                <a:cs typeface="Times New Roman"/>
              </a:rPr>
              <a:t>у</a:t>
            </a:r>
            <a:r>
              <a:rPr sz="2000" spc="-20" dirty="0">
                <a:latin typeface="Times New Roman"/>
                <a:cs typeface="Times New Roman"/>
              </a:rPr>
              <a:t>л</a:t>
            </a:r>
            <a:r>
              <a:rPr sz="2000" spc="-5" dirty="0">
                <a:latin typeface="Times New Roman"/>
                <a:cs typeface="Times New Roman"/>
              </a:rPr>
              <a:t>ир</a:t>
            </a:r>
            <a:r>
              <a:rPr sz="2000" spc="5" dirty="0">
                <a:latin typeface="Times New Roman"/>
                <a:cs typeface="Times New Roman"/>
              </a:rPr>
              <a:t>о</a:t>
            </a:r>
            <a:r>
              <a:rPr sz="2000" spc="-5" dirty="0">
                <a:latin typeface="Times New Roman"/>
                <a:cs typeface="Times New Roman"/>
              </a:rPr>
              <a:t>в</a:t>
            </a:r>
            <a:r>
              <a:rPr sz="2000" spc="-4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а	и	</a:t>
            </a:r>
            <a:r>
              <a:rPr sz="2000" spc="-5" dirty="0">
                <a:latin typeface="Times New Roman"/>
                <a:cs typeface="Times New Roman"/>
              </a:rPr>
              <a:t>вн</a:t>
            </a:r>
            <a:r>
              <a:rPr sz="2000" spc="40" dirty="0">
                <a:latin typeface="Times New Roman"/>
                <a:cs typeface="Times New Roman"/>
              </a:rPr>
              <a:t>е</a:t>
            </a:r>
            <a:r>
              <a:rPr sz="2000" spc="2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ены	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-30" dirty="0">
                <a:latin typeface="Times New Roman"/>
                <a:cs typeface="Times New Roman"/>
              </a:rPr>
              <a:t>з</a:t>
            </a:r>
            <a:r>
              <a:rPr sz="2000" spc="-10" dirty="0">
                <a:latin typeface="Times New Roman"/>
                <a:cs typeface="Times New Roman"/>
              </a:rPr>
              <a:t>м</a:t>
            </a:r>
            <a:r>
              <a:rPr sz="2000" dirty="0">
                <a:latin typeface="Times New Roman"/>
                <a:cs typeface="Times New Roman"/>
              </a:rPr>
              <a:t>ен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5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	в	си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тему  </a:t>
            </a:r>
            <a:r>
              <a:rPr sz="2000" spc="-5" dirty="0">
                <a:latin typeface="Times New Roman"/>
                <a:cs typeface="Times New Roman"/>
              </a:rPr>
              <a:t>оценивания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выполнения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задания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24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(критерий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24.1).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388" y="293877"/>
            <a:ext cx="47275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50185" algn="l"/>
              </a:tabLst>
            </a:pPr>
            <a:r>
              <a:rPr dirty="0">
                <a:solidFill>
                  <a:srgbClr val="921317"/>
                </a:solidFill>
                <a:latin typeface="Times New Roman"/>
                <a:cs typeface="Times New Roman"/>
              </a:rPr>
              <a:t>ЕГЭ	</a:t>
            </a:r>
            <a:r>
              <a:rPr spc="-30" dirty="0">
                <a:solidFill>
                  <a:srgbClr val="921317"/>
                </a:solidFill>
                <a:latin typeface="Times New Roman"/>
                <a:cs typeface="Times New Roman"/>
              </a:rPr>
              <a:t>География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8053" y="1068070"/>
            <a:ext cx="8520430" cy="5414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815" marR="108585">
              <a:lnSpc>
                <a:spcPct val="100000"/>
              </a:lnSpc>
              <a:spcBef>
                <a:spcPts val="105"/>
              </a:spcBef>
              <a:tabLst>
                <a:tab pos="1517650" algn="l"/>
                <a:tab pos="2560320" algn="l"/>
                <a:tab pos="3009900" algn="l"/>
                <a:tab pos="3343910" algn="l"/>
                <a:tab pos="3794760" algn="l"/>
                <a:tab pos="4340225" algn="l"/>
                <a:tab pos="5718175" algn="l"/>
                <a:tab pos="6496050" algn="l"/>
                <a:tab pos="7163434" algn="l"/>
                <a:tab pos="7870825" algn="l"/>
                <a:tab pos="8289925" algn="l"/>
              </a:tabLst>
            </a:pPr>
            <a:r>
              <a:rPr sz="2000" spc="-5" dirty="0">
                <a:latin typeface="Times New Roman"/>
                <a:cs typeface="Times New Roman"/>
              </a:rPr>
              <a:t>Искл</a:t>
            </a:r>
            <a:r>
              <a:rPr sz="2000" spc="-75" dirty="0">
                <a:latin typeface="Times New Roman"/>
                <a:cs typeface="Times New Roman"/>
              </a:rPr>
              <a:t>ю</a:t>
            </a:r>
            <a:r>
              <a:rPr sz="2000" dirty="0">
                <a:latin typeface="Times New Roman"/>
                <a:cs typeface="Times New Roman"/>
              </a:rPr>
              <a:t>чены	зада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	</a:t>
            </a:r>
            <a:r>
              <a:rPr sz="2000" spc="-10" dirty="0">
                <a:latin typeface="Times New Roman"/>
                <a:cs typeface="Times New Roman"/>
              </a:rPr>
              <a:t>2</a:t>
            </a:r>
            <a:r>
              <a:rPr sz="2000" dirty="0">
                <a:latin typeface="Times New Roman"/>
                <a:cs typeface="Times New Roman"/>
              </a:rPr>
              <a:t>2	и	</a:t>
            </a:r>
            <a:r>
              <a:rPr sz="2000" spc="-10" dirty="0">
                <a:latin typeface="Times New Roman"/>
                <a:cs typeface="Times New Roman"/>
              </a:rPr>
              <a:t>2</a:t>
            </a:r>
            <a:r>
              <a:rPr sz="2000" dirty="0">
                <a:latin typeface="Times New Roman"/>
                <a:cs typeface="Times New Roman"/>
              </a:rPr>
              <a:t>3	(по	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-35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ме</a:t>
            </a:r>
            <a:r>
              <a:rPr sz="2000" spc="5" dirty="0">
                <a:latin typeface="Times New Roman"/>
                <a:cs typeface="Times New Roman"/>
              </a:rPr>
              <a:t>р</a:t>
            </a:r>
            <a:r>
              <a:rPr sz="2000" dirty="0">
                <a:latin typeface="Times New Roman"/>
                <a:cs typeface="Times New Roman"/>
              </a:rPr>
              <a:t>ац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и	</a:t>
            </a:r>
            <a:r>
              <a:rPr sz="2000" spc="5" dirty="0">
                <a:latin typeface="Times New Roman"/>
                <a:cs typeface="Times New Roman"/>
              </a:rPr>
              <a:t>К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М	ЕГЭ	2023	</a:t>
            </a:r>
            <a:r>
              <a:rPr sz="2000" spc="-235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.)	с  </a:t>
            </a:r>
            <a:r>
              <a:rPr sz="2000" spc="-10" dirty="0">
                <a:latin typeface="Times New Roman"/>
                <a:cs typeface="Times New Roman"/>
              </a:rPr>
              <a:t>топографической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картой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(определение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азимута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5" dirty="0">
                <a:latin typeface="Times New Roman"/>
                <a:cs typeface="Times New Roman"/>
              </a:rPr>
              <a:t>построение </a:t>
            </a:r>
            <a:r>
              <a:rPr sz="2000" dirty="0">
                <a:latin typeface="Times New Roman"/>
                <a:cs typeface="Times New Roman"/>
              </a:rPr>
              <a:t>профиля).</a:t>
            </a:r>
            <a:endParaRPr sz="2000">
              <a:latin typeface="Times New Roman"/>
              <a:cs typeface="Times New Roman"/>
            </a:endParaRPr>
          </a:p>
          <a:p>
            <a:pPr marL="43815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Общее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число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заданий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экзаменационной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работе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сократилось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31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29.</a:t>
            </a:r>
            <a:endParaRPr sz="2000">
              <a:latin typeface="Times New Roman"/>
              <a:cs typeface="Times New Roman"/>
            </a:endParaRPr>
          </a:p>
          <a:p>
            <a:pPr marL="43815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Максимальный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первичный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балл </a:t>
            </a:r>
            <a:r>
              <a:rPr sz="2000" spc="-5" dirty="0">
                <a:latin typeface="Times New Roman"/>
                <a:cs typeface="Times New Roman"/>
              </a:rPr>
              <a:t>изменѐн </a:t>
            </a:r>
            <a:r>
              <a:rPr sz="2000" b="1" dirty="0">
                <a:latin typeface="Times New Roman"/>
                <a:cs typeface="Times New Roman"/>
              </a:rPr>
              <a:t>с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43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до </a:t>
            </a:r>
            <a:r>
              <a:rPr sz="2000" b="1" dirty="0">
                <a:latin typeface="Times New Roman"/>
                <a:cs typeface="Times New Roman"/>
              </a:rPr>
              <a:t>39 </a:t>
            </a:r>
            <a:r>
              <a:rPr sz="2000" b="1" spc="-5" dirty="0">
                <a:latin typeface="Times New Roman"/>
                <a:cs typeface="Times New Roman"/>
              </a:rPr>
              <a:t>баллов.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50">
              <a:latin typeface="Times New Roman"/>
              <a:cs typeface="Times New Roman"/>
            </a:endParaRPr>
          </a:p>
          <a:p>
            <a:pPr marL="119380">
              <a:lnSpc>
                <a:spcPct val="100000"/>
              </a:lnSpc>
              <a:tabLst>
                <a:tab pos="1943100" algn="l"/>
              </a:tabLst>
            </a:pPr>
            <a:r>
              <a:rPr sz="3200" b="1" dirty="0">
                <a:solidFill>
                  <a:srgbClr val="921317"/>
                </a:solidFill>
                <a:latin typeface="Times New Roman"/>
                <a:cs typeface="Times New Roman"/>
              </a:rPr>
              <a:t>ЕГЭ	Иностранные</a:t>
            </a:r>
            <a:r>
              <a:rPr sz="3200" b="1" spc="-40" dirty="0">
                <a:solidFill>
                  <a:srgbClr val="921317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921317"/>
                </a:solidFill>
                <a:latin typeface="Times New Roman"/>
                <a:cs typeface="Times New Roman"/>
              </a:rPr>
              <a:t>языки</a:t>
            </a:r>
            <a:endParaRPr sz="3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2625"/>
              </a:spcBef>
            </a:pPr>
            <a:r>
              <a:rPr sz="2000" spc="-5" dirty="0">
                <a:latin typeface="Times New Roman"/>
                <a:cs typeface="Times New Roman"/>
              </a:rPr>
              <a:t>Изменения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содержании</a:t>
            </a:r>
            <a:r>
              <a:rPr sz="2000" dirty="0">
                <a:latin typeface="Times New Roman"/>
                <a:cs typeface="Times New Roman"/>
              </a:rPr>
              <a:t> КИМ </a:t>
            </a:r>
            <a:r>
              <a:rPr sz="2000" spc="-25" dirty="0">
                <a:latin typeface="Times New Roman"/>
                <a:cs typeface="Times New Roman"/>
              </a:rPr>
              <a:t>отсутствуют.</a:t>
            </a:r>
            <a:endParaRPr sz="20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Изменена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система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уровней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сложности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заданий: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базовый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(соответствует </a:t>
            </a:r>
            <a:r>
              <a:rPr sz="2000" spc="-4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программе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базового</a:t>
            </a:r>
            <a:r>
              <a:rPr sz="2000" spc="-5" dirty="0">
                <a:latin typeface="Times New Roman"/>
                <a:cs typeface="Times New Roman"/>
              </a:rPr>
              <a:t> уровня)</a:t>
            </a:r>
            <a:r>
              <a:rPr sz="2000" dirty="0">
                <a:latin typeface="Times New Roman"/>
                <a:cs typeface="Times New Roman"/>
              </a:rPr>
              <a:t> 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высокий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(соответствует</a:t>
            </a:r>
            <a:r>
              <a:rPr sz="2000" spc="-5" dirty="0">
                <a:latin typeface="Times New Roman"/>
                <a:cs typeface="Times New Roman"/>
              </a:rPr>
              <a:t> программе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углубленного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уровня).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Уточнены формулировки </a:t>
            </a:r>
            <a:r>
              <a:rPr sz="2000" spc="-5" dirty="0">
                <a:latin typeface="Times New Roman"/>
                <a:cs typeface="Times New Roman"/>
              </a:rPr>
              <a:t>задания </a:t>
            </a:r>
            <a:r>
              <a:rPr sz="2000" dirty="0">
                <a:latin typeface="Times New Roman"/>
                <a:cs typeface="Times New Roman"/>
              </a:rPr>
              <a:t>38 </a:t>
            </a:r>
            <a:r>
              <a:rPr sz="2000" spc="-5" dirty="0">
                <a:latin typeface="Times New Roman"/>
                <a:cs typeface="Times New Roman"/>
              </a:rPr>
              <a:t>письменной части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задания </a:t>
            </a:r>
            <a:r>
              <a:rPr sz="2000" dirty="0">
                <a:latin typeface="Times New Roman"/>
                <a:cs typeface="Times New Roman"/>
              </a:rPr>
              <a:t>4 устной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части,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 </a:t>
            </a:r>
            <a:r>
              <a:rPr sz="2000" spc="-5" dirty="0">
                <a:latin typeface="Times New Roman"/>
                <a:cs typeface="Times New Roman"/>
              </a:rPr>
              <a:t>также</a:t>
            </a:r>
            <a:r>
              <a:rPr sz="2000" dirty="0">
                <a:latin typeface="Times New Roman"/>
                <a:cs typeface="Times New Roman"/>
              </a:rPr>
              <a:t> критерии</a:t>
            </a:r>
            <a:r>
              <a:rPr sz="2000" spc="-5" dirty="0">
                <a:latin typeface="Times New Roman"/>
                <a:cs typeface="Times New Roman"/>
              </a:rPr>
              <a:t> оценивания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ответов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задание</a:t>
            </a:r>
            <a:r>
              <a:rPr sz="2000" dirty="0">
                <a:latin typeface="Times New Roman"/>
                <a:cs typeface="Times New Roman"/>
              </a:rPr>
              <a:t> 4.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spc="-20" dirty="0">
                <a:latin typeface="Times New Roman"/>
                <a:cs typeface="Times New Roman"/>
              </a:rPr>
              <a:t>Уменьшено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максимальное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количество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баллов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выполнение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заданий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11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(до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баллов),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заданий</a:t>
            </a:r>
            <a:r>
              <a:rPr sz="2000" dirty="0">
                <a:latin typeface="Times New Roman"/>
                <a:cs typeface="Times New Roman"/>
              </a:rPr>
              <a:t> 2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10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(до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3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баллов).</a:t>
            </a:r>
            <a:endParaRPr sz="20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Максимальный первичный </a:t>
            </a:r>
            <a:r>
              <a:rPr sz="2000" dirty="0">
                <a:latin typeface="Times New Roman"/>
                <a:cs typeface="Times New Roman"/>
              </a:rPr>
              <a:t>балл за </a:t>
            </a:r>
            <a:r>
              <a:rPr sz="2000" spc="-5" dirty="0">
                <a:latin typeface="Times New Roman"/>
                <a:cs typeface="Times New Roman"/>
              </a:rPr>
              <a:t>выполнение работы изменѐн </a:t>
            </a:r>
            <a:r>
              <a:rPr sz="2000" b="1" dirty="0">
                <a:latin typeface="Times New Roman"/>
                <a:cs typeface="Times New Roman"/>
              </a:rPr>
              <a:t>с 86 </a:t>
            </a:r>
            <a:r>
              <a:rPr sz="2000" b="1" spc="-5" dirty="0">
                <a:latin typeface="Times New Roman"/>
                <a:cs typeface="Times New Roman"/>
              </a:rPr>
              <a:t>до </a:t>
            </a:r>
            <a:r>
              <a:rPr sz="2000" b="1" spc="-10" dirty="0">
                <a:latin typeface="Times New Roman"/>
                <a:cs typeface="Times New Roman"/>
              </a:rPr>
              <a:t>82 </a:t>
            </a:r>
            <a:r>
              <a:rPr sz="2000" b="1" spc="-5" dirty="0">
                <a:latin typeface="Times New Roman"/>
                <a:cs typeface="Times New Roman"/>
              </a:rPr>
              <a:t> баллов.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6350" y="0"/>
            <a:ext cx="134620" cy="6870700"/>
            <a:chOff x="-6350" y="0"/>
            <a:chExt cx="134620" cy="68707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" cy="6858000"/>
            </a:xfrm>
            <a:custGeom>
              <a:avLst/>
              <a:gdLst/>
              <a:ahLst/>
              <a:cxnLst/>
              <a:rect l="l" t="t" r="r" b="b"/>
              <a:pathLst>
                <a:path w="121920" h="6858000">
                  <a:moveTo>
                    <a:pt x="12177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777" y="6858000"/>
                  </a:lnTo>
                  <a:lnTo>
                    <a:pt x="121777" y="0"/>
                  </a:lnTo>
                  <a:close/>
                </a:path>
              </a:pathLst>
            </a:custGeom>
            <a:solidFill>
              <a:srgbClr val="921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21920" cy="6858000"/>
            </a:xfrm>
            <a:custGeom>
              <a:avLst/>
              <a:gdLst/>
              <a:ahLst/>
              <a:cxnLst/>
              <a:rect l="l" t="t" r="r" b="b"/>
              <a:pathLst>
                <a:path w="121920" h="6858000">
                  <a:moveTo>
                    <a:pt x="0" y="6858000"/>
                  </a:moveTo>
                  <a:lnTo>
                    <a:pt x="121777" y="6858000"/>
                  </a:lnTo>
                  <a:lnTo>
                    <a:pt x="121777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9213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0"/>
            <a:ext cx="106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383235"/>
            <a:ext cx="26784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Участники</a:t>
            </a:r>
            <a:r>
              <a:rPr sz="2800" spc="-30" dirty="0"/>
              <a:t> </a:t>
            </a:r>
            <a:r>
              <a:rPr sz="2800" spc="-5" dirty="0"/>
              <a:t>ЕГЭ-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93242" y="980389"/>
            <a:ext cx="7320280" cy="238315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1075055" indent="13335">
              <a:lnSpc>
                <a:spcPts val="3110"/>
              </a:lnSpc>
              <a:spcBef>
                <a:spcPts val="409"/>
              </a:spcBef>
            </a:pP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обучающиеся,</a:t>
            </a:r>
            <a:r>
              <a:rPr sz="28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освоившие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 основные </a:t>
            </a:r>
            <a:r>
              <a:rPr sz="2800" b="1" spc="-6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общеобразовательные</a:t>
            </a:r>
            <a:r>
              <a:rPr sz="2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программы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ts val="2790"/>
              </a:lnSpc>
            </a:pP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среднего</a:t>
            </a:r>
            <a:r>
              <a:rPr sz="28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(полного)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общего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 образования и</a:t>
            </a:r>
            <a:endParaRPr sz="2800">
              <a:latin typeface="Cambria"/>
              <a:cs typeface="Cambria"/>
            </a:endParaRPr>
          </a:p>
          <a:p>
            <a:pPr marL="12700" marR="255270">
              <a:lnSpc>
                <a:spcPct val="90000"/>
              </a:lnSpc>
              <a:spcBef>
                <a:spcPts val="165"/>
              </a:spcBef>
            </a:pPr>
            <a:r>
              <a:rPr sz="2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допущенные</a:t>
            </a:r>
            <a:r>
              <a:rPr sz="2800" b="1" spc="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установленном</a:t>
            </a:r>
            <a:r>
              <a:rPr sz="2800" b="1" spc="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mbria"/>
                <a:cs typeface="Cambria"/>
              </a:rPr>
              <a:t>порядке</a:t>
            </a:r>
            <a:r>
              <a:rPr sz="2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к </a:t>
            </a:r>
            <a:r>
              <a:rPr sz="2800" b="1" spc="-6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mbria"/>
                <a:cs typeface="Cambria"/>
              </a:rPr>
              <a:t>государственной</a:t>
            </a:r>
            <a:r>
              <a:rPr sz="2800" b="1" spc="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(итоговой)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аттестации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(выпускники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текущего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35" dirty="0">
                <a:solidFill>
                  <a:srgbClr val="001F5F"/>
                </a:solidFill>
                <a:latin typeface="Cambria"/>
                <a:cs typeface="Cambria"/>
              </a:rPr>
              <a:t>года).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1877" y="3355973"/>
            <a:ext cx="2762122" cy="34163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6186" y="3616197"/>
            <a:ext cx="551180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50000"/>
              </a:lnSpc>
              <a:spcBef>
                <a:spcPts val="100"/>
              </a:spcBef>
            </a:pPr>
            <a:r>
              <a:rPr sz="1800" b="1" dirty="0">
                <a:solidFill>
                  <a:srgbClr val="252573"/>
                </a:solidFill>
                <a:latin typeface="Cambria"/>
                <a:cs typeface="Cambria"/>
              </a:rPr>
              <a:t>К</a:t>
            </a:r>
            <a:r>
              <a:rPr sz="1800" b="1" spc="-5" dirty="0">
                <a:solidFill>
                  <a:srgbClr val="252573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252573"/>
                </a:solidFill>
                <a:latin typeface="Cambria"/>
                <a:cs typeface="Cambria"/>
              </a:rPr>
              <a:t>прохождению</a:t>
            </a:r>
            <a:r>
              <a:rPr sz="1800" b="1" spc="-5" dirty="0">
                <a:solidFill>
                  <a:srgbClr val="252573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252573"/>
                </a:solidFill>
                <a:latin typeface="Cambria"/>
                <a:cs typeface="Cambria"/>
              </a:rPr>
              <a:t>ГИА </a:t>
            </a:r>
            <a:r>
              <a:rPr sz="1800" b="1" spc="-10" dirty="0">
                <a:solidFill>
                  <a:srgbClr val="252573"/>
                </a:solidFill>
                <a:latin typeface="Cambria"/>
                <a:cs typeface="Cambria"/>
              </a:rPr>
              <a:t>допускаются</a:t>
            </a:r>
            <a:r>
              <a:rPr sz="1800" b="1" dirty="0">
                <a:solidFill>
                  <a:srgbClr val="252573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252573"/>
                </a:solidFill>
                <a:latin typeface="Cambria"/>
                <a:cs typeface="Cambria"/>
              </a:rPr>
              <a:t>учащиеся,</a:t>
            </a:r>
            <a:r>
              <a:rPr sz="1800" b="1" spc="-15" dirty="0">
                <a:solidFill>
                  <a:srgbClr val="252573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не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имеющие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академической</a:t>
            </a:r>
            <a:r>
              <a:rPr sz="18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задолженности</a:t>
            </a:r>
            <a:r>
              <a:rPr sz="180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по</a:t>
            </a:r>
            <a:r>
              <a:rPr sz="18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всем </a:t>
            </a:r>
            <a:r>
              <a:rPr sz="1800" b="1" spc="-3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предметам</a:t>
            </a:r>
            <a:r>
              <a:rPr sz="18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и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имеющие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 допуск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по</a:t>
            </a:r>
            <a:r>
              <a:rPr sz="1800" b="1" spc="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mbria"/>
                <a:cs typeface="Cambria"/>
              </a:rPr>
              <a:t>итоговому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сочинению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723"/>
            <a:ext cx="8939149" cy="66484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251" y="1332687"/>
            <a:ext cx="7303770" cy="161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>
              <a:lnSpc>
                <a:spcPct val="100000"/>
              </a:lnSpc>
              <a:spcBef>
                <a:spcPts val="100"/>
              </a:spcBef>
            </a:pPr>
            <a:r>
              <a:rPr sz="24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fipi.ru</a:t>
            </a:r>
            <a:r>
              <a:rPr sz="2400" b="1" spc="-30" dirty="0">
                <a:solidFill>
                  <a:srgbClr val="8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</a:t>
            </a:r>
            <a:r>
              <a:rPr sz="2400" b="1" spc="-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Федеральный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55" dirty="0">
                <a:solidFill>
                  <a:srgbClr val="404040"/>
                </a:solidFill>
                <a:latin typeface="Cambria"/>
                <a:cs typeface="Cambria"/>
              </a:rPr>
              <a:t>институт</a:t>
            </a:r>
            <a:r>
              <a:rPr sz="2400" b="1" spc="1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10" dirty="0">
                <a:solidFill>
                  <a:srgbClr val="404040"/>
                </a:solidFill>
                <a:latin typeface="Cambria"/>
                <a:cs typeface="Cambria"/>
              </a:rPr>
              <a:t>педагогических</a:t>
            </a:r>
            <a:endParaRPr sz="2400">
              <a:latin typeface="Cambria"/>
              <a:cs typeface="Cambria"/>
            </a:endParaRPr>
          </a:p>
          <a:p>
            <a:pPr marL="198120">
              <a:lnSpc>
                <a:spcPct val="100000"/>
              </a:lnSpc>
            </a:pP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измерений</a:t>
            </a:r>
            <a:endParaRPr sz="2400">
              <a:latin typeface="Cambria"/>
              <a:cs typeface="Cambria"/>
            </a:endParaRPr>
          </a:p>
          <a:p>
            <a:pPr marL="12700" marR="654050">
              <a:lnSpc>
                <a:spcPct val="100000"/>
              </a:lnSpc>
              <a:spcBef>
                <a:spcPts val="994"/>
              </a:spcBef>
              <a:tabLst>
                <a:tab pos="1595755" algn="l"/>
              </a:tabLst>
            </a:pPr>
            <a:r>
              <a:rPr sz="2400" b="1" u="heavy" spc="-2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ege.edu.ru</a:t>
            </a:r>
            <a:r>
              <a:rPr sz="2400" b="1" spc="-20" dirty="0">
                <a:solidFill>
                  <a:srgbClr val="800000"/>
                </a:solidFill>
                <a:latin typeface="Cambria"/>
                <a:cs typeface="Cambria"/>
              </a:rPr>
              <a:t>	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</a:t>
            </a:r>
            <a:r>
              <a:rPr sz="2400" b="1" spc="-1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404040"/>
                </a:solidFill>
                <a:latin typeface="Cambria"/>
                <a:cs typeface="Cambria"/>
              </a:rPr>
              <a:t>Официальный</a:t>
            </a:r>
            <a:r>
              <a:rPr sz="2400" b="1" spc="15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информационный </a:t>
            </a:r>
            <a:r>
              <a:rPr sz="2400" b="1" spc="-509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ЕГЭ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46391" y="2191003"/>
            <a:ext cx="1061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по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р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та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л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251" y="3049270"/>
            <a:ext cx="8517255" cy="2449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885">
              <a:lnSpc>
                <a:spcPct val="100000"/>
              </a:lnSpc>
              <a:spcBef>
                <a:spcPts val="100"/>
              </a:spcBef>
              <a:tabLst>
                <a:tab pos="1027430" algn="l"/>
                <a:tab pos="5807710" algn="l"/>
                <a:tab pos="8242934" algn="l"/>
              </a:tabLst>
            </a:pPr>
            <a:r>
              <a:rPr sz="24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o</a:t>
            </a:r>
            <a:r>
              <a:rPr sz="2400" b="1" u="heavy" spc="-4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br</a:t>
            </a:r>
            <a:r>
              <a:rPr sz="24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n</a:t>
            </a:r>
            <a:r>
              <a:rPr sz="2400" b="1" u="heavy" spc="-4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a</a:t>
            </a:r>
            <a:r>
              <a:rPr sz="2400" b="1" u="heavy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d</a:t>
            </a:r>
            <a:r>
              <a:rPr sz="24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zo</a:t>
            </a:r>
            <a:r>
              <a:rPr sz="2400" b="1" u="heavy" spc="-28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r</a:t>
            </a:r>
            <a:r>
              <a:rPr sz="2400" b="1" u="heavy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.</a:t>
            </a:r>
            <a:r>
              <a:rPr sz="2400" b="1" u="heavy" spc="-4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g</a:t>
            </a:r>
            <a:r>
              <a:rPr sz="2400" b="1" u="heavy" spc="-8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o</a:t>
            </a:r>
            <a:r>
              <a:rPr sz="2400" b="1" u="heavy" spc="-254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v</a:t>
            </a:r>
            <a:r>
              <a:rPr sz="2400" b="1" u="heavy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.</a:t>
            </a:r>
            <a:r>
              <a:rPr sz="2400" b="1" u="heavy" spc="-3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r</a:t>
            </a:r>
            <a:r>
              <a:rPr sz="2400" b="1" u="heavy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u</a:t>
            </a:r>
            <a:r>
              <a:rPr sz="2400" b="1" spc="-20" dirty="0">
                <a:solidFill>
                  <a:srgbClr val="8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</a:t>
            </a:r>
            <a:r>
              <a:rPr sz="2400" b="1" spc="-7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Ф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е</a:t>
            </a:r>
            <a:r>
              <a:rPr sz="2400" b="1" spc="-10" dirty="0">
                <a:solidFill>
                  <a:srgbClr val="404040"/>
                </a:solidFill>
                <a:latin typeface="Cambria"/>
                <a:cs typeface="Cambria"/>
              </a:rPr>
              <a:t>д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е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р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400" b="1" spc="-10" dirty="0">
                <a:solidFill>
                  <a:srgbClr val="404040"/>
                </a:solidFill>
                <a:latin typeface="Cambria"/>
                <a:cs typeface="Cambria"/>
              </a:rPr>
              <a:t>л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ь</a:t>
            </a:r>
            <a:r>
              <a:rPr sz="2400" b="1" spc="-10" dirty="0">
                <a:solidFill>
                  <a:srgbClr val="404040"/>
                </a:solidFill>
                <a:latin typeface="Cambria"/>
                <a:cs typeface="Cambria"/>
              </a:rPr>
              <a:t>н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я</a:t>
            </a:r>
            <a:r>
              <a:rPr sz="2400" b="1" spc="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служба	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п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о</a:t>
            </a:r>
            <a:r>
              <a:rPr sz="2400" b="1" spc="1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10" dirty="0">
                <a:solidFill>
                  <a:srgbClr val="404040"/>
                </a:solidFill>
                <a:latin typeface="Cambria"/>
                <a:cs typeface="Cambria"/>
              </a:rPr>
              <a:t>н</a:t>
            </a:r>
            <a:r>
              <a:rPr sz="2400" b="1" spc="5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400" b="1" spc="15" dirty="0">
                <a:solidFill>
                  <a:srgbClr val="404040"/>
                </a:solidFill>
                <a:latin typeface="Cambria"/>
                <a:cs typeface="Cambria"/>
              </a:rPr>
              <a:t>д</a:t>
            </a:r>
            <a:r>
              <a:rPr sz="2400" b="1" spc="10" dirty="0">
                <a:solidFill>
                  <a:srgbClr val="404040"/>
                </a:solidFill>
                <a:latin typeface="Cambria"/>
                <a:cs typeface="Cambria"/>
              </a:rPr>
              <a:t>зо</a:t>
            </a:r>
            <a:r>
              <a:rPr sz="2400" b="1" spc="-45" dirty="0">
                <a:solidFill>
                  <a:srgbClr val="404040"/>
                </a:solidFill>
                <a:latin typeface="Cambria"/>
                <a:cs typeface="Cambria"/>
              </a:rPr>
              <a:t>р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у	в  сфере	</a:t>
            </a:r>
            <a:r>
              <a:rPr sz="2400" b="1" spc="-25" dirty="0">
                <a:solidFill>
                  <a:srgbClr val="404040"/>
                </a:solidFill>
                <a:latin typeface="Cambria"/>
                <a:cs typeface="Cambria"/>
              </a:rPr>
              <a:t>о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бр</a:t>
            </a:r>
            <a:r>
              <a:rPr sz="2400" b="1" spc="-25" dirty="0">
                <a:solidFill>
                  <a:srgbClr val="404040"/>
                </a:solidFill>
                <a:latin typeface="Cambria"/>
                <a:cs typeface="Cambria"/>
              </a:rPr>
              <a:t>азо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в</a:t>
            </a:r>
            <a:r>
              <a:rPr sz="2400" b="1" spc="-25" dirty="0">
                <a:solidFill>
                  <a:srgbClr val="404040"/>
                </a:solidFill>
                <a:latin typeface="Cambria"/>
                <a:cs typeface="Cambria"/>
              </a:rPr>
              <a:t>ани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я</a:t>
            </a:r>
            <a:r>
              <a:rPr sz="2400" b="1" spc="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и</a:t>
            </a:r>
            <a:r>
              <a:rPr sz="2400" b="1" spc="-1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н</a:t>
            </a:r>
            <a:r>
              <a:rPr sz="2400" b="1" spc="-70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уки</a:t>
            </a:r>
            <a:endParaRPr sz="24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1105"/>
              </a:spcBef>
            </a:pPr>
            <a:r>
              <a:rPr sz="2400" b="1" u="heavy" spc="-45" dirty="0">
                <a:solidFill>
                  <a:srgbClr val="0462C1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  <a:hlinkClick r:id="rId2"/>
              </a:rPr>
              <a:t>www.rustest.ru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 </a:t>
            </a:r>
            <a:r>
              <a:rPr sz="2400" b="1" spc="-35" dirty="0">
                <a:solidFill>
                  <a:srgbClr val="404040"/>
                </a:solidFill>
                <a:latin typeface="Cambria"/>
                <a:cs typeface="Cambria"/>
              </a:rPr>
              <a:t>Официальный </a:t>
            </a:r>
            <a:r>
              <a:rPr sz="2400" b="1" spc="30" dirty="0">
                <a:solidFill>
                  <a:srgbClr val="404040"/>
                </a:solidFill>
                <a:latin typeface="Cambria"/>
                <a:cs typeface="Cambria"/>
              </a:rPr>
              <a:t>сайт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Федерального </a:t>
            </a:r>
            <a:r>
              <a:rPr sz="2400" b="1" spc="10" dirty="0">
                <a:solidFill>
                  <a:srgbClr val="404040"/>
                </a:solidFill>
                <a:latin typeface="Cambria"/>
                <a:cs typeface="Cambria"/>
              </a:rPr>
              <a:t>центра </a:t>
            </a:r>
            <a:r>
              <a:rPr sz="2400" b="1" spc="-5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Тестирования</a:t>
            </a:r>
            <a:endParaRPr sz="2400">
              <a:latin typeface="Cambria"/>
              <a:cs typeface="Cambria"/>
            </a:endParaRPr>
          </a:p>
          <a:p>
            <a:pPr marL="12700" marR="1336675">
              <a:lnSpc>
                <a:spcPct val="100000"/>
              </a:lnSpc>
              <a:spcBef>
                <a:spcPts val="695"/>
              </a:spcBef>
            </a:pPr>
            <a:r>
              <a:rPr sz="2400" b="1" u="heavy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mon.gov.ru</a:t>
            </a:r>
            <a:r>
              <a:rPr sz="2400" b="1" spc="-45" dirty="0">
                <a:solidFill>
                  <a:srgbClr val="8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</a:t>
            </a:r>
            <a:r>
              <a:rPr sz="2400" b="1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Министерство </a:t>
            </a:r>
            <a:r>
              <a:rPr sz="2400" b="1" spc="-25" dirty="0">
                <a:solidFill>
                  <a:srgbClr val="404040"/>
                </a:solidFill>
                <a:latin typeface="Cambria"/>
                <a:cs typeface="Cambria"/>
              </a:rPr>
              <a:t>образования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и 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науки </a:t>
            </a:r>
            <a:r>
              <a:rPr sz="2400" b="1" spc="-5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Российской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Федерации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30194" y="479552"/>
            <a:ext cx="39516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95">
                <a:uFill>
                  <a:solidFill>
                    <a:srgbClr val="FF0000"/>
                  </a:solidFill>
                </a:uFill>
              </a:rPr>
              <a:t>С</a:t>
            </a:r>
            <a:r>
              <a:rPr sz="2400" u="heavy" spc="-105">
                <a:uFill>
                  <a:solidFill>
                    <a:srgbClr val="FF0000"/>
                  </a:solidFill>
                </a:uFill>
              </a:rPr>
              <a:t>А</a:t>
            </a:r>
            <a:r>
              <a:rPr sz="2400" u="heavy" spc="-100">
                <a:uFill>
                  <a:solidFill>
                    <a:srgbClr val="FF0000"/>
                  </a:solidFill>
                </a:uFill>
              </a:rPr>
              <a:t>Й</a:t>
            </a:r>
            <a:r>
              <a:rPr sz="2400" u="heavy" spc="-95">
                <a:uFill>
                  <a:solidFill>
                    <a:srgbClr val="FF0000"/>
                  </a:solidFill>
                </a:uFill>
              </a:rPr>
              <a:t>Т</a:t>
            </a:r>
            <a:r>
              <a:rPr sz="2400" u="heavy">
                <a:uFill>
                  <a:solidFill>
                    <a:srgbClr val="FF0000"/>
                  </a:solidFill>
                </a:uFill>
              </a:rPr>
              <a:t>Ы</a:t>
            </a:r>
            <a:r>
              <a:rPr lang="ru-RU" sz="2400" u="heavy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2400" u="heavy" spc="-229">
                <a:uFill>
                  <a:solidFill>
                    <a:srgbClr val="FF0000"/>
                  </a:solidFill>
                </a:uFill>
              </a:rPr>
              <a:t> </a:t>
            </a:r>
            <a:r>
              <a:rPr sz="2400" u="heavy" spc="90">
                <a:uFill>
                  <a:solidFill>
                    <a:srgbClr val="FF0000"/>
                  </a:solidFill>
                </a:uFill>
              </a:rPr>
              <a:t>В</a:t>
            </a:r>
            <a:r>
              <a:rPr lang="ru-RU" sz="2400" u="heavy" spc="90" dirty="0">
                <a:uFill>
                  <a:solidFill>
                    <a:srgbClr val="FF0000"/>
                  </a:solidFill>
                </a:uFill>
              </a:rPr>
              <a:t>  </a:t>
            </a:r>
            <a:r>
              <a:rPr sz="2400" u="heavy" spc="-90">
                <a:uFill>
                  <a:solidFill>
                    <a:srgbClr val="FF0000"/>
                  </a:solidFill>
                </a:uFill>
              </a:rPr>
              <a:t>П</a:t>
            </a:r>
            <a:r>
              <a:rPr sz="2400" u="heavy" spc="-85">
                <a:uFill>
                  <a:solidFill>
                    <a:srgbClr val="FF0000"/>
                  </a:solidFill>
                </a:uFill>
              </a:rPr>
              <a:t>О</a:t>
            </a:r>
            <a:r>
              <a:rPr sz="2400" u="heavy" spc="-90">
                <a:uFill>
                  <a:solidFill>
                    <a:srgbClr val="FF0000"/>
                  </a:solidFill>
                </a:uFill>
              </a:rPr>
              <a:t>М</a:t>
            </a:r>
            <a:r>
              <a:rPr sz="2400" u="heavy" spc="-85">
                <a:uFill>
                  <a:solidFill>
                    <a:srgbClr val="FF0000"/>
                  </a:solidFill>
                </a:uFill>
              </a:rPr>
              <a:t>ОЩ</a:t>
            </a:r>
            <a:r>
              <a:rPr sz="2400" u="heavy">
                <a:uFill>
                  <a:solidFill>
                    <a:srgbClr val="FF0000"/>
                  </a:solidFill>
                </a:uFill>
              </a:rPr>
              <a:t>Ь</a:t>
            </a:r>
            <a:endParaRPr sz="24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143472"/>
            <a:ext cx="1999363" cy="10903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Заголовок 1">
            <a:extLst>
              <a:ext uri="{FF2B5EF4-FFF2-40B4-BE49-F238E27FC236}">
                <a16:creationId xmlns:a16="http://schemas.microsoft.com/office/drawing/2014/main" id="{83F71CB4-4768-5507-2DA0-22659E4E47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228725"/>
          </a:xfrm>
        </p:spPr>
        <p:txBody>
          <a:bodyPr/>
          <a:lstStyle/>
          <a:p>
            <a:pPr eaLnBrk="1" hangingPunct="1"/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10242" name="Объект 2">
            <a:extLst>
              <a:ext uri="{FF2B5EF4-FFF2-40B4-BE49-F238E27FC236}">
                <a16:creationId xmlns:a16="http://schemas.microsoft.com/office/drawing/2014/main" id="{B2881495-E596-4B80-0C1A-8813D829C5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29600" cy="489585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ru-RU" sz="4800" b="1">
                <a:solidFill>
                  <a:srgbClr val="262673"/>
                </a:solidFill>
              </a:rPr>
              <a:t> </a:t>
            </a:r>
            <a:r>
              <a:rPr lang="ru-RU" altLang="ru-RU" sz="4000" b="1">
                <a:solidFill>
                  <a:srgbClr val="262673"/>
                </a:solidFill>
              </a:rPr>
              <a:t>К прохождению ГИА допускаются учащиеся, </a:t>
            </a:r>
            <a:r>
              <a:rPr lang="ru-RU" altLang="ru-RU" sz="4000" b="1">
                <a:solidFill>
                  <a:srgbClr val="C00000"/>
                </a:solidFill>
              </a:rPr>
              <a:t>не имеющие академической задолженности по всем предметам</a:t>
            </a:r>
          </a:p>
        </p:txBody>
      </p:sp>
      <p:pic>
        <p:nvPicPr>
          <p:cNvPr id="10243" name="Рисунок 1">
            <a:extLst>
              <a:ext uri="{FF2B5EF4-FFF2-40B4-BE49-F238E27FC236}">
                <a16:creationId xmlns:a16="http://schemas.microsoft.com/office/drawing/2014/main" id="{351C9D65-B02C-2B56-32B3-6046580C0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-100013"/>
            <a:ext cx="3238500" cy="195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6">
            <a:extLst>
              <a:ext uri="{FF2B5EF4-FFF2-40B4-BE49-F238E27FC236}">
                <a16:creationId xmlns:a16="http://schemas.microsoft.com/office/drawing/2014/main" id="{54B953E8-4F7A-9357-E6E7-931181696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4562">
            <a:off x="736600" y="4765675"/>
            <a:ext cx="1609725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7">
            <a:extLst>
              <a:ext uri="{FF2B5EF4-FFF2-40B4-BE49-F238E27FC236}">
                <a16:creationId xmlns:a16="http://schemas.microsoft.com/office/drawing/2014/main" id="{57C3F2DF-85FA-F392-15D7-30BE10F17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4422775"/>
            <a:ext cx="205105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Заголовок 1">
            <a:extLst>
              <a:ext uri="{FF2B5EF4-FFF2-40B4-BE49-F238E27FC236}">
                <a16:creationId xmlns:a16="http://schemas.microsoft.com/office/drawing/2014/main" id="{F8156BAE-4740-92E3-93D1-49EF23810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25" y="93663"/>
            <a:ext cx="8589963" cy="1228725"/>
          </a:xfrm>
        </p:spPr>
        <p:txBody>
          <a:bodyPr/>
          <a:lstStyle/>
          <a:p>
            <a:pPr eaLnBrk="1" hangingPunct="1"/>
            <a:r>
              <a:rPr lang="ru-RU" altLang="ru-RU" sz="4000" b="1">
                <a:solidFill>
                  <a:schemeClr val="bg1"/>
                </a:solidFill>
              </a:rPr>
              <a:t>Итоговые отметки</a:t>
            </a:r>
            <a:br>
              <a:rPr lang="ru-RU" altLang="ru-RU" sz="4000" b="1">
                <a:solidFill>
                  <a:schemeClr val="bg1"/>
                </a:solidFill>
              </a:rPr>
            </a:br>
            <a:r>
              <a:rPr lang="ru-RU" altLang="ru-RU" sz="4000" b="1">
                <a:solidFill>
                  <a:schemeClr val="bg1"/>
                </a:solidFill>
              </a:rPr>
              <a:t> в аттестат </a:t>
            </a:r>
          </a:p>
        </p:txBody>
      </p:sp>
      <p:sp>
        <p:nvSpPr>
          <p:cNvPr id="11266" name="Объект 2">
            <a:extLst>
              <a:ext uri="{FF2B5EF4-FFF2-40B4-BE49-F238E27FC236}">
                <a16:creationId xmlns:a16="http://schemas.microsoft.com/office/drawing/2014/main" id="{CB1DA6ED-5571-5AB9-3D30-3183D64FD9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432117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altLang="ru-RU" sz="4000" b="1">
              <a:solidFill>
                <a:srgbClr val="C00000"/>
              </a:solidFill>
            </a:endParaRPr>
          </a:p>
        </p:txBody>
      </p:sp>
      <p:pic>
        <p:nvPicPr>
          <p:cNvPr id="11267" name="Рисунок 1">
            <a:extLst>
              <a:ext uri="{FF2B5EF4-FFF2-40B4-BE49-F238E27FC236}">
                <a16:creationId xmlns:a16="http://schemas.microsoft.com/office/drawing/2014/main" id="{2F15B01B-032D-AEC2-3505-0AC055433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73050"/>
            <a:ext cx="27463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7" name="Таблица 13316">
            <a:extLst>
              <a:ext uri="{FF2B5EF4-FFF2-40B4-BE49-F238E27FC236}">
                <a16:creationId xmlns:a16="http://schemas.microsoft.com/office/drawing/2014/main" id="{9925B427-2ED0-1DEE-40FA-13851DDB21F9}"/>
              </a:ext>
            </a:extLst>
          </p:cNvPr>
          <p:cNvGraphicFramePr/>
          <p:nvPr/>
        </p:nvGraphicFramePr>
        <p:xfrm>
          <a:off x="549275" y="2074863"/>
          <a:ext cx="2760663" cy="1739900"/>
        </p:xfrm>
        <a:graphic>
          <a:graphicData uri="http://schemas.openxmlformats.org/drawingml/2006/table">
            <a:tbl>
              <a:tblPr/>
              <a:tblGrid>
                <a:gridCol w="92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8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1 пол. 10 кл.</a:t>
                      </a:r>
                    </a:p>
                  </a:txBody>
                  <a:tcPr marL="91452" marR="91452" marT="45752" marB="4575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2 пол. 10 кл.</a:t>
                      </a:r>
                    </a:p>
                  </a:txBody>
                  <a:tcPr marL="91452" marR="91452" marT="45752" marB="4575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91452" marR="91452" marT="45752" marB="4575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8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452" marR="91452" marT="45752" marB="4575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452" marR="91452" marT="45752" marB="4575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452" marR="91452" marT="45752" marB="4575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Заголовок 1">
            <a:extLst>
              <a:ext uri="{FF2B5EF4-FFF2-40B4-BE49-F238E27FC236}">
                <a16:creationId xmlns:a16="http://schemas.microsoft.com/office/drawing/2014/main" id="{B1B4A002-8717-B488-9417-BF3CBBB9F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96875" y="128588"/>
            <a:ext cx="8229600" cy="1228725"/>
          </a:xfrm>
        </p:spPr>
        <p:txBody>
          <a:bodyPr/>
          <a:lstStyle/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Итоговые отметки</a:t>
            </a:r>
            <a:br>
              <a:rPr lang="ru-RU" altLang="ru-RU" b="1">
                <a:solidFill>
                  <a:schemeClr val="bg1"/>
                </a:solidFill>
              </a:rPr>
            </a:br>
            <a:r>
              <a:rPr lang="ru-RU" altLang="ru-RU" b="1">
                <a:solidFill>
                  <a:schemeClr val="bg1"/>
                </a:solidFill>
              </a:rPr>
              <a:t> в аттестат </a:t>
            </a:r>
          </a:p>
        </p:txBody>
      </p:sp>
      <p:sp>
        <p:nvSpPr>
          <p:cNvPr id="12290" name="Объект 2">
            <a:extLst>
              <a:ext uri="{FF2B5EF4-FFF2-40B4-BE49-F238E27FC236}">
                <a16:creationId xmlns:a16="http://schemas.microsoft.com/office/drawing/2014/main" id="{C8D38443-11DC-910D-D9EF-330ABC0A97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432117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altLang="ru-RU" sz="4000" b="1">
              <a:solidFill>
                <a:srgbClr val="C00000"/>
              </a:solidFill>
            </a:endParaRPr>
          </a:p>
        </p:txBody>
      </p:sp>
      <p:pic>
        <p:nvPicPr>
          <p:cNvPr id="12291" name="Рисунок 1">
            <a:extLst>
              <a:ext uri="{FF2B5EF4-FFF2-40B4-BE49-F238E27FC236}">
                <a16:creationId xmlns:a16="http://schemas.microsoft.com/office/drawing/2014/main" id="{EDEDC5D4-A41C-B7D1-FEBD-EC9C45690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0"/>
            <a:ext cx="27463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1" name="Таблица 14340">
            <a:extLst>
              <a:ext uri="{FF2B5EF4-FFF2-40B4-BE49-F238E27FC236}">
                <a16:creationId xmlns:a16="http://schemas.microsoft.com/office/drawing/2014/main" id="{5A64790C-01B8-A9ED-9B9E-B5003FB8053C}"/>
              </a:ext>
            </a:extLst>
          </p:cNvPr>
          <p:cNvGraphicFramePr/>
          <p:nvPr/>
        </p:nvGraphicFramePr>
        <p:xfrm>
          <a:off x="549275" y="2074863"/>
          <a:ext cx="5175250" cy="2120900"/>
        </p:xfrm>
        <a:graphic>
          <a:graphicData uri="http://schemas.openxmlformats.org/drawingml/2006/table">
            <a:tbl>
              <a:tblPr/>
              <a:tblGrid>
                <a:gridCol w="80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89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1 пол. 10 кл.</a:t>
                      </a:r>
                    </a:p>
                  </a:txBody>
                  <a:tcPr marL="91459" marR="91459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2 пол. 10 кл.</a:t>
                      </a:r>
                    </a:p>
                  </a:txBody>
                  <a:tcPr marL="91459" marR="91459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91459" marR="91459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altLang="x-none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1459" marR="91459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1 пол. 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11 кл.</a:t>
                      </a:r>
                    </a:p>
                  </a:txBody>
                  <a:tcPr marL="91459" marR="91459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2 пол. 11 кл.</a:t>
                      </a:r>
                    </a:p>
                  </a:txBody>
                  <a:tcPr marL="91459" marR="91459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91459" marR="91459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8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459" marR="91459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459" marR="91459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459" marR="91459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altLang="x-none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1459" marR="91459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459" marR="91459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459" marR="91459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459" marR="91459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>
            <a:extLst>
              <a:ext uri="{FF2B5EF4-FFF2-40B4-BE49-F238E27FC236}">
                <a16:creationId xmlns:a16="http://schemas.microsoft.com/office/drawing/2014/main" id="{33DB6DF8-D0AD-5327-E185-503BE8AF1E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468313" y="133350"/>
            <a:ext cx="8229601" cy="1228725"/>
          </a:xfrm>
        </p:spPr>
        <p:txBody>
          <a:bodyPr/>
          <a:lstStyle/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Итоговые отметки</a:t>
            </a:r>
            <a:br>
              <a:rPr lang="ru-RU" altLang="ru-RU" b="1">
                <a:solidFill>
                  <a:schemeClr val="bg1"/>
                </a:solidFill>
              </a:rPr>
            </a:br>
            <a:r>
              <a:rPr lang="ru-RU" altLang="ru-RU" b="1">
                <a:solidFill>
                  <a:schemeClr val="bg1"/>
                </a:solidFill>
              </a:rPr>
              <a:t> в аттестат </a:t>
            </a:r>
          </a:p>
        </p:txBody>
      </p:sp>
      <p:sp>
        <p:nvSpPr>
          <p:cNvPr id="13314" name="Объект 2">
            <a:extLst>
              <a:ext uri="{FF2B5EF4-FFF2-40B4-BE49-F238E27FC236}">
                <a16:creationId xmlns:a16="http://schemas.microsoft.com/office/drawing/2014/main" id="{8BE2E6CA-DADC-EB3E-174B-1C4918B575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432117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altLang="ru-RU" sz="4000" b="1">
              <a:solidFill>
                <a:srgbClr val="C00000"/>
              </a:solidFill>
            </a:endParaRPr>
          </a:p>
        </p:txBody>
      </p:sp>
      <p:pic>
        <p:nvPicPr>
          <p:cNvPr id="13315" name="Рисунок 1">
            <a:extLst>
              <a:ext uri="{FF2B5EF4-FFF2-40B4-BE49-F238E27FC236}">
                <a16:creationId xmlns:a16="http://schemas.microsoft.com/office/drawing/2014/main" id="{07489911-F257-47DA-28F2-B1C70CF2C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0"/>
            <a:ext cx="27463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5" name="Таблица 15364">
            <a:extLst>
              <a:ext uri="{FF2B5EF4-FFF2-40B4-BE49-F238E27FC236}">
                <a16:creationId xmlns:a16="http://schemas.microsoft.com/office/drawing/2014/main" id="{637452B9-5299-0942-D22C-DF0B6C4CD4F2}"/>
              </a:ext>
            </a:extLst>
          </p:cNvPr>
          <p:cNvGraphicFramePr/>
          <p:nvPr/>
        </p:nvGraphicFramePr>
        <p:xfrm>
          <a:off x="549275" y="2074863"/>
          <a:ext cx="6038850" cy="2120900"/>
        </p:xfrm>
        <a:graphic>
          <a:graphicData uri="http://schemas.openxmlformats.org/drawingml/2006/table">
            <a:tbl>
              <a:tblPr/>
              <a:tblGrid>
                <a:gridCol w="80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89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1 пол. 10 кл.</a:t>
                      </a:r>
                    </a:p>
                  </a:txBody>
                  <a:tcPr marL="91450" marR="91450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2 пол. 10 кл.</a:t>
                      </a:r>
                    </a:p>
                  </a:txBody>
                  <a:tcPr marL="91450" marR="91450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91450" marR="91450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altLang="x-none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1450" marR="91450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1 пол. 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11 кл.</a:t>
                      </a:r>
                    </a:p>
                  </a:txBody>
                  <a:tcPr marL="91450" marR="91450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2 пол. 11 кл.</a:t>
                      </a:r>
                    </a:p>
                  </a:txBody>
                  <a:tcPr marL="91450" marR="91450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91450" marR="91450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Итого</a:t>
                      </a:r>
                    </a:p>
                  </a:txBody>
                  <a:tcPr marL="91450" marR="91450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8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450" marR="91450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450" marR="91450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450" marR="91450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altLang="x-none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1450" marR="91450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450" marR="91450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450" marR="91450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450" marR="91450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1450" marR="91450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>
            <a:extLst>
              <a:ext uri="{FF2B5EF4-FFF2-40B4-BE49-F238E27FC236}">
                <a16:creationId xmlns:a16="http://schemas.microsoft.com/office/drawing/2014/main" id="{3B8861C7-CB62-4646-4C5E-3DBCEC6C3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97913" cy="1489075"/>
          </a:xfrm>
        </p:spPr>
        <p:txBody>
          <a:bodyPr/>
          <a:lstStyle/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Итоговые отметки</a:t>
            </a:r>
            <a:br>
              <a:rPr lang="ru-RU" altLang="ru-RU" b="1">
                <a:solidFill>
                  <a:schemeClr val="bg1"/>
                </a:solidFill>
              </a:rPr>
            </a:br>
            <a:r>
              <a:rPr lang="ru-RU" altLang="ru-RU" b="1">
                <a:solidFill>
                  <a:schemeClr val="bg1"/>
                </a:solidFill>
              </a:rPr>
              <a:t> в аттестат </a:t>
            </a:r>
          </a:p>
        </p:txBody>
      </p:sp>
      <p:sp>
        <p:nvSpPr>
          <p:cNvPr id="14338" name="Объект 2">
            <a:extLst>
              <a:ext uri="{FF2B5EF4-FFF2-40B4-BE49-F238E27FC236}">
                <a16:creationId xmlns:a16="http://schemas.microsoft.com/office/drawing/2014/main" id="{91226307-C086-F10D-A9A1-C04D6B97DA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432117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altLang="ru-RU" sz="4000" b="1">
              <a:solidFill>
                <a:srgbClr val="C00000"/>
              </a:solidFill>
            </a:endParaRPr>
          </a:p>
        </p:txBody>
      </p:sp>
      <p:pic>
        <p:nvPicPr>
          <p:cNvPr id="14339" name="Рисунок 1">
            <a:extLst>
              <a:ext uri="{FF2B5EF4-FFF2-40B4-BE49-F238E27FC236}">
                <a16:creationId xmlns:a16="http://schemas.microsoft.com/office/drawing/2014/main" id="{604CD57E-6790-F93A-FD7D-AD1E51AB1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6413"/>
            <a:ext cx="27463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89" name="Таблица 16388">
            <a:extLst>
              <a:ext uri="{FF2B5EF4-FFF2-40B4-BE49-F238E27FC236}">
                <a16:creationId xmlns:a16="http://schemas.microsoft.com/office/drawing/2014/main" id="{88463019-34FB-D086-E5D3-DA1A93C59346}"/>
              </a:ext>
            </a:extLst>
          </p:cNvPr>
          <p:cNvGraphicFramePr/>
          <p:nvPr/>
        </p:nvGraphicFramePr>
        <p:xfrm>
          <a:off x="549275" y="2074863"/>
          <a:ext cx="7285038" cy="2120900"/>
        </p:xfrm>
        <a:graphic>
          <a:graphicData uri="http://schemas.openxmlformats.org/drawingml/2006/table">
            <a:tbl>
              <a:tblPr/>
              <a:tblGrid>
                <a:gridCol w="80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61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89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1 пол. 10 кл.</a:t>
                      </a:r>
                    </a:p>
                  </a:txBody>
                  <a:tcPr marL="91457" marR="91457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2 пол. 10 кл.</a:t>
                      </a:r>
                    </a:p>
                  </a:txBody>
                  <a:tcPr marL="91457" marR="91457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91457" marR="91457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altLang="x-none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1457" marR="91457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1 пол. 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11 кл.</a:t>
                      </a:r>
                    </a:p>
                  </a:txBody>
                  <a:tcPr marL="91457" marR="91457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2 пол. 11 кл.</a:t>
                      </a:r>
                    </a:p>
                  </a:txBody>
                  <a:tcPr marL="91457" marR="91457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91457" marR="91457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Итого</a:t>
                      </a:r>
                    </a:p>
                  </a:txBody>
                  <a:tcPr marL="91457" marR="91457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Средний балл</a:t>
                      </a:r>
                    </a:p>
                  </a:txBody>
                  <a:tcPr marL="91457" marR="91457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8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457" marR="91457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457" marR="91457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457" marR="91457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altLang="x-none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1457" marR="91457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457" marR="91457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457" marR="91457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457" marR="91457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1457" marR="91457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4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91457" marR="91457" marT="45766" marB="457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2131</Words>
  <Application>Microsoft Office PowerPoint</Application>
  <PresentationFormat>Экран (4:3)</PresentationFormat>
  <Paragraphs>314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9" baseType="lpstr">
      <vt:lpstr>Arial</vt:lpstr>
      <vt:lpstr>Arial MT</vt:lpstr>
      <vt:lpstr>Calibri</vt:lpstr>
      <vt:lpstr>Calibri Light</vt:lpstr>
      <vt:lpstr>Cambria</vt:lpstr>
      <vt:lpstr>Times New Roman</vt:lpstr>
      <vt:lpstr>Office Theme</vt:lpstr>
      <vt:lpstr>Diseño predeterminado</vt:lpstr>
      <vt:lpstr>Презентация PowerPoint</vt:lpstr>
      <vt:lpstr>Презентация PowerPoint</vt:lpstr>
      <vt:lpstr>Особенности ЕГЭ</vt:lpstr>
      <vt:lpstr>Участники ЕГЭ-</vt:lpstr>
      <vt:lpstr>Презентация PowerPoint</vt:lpstr>
      <vt:lpstr>Итоговые отметки  в аттестат </vt:lpstr>
      <vt:lpstr>Итоговые отметки  в аттестат </vt:lpstr>
      <vt:lpstr>Итоговые отметки  в аттестат </vt:lpstr>
      <vt:lpstr>Итоговые отметки  в аттестат </vt:lpstr>
      <vt:lpstr>Итоговые отметки  в аттестат </vt:lpstr>
      <vt:lpstr>Итоговые отметки  в аттестат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2024 году ФИПИ подает следующие минимальные  баллы для предметов ЕГЭ:</vt:lpstr>
      <vt:lpstr>Презентация PowerPoint</vt:lpstr>
      <vt:lpstr>Презентация PowerPoint</vt:lpstr>
      <vt:lpstr>Правила проведения ГИА-11</vt:lpstr>
      <vt:lpstr>Презентация PowerPoint</vt:lpstr>
      <vt:lpstr>Презентация PowerPoint</vt:lpstr>
      <vt:lpstr>Презентация PowerPoint</vt:lpstr>
      <vt:lpstr>Если обучающийся по состоянию здоровья не может  завершить выполнение экзаменационной работы, то  он досрочно покидает аудиторию. Экзамен может быть пересдан в резервные дни.</vt:lpstr>
      <vt:lpstr>Презентация PowerPoint</vt:lpstr>
      <vt:lpstr>В продолжительность экзаменов не включается время,  выделенное на подготовительные мероприятия (инструктаж, заполнение регистрационных бланков и  т.д.)</vt:lpstr>
      <vt:lpstr>Печать КИМ будет производиться в  аудитории!</vt:lpstr>
      <vt:lpstr>Прием и рассмотрение апелляций</vt:lpstr>
      <vt:lpstr>Презентация PowerPoint</vt:lpstr>
      <vt:lpstr>Как получить федеральную медаль «За особые успехи в  учении»?</vt:lpstr>
      <vt:lpstr>Презентация PowerPoint</vt:lpstr>
      <vt:lpstr>Презентация PowerPoint</vt:lpstr>
      <vt:lpstr>Планируемые изменения в КИМ  ЕГЭ в 2024 году</vt:lpstr>
      <vt:lpstr>ЕГЭ</vt:lpstr>
      <vt:lpstr>ЕГЭ Литература</vt:lpstr>
      <vt:lpstr>Презентация PowerPoint</vt:lpstr>
      <vt:lpstr>ЕГЭ Физика</vt:lpstr>
      <vt:lpstr>ЕГЭ Биология</vt:lpstr>
      <vt:lpstr>ЕГЭ География</vt:lpstr>
      <vt:lpstr>Презентация PowerPoint</vt:lpstr>
      <vt:lpstr>САЙТЫ  В  ПОМОЩЬ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Vetrova Daria</cp:lastModifiedBy>
  <cp:revision>3</cp:revision>
  <dcterms:created xsi:type="dcterms:W3CDTF">2023-10-01T17:45:10Z</dcterms:created>
  <dcterms:modified xsi:type="dcterms:W3CDTF">2024-01-15T16:21:39Z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2023-10-01T00:00:00Z</vt:filetime>
  </property>
</Properties>
</file>