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0"/>
  </p:notesMasterIdLst>
  <p:handoutMasterIdLst>
    <p:handoutMasterId r:id="rId31"/>
  </p:handoutMasterIdLst>
  <p:sldIdLst>
    <p:sldId id="332" r:id="rId2"/>
    <p:sldId id="484" r:id="rId3"/>
    <p:sldId id="441" r:id="rId4"/>
    <p:sldId id="489" r:id="rId5"/>
    <p:sldId id="443" r:id="rId6"/>
    <p:sldId id="502" r:id="rId7"/>
    <p:sldId id="474" r:id="rId8"/>
    <p:sldId id="483" r:id="rId9"/>
    <p:sldId id="446" r:id="rId10"/>
    <p:sldId id="490" r:id="rId11"/>
    <p:sldId id="453" r:id="rId12"/>
    <p:sldId id="447" r:id="rId13"/>
    <p:sldId id="451" r:id="rId14"/>
    <p:sldId id="471" r:id="rId15"/>
    <p:sldId id="449" r:id="rId16"/>
    <p:sldId id="457" r:id="rId17"/>
    <p:sldId id="458" r:id="rId18"/>
    <p:sldId id="496" r:id="rId19"/>
    <p:sldId id="497" r:id="rId20"/>
    <p:sldId id="461" r:id="rId21"/>
    <p:sldId id="500" r:id="rId22"/>
    <p:sldId id="473" r:id="rId23"/>
    <p:sldId id="507" r:id="rId24"/>
    <p:sldId id="467" r:id="rId25"/>
    <p:sldId id="506" r:id="rId26"/>
    <p:sldId id="487" r:id="rId27"/>
    <p:sldId id="488" r:id="rId28"/>
    <p:sldId id="491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A18E5F"/>
    <a:srgbClr val="DFB641"/>
    <a:srgbClr val="926F00"/>
    <a:srgbClr val="A50021"/>
    <a:srgbClr val="CC99FF"/>
    <a:srgbClr val="FF0066"/>
    <a:srgbClr val="D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6057" autoAdjust="0"/>
  </p:normalViewPr>
  <p:slideViewPr>
    <p:cSldViewPr>
      <p:cViewPr varScale="1">
        <p:scale>
          <a:sx n="83" d="100"/>
          <a:sy n="83" d="100"/>
        </p:scale>
        <p:origin x="145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309481-D6AC-43B5-B9E3-215E52E8F820}" type="datetimeFigureOut">
              <a:rPr lang="ru-RU"/>
              <a:pPr>
                <a:defRPr/>
              </a:pPr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1B2DDE-AC04-43E9-85C6-89364B62B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59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4C2088F-D4D4-4E87-9ECE-93709C402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98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17" tIns="45108" rIns="90217" bIns="45108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9156" name="Номер слайда 3"/>
          <p:cNvSpPr txBox="1">
            <a:spLocks noGrp="1"/>
          </p:cNvSpPr>
          <p:nvPr/>
        </p:nvSpPr>
        <p:spPr bwMode="auto">
          <a:xfrm>
            <a:off x="3883991" y="8684801"/>
            <a:ext cx="2972392" cy="45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17" tIns="45108" rIns="90217" bIns="45108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841A8E6-0C6B-4CBE-9665-0266AD624F16}" type="slidenum">
              <a:rPr lang="ru-RU" altLang="ru-RU" sz="1200"/>
              <a:pPr algn="r" eaLnBrk="1" hangingPunct="1"/>
              <a:t>6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4B172E6-87B4-472C-A089-56A2337E1ECF}" type="slidenum">
              <a:rPr lang="ru-RU" altLang="ru-RU" smtClean="0">
                <a:solidFill>
                  <a:srgbClr val="000000"/>
                </a:solidFill>
              </a:rPr>
              <a:pPr/>
              <a:t>21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607A5-7DD9-4F05-84AC-4B20D8B9E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C5BC1-D255-4325-BA79-73F027BD5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8D036-EFF0-4AF1-9194-AAEE7417E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3F697-BA54-40B9-B221-68E191F01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17218-838F-4E87-849C-ACBF569F9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05980-3AC2-47C8-A167-56E85FBB0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46C32-A13B-47D1-A6BB-3234606D8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038EF-9DF0-4B07-ADA8-3910CF7DA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FBADF-4A13-44E3-BF63-11F657A42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ACDC4-DECD-4128-878F-9289AB407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0E79A-3BBC-4B52-88F6-38CEC3B00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84807"/>
            </a:gs>
            <a:gs pos="12000">
              <a:srgbClr val="E6D78A"/>
            </a:gs>
            <a:gs pos="12000">
              <a:srgbClr val="984807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C00000"/>
            </a:gs>
            <a:gs pos="100000">
              <a:srgbClr val="984807"/>
            </a:gs>
            <a:gs pos="100000">
              <a:srgbClr val="984807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6642100"/>
            <a:ext cx="12350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0">
                <a:solidFill>
                  <a:srgbClr val="7F7F7F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b="0">
              <a:solidFill>
                <a:srgbClr val="7F7F7F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0" y="3429000"/>
            <a:ext cx="9144000" cy="3168650"/>
          </a:xfrm>
          <a:prstGeom prst="flowChartDocument">
            <a:avLst/>
          </a:prstGeom>
          <a:gradFill flip="none" rotWithShape="1">
            <a:gsLst>
              <a:gs pos="0">
                <a:srgbClr val="FFDA71">
                  <a:tint val="66000"/>
                  <a:satMod val="160000"/>
                </a:srgbClr>
              </a:gs>
              <a:gs pos="50000">
                <a:srgbClr val="FFDA71">
                  <a:tint val="44500"/>
                  <a:satMod val="160000"/>
                </a:srgbClr>
              </a:gs>
              <a:gs pos="100000">
                <a:srgbClr val="FFDA71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sp>
        <p:nvSpPr>
          <p:cNvPr id="11" name="Блок-схема: документ 10"/>
          <p:cNvSpPr/>
          <p:nvPr/>
        </p:nvSpPr>
        <p:spPr>
          <a:xfrm rot="10800000">
            <a:off x="0" y="188913"/>
            <a:ext cx="9144000" cy="3240087"/>
          </a:xfrm>
          <a:prstGeom prst="flowChartDocument">
            <a:avLst/>
          </a:prstGeom>
          <a:gradFill flip="none" rotWithShape="1">
            <a:gsLst>
              <a:gs pos="0">
                <a:srgbClr val="FFDA71">
                  <a:tint val="66000"/>
                  <a:satMod val="160000"/>
                </a:srgbClr>
              </a:gs>
              <a:gs pos="50000">
                <a:srgbClr val="FFDA71">
                  <a:tint val="44500"/>
                  <a:satMod val="160000"/>
                </a:srgbClr>
              </a:gs>
              <a:gs pos="100000">
                <a:srgbClr val="FFDA71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pic>
        <p:nvPicPr>
          <p:cNvPr id="12" name="Рисунок 11" descr="63794594_023338097.png"/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43831" y="-34666"/>
            <a:ext cx="768034" cy="791208"/>
          </a:xfrm>
          <a:prstGeom prst="rect">
            <a:avLst/>
          </a:prstGeom>
        </p:spPr>
      </p:pic>
      <p:pic>
        <p:nvPicPr>
          <p:cNvPr id="13" name="Рисунок 12" descr="63794594_023338097.pn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840720">
            <a:off x="8326477" y="6039205"/>
            <a:ext cx="768034" cy="791208"/>
          </a:xfrm>
          <a:prstGeom prst="rect">
            <a:avLst/>
          </a:prstGeom>
        </p:spPr>
      </p:pic>
      <p:sp>
        <p:nvSpPr>
          <p:cNvPr id="7" name="Дата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55B1CE-1654-4836-A84C-7D0EF1363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1447800"/>
            <a:ext cx="8458200" cy="3657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Особенности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организации и проведения государственной итоговой аттестации по образовательным программам основного общего образования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/>
              <a:t> </a:t>
            </a: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99"/>
            <a:ext cx="9144000" cy="667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711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42875" y="685800"/>
            <a:ext cx="9001125" cy="1371600"/>
          </a:xfrm>
        </p:spPr>
        <p:txBody>
          <a:bodyPr/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Во время экзамена на рабочем столе обучающегося, помимо экзаменационных материалов, находятся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142875" y="1828800"/>
            <a:ext cx="9001125" cy="5072062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Черная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гелевая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ручка;</a:t>
            </a:r>
          </a:p>
          <a:p>
            <a:pPr>
              <a:buFont typeface="Wingdings" pitchFamily="2" charset="2"/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документ, удостоверяющий личность;</a:t>
            </a:r>
          </a:p>
          <a:p>
            <a:pPr>
              <a:buFont typeface="Wingdings" pitchFamily="2" charset="2"/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средства обучения и воспитания ;</a:t>
            </a:r>
          </a:p>
          <a:p>
            <a:pPr>
              <a:buFont typeface="Wingdings" pitchFamily="2" charset="2"/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лекарства и питание (при необходимости);</a:t>
            </a:r>
          </a:p>
          <a:p>
            <a:pPr>
              <a:buFont typeface="Wingdings" pitchFamily="2" charset="2"/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КИМы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черновики.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	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Иные вещи обучающиеся оставляют в специально выделенном в аудитории месте.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ch1125s.mskobr.ru/images/cms/data/preview/ya_1490626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3733800" cy="205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85800" y="366215"/>
            <a:ext cx="8229600" cy="685800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Проведение ГИА</a:t>
            </a:r>
            <a:endParaRPr lang="ru-RU" sz="3200" b="1" dirty="0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4738687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обучающегося выделяется отдельное рабочее место. </a:t>
            </a:r>
          </a:p>
          <a:p>
            <a:pPr marL="0" lv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Допуск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 ППЭ осуществляется при наличии у них документов, удостоверяющих их личность, и при наличии их в списках распределения в данный ППЭ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Рассадка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по аудиториям осуществляется автоматически компьютером и приходит из регионального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Экзаменационные 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тиражируются непосредственно в аудитории с 10:00 после получения ЭМ на электронных носителях в зашифрованном виде от РЦОИ </a:t>
            </a: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защищенному каналу и 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расшифровки в присутствии члена ГЭК, общественных наблюдателей, участников ГИА.</a:t>
            </a:r>
          </a:p>
          <a:p>
            <a:pPr marL="0" lv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Запрещено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разглашение информации, содержащейся в КИМ</a:t>
            </a:r>
          </a:p>
          <a:p>
            <a:pPr marL="0" lv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должно быть 2 организатора и общественный наблюдатель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685800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Экзамен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304800" y="1000125"/>
            <a:ext cx="8534400" cy="585787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До начала экзамена организаторы проводят инструктаж, в том числе информируют обучающихся о порядке проведения экзамена, правилах оформления экзаменационной работы, продолжительности экзамена, порядке подачи апелляций о нарушении установленного порядка проведения ГИА и о несогласии с выставленными баллами, а также о времени и месте ознакомления с результатами ГИА.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Организаторы после печати выдают обучающимся экзаменационные материалы.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По указанию организаторов обучающиеся заполняют регистрационные поля экзаменационной работы.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По завершении заполнения регистрационных полей экзаменационной работы всеми обучающимися организаторы объявляют начало экзамена и время его окончания, фиксируют их на доске, после чего обучающиеся приступают к выполнению экзаменационной работы.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AppData\Local\Temp\Rar$DI03.025\blank_№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0"/>
            <a:ext cx="4849446" cy="6858000"/>
          </a:xfrm>
          <a:prstGeom prst="rect">
            <a:avLst/>
          </a:prstGeom>
          <a:noFill/>
        </p:spPr>
      </p:pic>
      <p:pic>
        <p:nvPicPr>
          <p:cNvPr id="1026" name="Picture 2" descr="http://filling-form.ru/pars_docs/refs/73/72217/72217_html_24cbde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4965655" cy="70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28675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Проведение ГИА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80863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Удаление с экзамена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Лица, допустившие нарушение устанавливаемого порядка проведения ГИА, удаляются с экзамена. 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Организаторы или общественные наблюдатели приглашают уполномоченных представителей ГЭК, которые составляют акт об удалении с экзамена и удаляют лиц, нарушивших устанавливаемый порядок проведения ГИА, из ППЭ.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Акт об удалении с экзамена в тот же день направляются в ГЭК для учета при обработке экзаменационных работ.</a:t>
            </a:r>
          </a:p>
          <a:p>
            <a:pPr algn="just">
              <a:spcBef>
                <a:spcPct val="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4" name="Picture 2" descr="http://school4.armavir.kubannet.ru/wp-content/uploads/2017/10/%D0%97%D0%B0%D0%BF%D1%80%D0%B5%D1%89%D0%B5%D0%BD%D0%BE-%D0%BD%D0%B0-%D1%8D%D0%BA%D0%B7%D0%B0%D0%BC%D0%B5%D0%BD%D0%B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23"/>
          <a:stretch>
            <a:fillRect/>
          </a:stretch>
        </p:blipFill>
        <p:spPr bwMode="auto">
          <a:xfrm>
            <a:off x="2514599" y="3518490"/>
            <a:ext cx="4289425" cy="331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43552" y="804081"/>
            <a:ext cx="8229600" cy="11430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завершение экзамена по объективным причинам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767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состоянию здоровья или другим объективным причинам обучающийся не завершает выполнение экзаменационной работы, то он досрочно покидает аудиторию.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Организаторы приглашают руководителя ППЭ, медицинского работника и уполномоченных представителей ГЭК, которые составляют акт о досрочном завершении экзамена по объективным причинам.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 о досрочном завершении экзамена по объективным причинам в тот же день направляются в ГЭК для учета при обработке экзаменационных работ.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950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42925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Экзамен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214313" y="1285875"/>
            <a:ext cx="8715375" cy="535781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За 30 минут и за 5 минут до окончания экзамена организаторы сообщают обучающимся о скором завершении экзамена и напоминают о необходимости перенести ответы из черновиков в бланки.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По истечении времени экзамена организаторы объявляют окончание экзамена и собирают экзаменационные материалы у обучающихся.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Собранные экзаменационные материалы организаторы упаковывают в отдельные пакеты. 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Неиспользованные экзаменационные материалы и использованные КИМ для проведения ОГЭ и тексты, темы, задания, билеты для проведения ГВЭ, а также использованные черновики направляются в РЦОИ для обеспечения их хранения.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Нормативно-правовое обеспечение</a:t>
            </a:r>
            <a:r>
              <a:rPr lang="ru-RU" b="1" dirty="0" smtClean="0"/>
              <a:t>:</a:t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sz="2800" dirty="0" smtClean="0"/>
              <a:t>Федеральный </a:t>
            </a:r>
            <a:r>
              <a:rPr lang="ru-RU" sz="2800" dirty="0"/>
              <a:t>закон </a:t>
            </a:r>
            <a:r>
              <a:rPr lang="ru-RU" sz="2800" i="1" dirty="0"/>
              <a:t>«Об образовании в Российской Федерации</a:t>
            </a:r>
            <a:r>
              <a:rPr lang="ru-RU" sz="2800" dirty="0"/>
              <a:t>» от 29.12.2012 № 273-ФЗ (ст.59)</a:t>
            </a:r>
          </a:p>
          <a:p>
            <a:pPr lvl="0" algn="just"/>
            <a:r>
              <a:rPr lang="ru-RU" sz="2800" i="1" dirty="0" smtClean="0"/>
              <a:t>Порядок проведения государственной итоговой аттестации по образовательным программам основного общего образования, утвержденный приказом </a:t>
            </a:r>
            <a:r>
              <a:rPr lang="ru-RU" sz="2800" i="1" dirty="0" err="1" smtClean="0"/>
              <a:t>Минпросвещения</a:t>
            </a:r>
            <a:r>
              <a:rPr lang="ru-RU" sz="2800" i="1" dirty="0" smtClean="0"/>
              <a:t> РФ от 07.11.2018 № 189/1513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583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28675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Проверка экзаменационных работ 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1493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Проверка экзаменационных работ осуществляется предметными  комиссиями.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Записи на черновиках не обрабатываются и не проверяются.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Экзаменационные работы проверяются двумя экспертами. В случае существенного расхождения в баллах, выставленных двумя экспертами, назначается третья проверка. Третий эксперт назначается председателем предметной комиссии из числа экспертов, ранее не проверявших экзаменационную работу.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Обработка и проверка экзаменационных работ занимает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не более десяти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рабочих дней.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Полученные результаты в первичных баллах РЦОИ переводит в пятибалльную систему оценивания.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24850" cy="510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Минимальные баллы ОГЭ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07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607A5-7DD9-4F05-84AC-4B20D8B9EE5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762000"/>
            <a:ext cx="822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0" dirty="0" smtClean="0">
                <a:solidFill>
                  <a:schemeClr val="tx1"/>
                </a:solidFill>
              </a:rPr>
              <a:t>	При прохождении ГИА-9 наличие неудовлетворительного результата более чем по двум учебным предметам не позволяет выпускнику повторно участвовать в экзаменах по данным учебным предметам в основные сроки. Участие в ГИА возможно не ранее 1 сентября 2023 г.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	</a:t>
            </a:r>
            <a:r>
              <a:rPr lang="ru-RU" sz="2800" b="0" dirty="0" smtClean="0">
                <a:solidFill>
                  <a:schemeClr val="tx1"/>
                </a:solidFill>
              </a:rPr>
              <a:t>Повторно к сдаче ГИА-9 по соответствующим учебным предметам в текущем году по решению ГЭК допускаются обучающиеся, получившие на ГИА-9 неудовлетворительные результаты не более чем по двум учебным предметам.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38100"/>
            <a:ext cx="13163550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543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Информационное сопровождение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11430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5"/>
            <a:ext cx="11934825" cy="64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319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57200"/>
            <a:ext cx="911168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407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4098" name="Picture 2" descr="https://cache3.youla.io/files/images/780_780/5b/21/5b2128ec821a998b3a73e7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297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Итоговые отметки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Итоговые </a:t>
            </a:r>
            <a:r>
              <a:rPr lang="ru-RU" dirty="0"/>
              <a:t>отметки за 9 класс по русскому языку, математике и двум учебным предметам, сдаваемым по выбору обучающегося, определяются как среднее арифметическое годовой и экзаменационной отметок выпускника и выставляются в аттестат целыми числами в соответствии с правилами математического округления.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64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081088"/>
            <a:ext cx="66579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FBADF-4A13-44E3-BF63-11F657A429B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04800"/>
            <a:ext cx="9144000" cy="649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285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38200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Допуск к ГИА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647825"/>
            <a:ext cx="8763000" cy="521017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		</a:t>
            </a:r>
            <a:r>
              <a:rPr lang="ru-RU" sz="2800" dirty="0"/>
              <a:t>обучающиеся, не имеющие академической задолженности, в том числе за итоговое собеседование по русскому языку, и в полном объеме выполнившие учебный план или индивидуальный учебный план (имеющие годовые отметки по всем учебным предметам учебного плана за IX класс не ниже удовлетворительных).</a:t>
            </a:r>
            <a:br>
              <a:rPr lang="ru-RU" sz="2800" dirty="0"/>
            </a:b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протокол педагогического совета о допуске , приказ о допуске к ГИА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9113" y="0"/>
            <a:ext cx="8229600" cy="692150"/>
          </a:xfrm>
          <a:prstGeom prst="rect">
            <a:avLst/>
          </a:prstGeom>
        </p:spPr>
        <p:txBody>
          <a:bodyPr/>
          <a:lstStyle/>
          <a:p>
            <a:r>
              <a:rPr lang="ru-RU" alt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Порядок проведения ГИА-9</a:t>
            </a:r>
          </a:p>
        </p:txBody>
      </p:sp>
      <p:grpSp>
        <p:nvGrpSpPr>
          <p:cNvPr id="6148" name="Группа 17"/>
          <p:cNvGrpSpPr>
            <a:grpSpLocks/>
          </p:cNvGrpSpPr>
          <p:nvPr/>
        </p:nvGrpSpPr>
        <p:grpSpPr bwMode="auto">
          <a:xfrm>
            <a:off x="395288" y="692150"/>
            <a:ext cx="8424862" cy="5905500"/>
            <a:chOff x="4904319" y="1196752"/>
            <a:chExt cx="3997200" cy="508061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5294" y="1196752"/>
              <a:ext cx="3655250" cy="423385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kern="0" dirty="0" smtClean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2022/2023</a:t>
              </a:r>
              <a:endParaRPr lang="ru-RU" sz="3200" b="1" kern="0" dirty="0">
                <a:solidFill>
                  <a:srgbClr val="333399"/>
                </a:solidFill>
                <a:latin typeface="Cambria" pitchFamily="18" charset="0"/>
                <a:cs typeface="Arial" pitchFamily="34" charset="0"/>
              </a:endParaRP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6156195" y="1768495"/>
              <a:ext cx="1306099" cy="32403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75294" y="2182829"/>
              <a:ext cx="3655250" cy="34553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FF0000"/>
                  </a:solidFill>
                  <a:latin typeface="Cambria" pitchFamily="18" charset="0"/>
                  <a:cs typeface="Arial" pitchFamily="34" charset="0"/>
                </a:rPr>
                <a:t>Обязательные предметы: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64520" y="3578633"/>
              <a:ext cx="3099393" cy="1645738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kern="0" dirty="0" smtClean="0">
                  <a:solidFill>
                    <a:srgbClr val="C00000"/>
                  </a:solidFill>
                  <a:latin typeface="Cambria" pitchFamily="18" charset="0"/>
                  <a:cs typeface="Arial" pitchFamily="34" charset="0"/>
                </a:rPr>
                <a:t>+2</a:t>
              </a:r>
              <a:r>
                <a:rPr lang="ru-RU" sz="3600" b="1" kern="0" dirty="0" smtClean="0">
                  <a:solidFill>
                    <a:srgbClr val="C00000"/>
                  </a:solidFill>
                  <a:latin typeface="Cambria" pitchFamily="18" charset="0"/>
                  <a:cs typeface="Arial" pitchFamily="34" charset="0"/>
                </a:rPr>
                <a:t> предмета </a:t>
              </a:r>
              <a:r>
                <a:rPr lang="ru-RU" sz="3600" b="1" kern="0" dirty="0">
                  <a:solidFill>
                    <a:srgbClr val="C00000"/>
                  </a:solidFill>
                  <a:latin typeface="Cambria" pitchFamily="18" charset="0"/>
                  <a:cs typeface="Arial" pitchFamily="34" charset="0"/>
                </a:rPr>
                <a:t>по </a:t>
              </a:r>
              <a:r>
                <a:rPr lang="ru-RU" sz="3600" b="1" kern="0" dirty="0" smtClean="0">
                  <a:solidFill>
                    <a:srgbClr val="C00000"/>
                  </a:solidFill>
                  <a:latin typeface="Cambria" pitchFamily="18" charset="0"/>
                  <a:cs typeface="Arial" pitchFamily="34" charset="0"/>
                </a:rPr>
                <a:t>выбору</a:t>
              </a:r>
              <a:endParaRPr lang="ru-RU" sz="3600" b="1" kern="0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kern="0" dirty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(физика, химия, биология, история, география, информатика и ИКТ, иностранные языки, обществознание, литература)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364520" y="2651284"/>
              <a:ext cx="3099393" cy="359194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русский язык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364520" y="3082863"/>
              <a:ext cx="3099393" cy="359194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математика</a:t>
              </a:r>
            </a:p>
          </p:txBody>
        </p:sp>
        <p:sp>
          <p:nvSpPr>
            <p:cNvPr id="6157" name="Прямоугольник 16"/>
            <p:cNvSpPr>
              <a:spLocks noChangeArrowheads="1"/>
            </p:cNvSpPr>
            <p:nvPr/>
          </p:nvSpPr>
          <p:spPr bwMode="auto">
            <a:xfrm>
              <a:off x="4904319" y="5348074"/>
              <a:ext cx="3997200" cy="929295"/>
            </a:xfrm>
            <a:prstGeom prst="rect">
              <a:avLst/>
            </a:prstGeom>
            <a:solidFill>
              <a:srgbClr val="B9CDE5">
                <a:alpha val="3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prstDash val="sysDash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ru-RU" altLang="ru-RU" sz="3200" b="1" dirty="0">
                  <a:solidFill>
                    <a:srgbClr val="C00000"/>
                  </a:solidFill>
                  <a:latin typeface="Cambria" pitchFamily="18" charset="0"/>
                </a:rPr>
                <a:t>Аттестат = успешные результаты ГИА </a:t>
              </a:r>
            </a:p>
            <a:p>
              <a:pPr algn="ctr"/>
              <a:r>
                <a:rPr lang="ru-RU" altLang="ru-RU" sz="3200" b="1" dirty="0">
                  <a:solidFill>
                    <a:srgbClr val="C00000"/>
                  </a:solidFill>
                  <a:latin typeface="Cambria" pitchFamily="18" charset="0"/>
                </a:rPr>
                <a:t>по </a:t>
              </a:r>
              <a:r>
                <a:rPr lang="ru-RU" altLang="ru-RU" sz="3200" b="1" u="sng" dirty="0" smtClean="0">
                  <a:solidFill>
                    <a:srgbClr val="C00000"/>
                  </a:solidFill>
                  <a:latin typeface="Cambria" pitchFamily="18" charset="0"/>
                </a:rPr>
                <a:t>четырем </a:t>
              </a:r>
              <a:r>
                <a:rPr lang="ru-RU" altLang="ru-RU" sz="3200" b="1" dirty="0" smtClean="0">
                  <a:solidFill>
                    <a:srgbClr val="C00000"/>
                  </a:solidFill>
                  <a:latin typeface="Cambria" pitchFamily="18" charset="0"/>
                </a:rPr>
                <a:t>учебным </a:t>
              </a:r>
              <a:r>
                <a:rPr lang="ru-RU" altLang="ru-RU" sz="3200" b="1" dirty="0">
                  <a:solidFill>
                    <a:srgbClr val="C00000"/>
                  </a:solidFill>
                  <a:latin typeface="Cambria" pitchFamily="18" charset="0"/>
                </a:rPr>
                <a:t>предметам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1171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Выбранные обучающимся учебные предметы указываются в заявлении, которое он подал в образовательную организацию до 1 марта текущего года.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ОГЭ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pPr algn="just"/>
            <a:r>
              <a:rPr lang="ru-RU" dirty="0" smtClean="0"/>
              <a:t>Основной период (конец </a:t>
            </a:r>
            <a:r>
              <a:rPr lang="ru-RU" dirty="0"/>
              <a:t>мая – </a:t>
            </a:r>
            <a:r>
              <a:rPr lang="ru-RU" dirty="0" smtClean="0"/>
              <a:t>конец июня) (20.05-02.07)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Дополнительный период (сентябрь 2023 </a:t>
            </a:r>
            <a:r>
              <a:rPr lang="ru-RU" dirty="0"/>
              <a:t>года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900112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Проведение ГИА</a:t>
            </a:r>
            <a:endParaRPr lang="ru-RU" sz="3200" b="1" dirty="0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1435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Для каждого обучающегося выделяется отдельное рабочее место. </a:t>
            </a:r>
          </a:p>
          <a:p>
            <a:pPr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2714620"/>
            <a:ext cx="3143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Допуск в ППЭ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286124"/>
            <a:ext cx="8629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Допуск обучающихся в ППЭ осуществляется при наличии у них документов, удостоверяющих их личность, и при наличии их в списках распределения в данный ППЭ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Тема Office">
  <a:themeElements>
    <a:clrScheme name="7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7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2755</TotalTime>
  <Words>193</Words>
  <Application>Microsoft Office PowerPoint</Application>
  <PresentationFormat>Экран (4:3)</PresentationFormat>
  <Paragraphs>86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</vt:lpstr>
      <vt:lpstr>Times New Roman</vt:lpstr>
      <vt:lpstr>Wingdings</vt:lpstr>
      <vt:lpstr>7_Тема Office</vt:lpstr>
      <vt:lpstr>Особенности  организации и проведения государственной итоговой аттестации по образовательным программам основного общего образования  в 2023-2024 году     </vt:lpstr>
      <vt:lpstr>Нормативно-правовое обеспечение:  </vt:lpstr>
      <vt:lpstr>Презентация PowerPoint</vt:lpstr>
      <vt:lpstr>Презентация PowerPoint</vt:lpstr>
      <vt:lpstr>Допуск к ГИА</vt:lpstr>
      <vt:lpstr>Порядок проведения ГИА-9</vt:lpstr>
      <vt:lpstr>Презентация PowerPoint</vt:lpstr>
      <vt:lpstr>Сроки ОГЭ</vt:lpstr>
      <vt:lpstr>Проведение ГИА</vt:lpstr>
      <vt:lpstr>Презентация PowerPoint</vt:lpstr>
      <vt:lpstr>Во время экзамена на рабочем столе обучающегося, помимо экзаменационных материалов, находятся:</vt:lpstr>
      <vt:lpstr>Проведение ГИА</vt:lpstr>
      <vt:lpstr>Экзамен</vt:lpstr>
      <vt:lpstr>Презентация PowerPoint</vt:lpstr>
      <vt:lpstr>Проведение ГИА</vt:lpstr>
      <vt:lpstr>Презентация PowerPoint</vt:lpstr>
      <vt:lpstr>Удаление с экзамена</vt:lpstr>
      <vt:lpstr>Не завершение экзамена по объективным причинам</vt:lpstr>
      <vt:lpstr>Экзамен</vt:lpstr>
      <vt:lpstr>Проверка экзаменационных работ </vt:lpstr>
      <vt:lpstr>Минимальные баллы ОГЭ</vt:lpstr>
      <vt:lpstr>Презентация PowerPoint</vt:lpstr>
      <vt:lpstr>Презентация PowerPoint</vt:lpstr>
      <vt:lpstr>Информационное сопровождение</vt:lpstr>
      <vt:lpstr>Презентация PowerPoint</vt:lpstr>
      <vt:lpstr>Презентация PowerPoint</vt:lpstr>
      <vt:lpstr>Презентация PowerPoint</vt:lpstr>
      <vt:lpstr>Итоговые отметки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sh30</cp:lastModifiedBy>
  <cp:revision>526</cp:revision>
  <cp:lastPrinted>1601-01-01T00:00:00Z</cp:lastPrinted>
  <dcterms:created xsi:type="dcterms:W3CDTF">1601-01-01T00:00:00Z</dcterms:created>
  <dcterms:modified xsi:type="dcterms:W3CDTF">2023-11-23T14:07:00Z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