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3" r:id="rId1"/>
  </p:sldMasterIdLst>
  <p:notesMasterIdLst>
    <p:notesMasterId r:id="rId22"/>
  </p:notesMasterIdLst>
  <p:sldIdLst>
    <p:sldId id="256" r:id="rId2"/>
    <p:sldId id="261" r:id="rId3"/>
    <p:sldId id="295" r:id="rId4"/>
    <p:sldId id="315" r:id="rId5"/>
    <p:sldId id="317" r:id="rId6"/>
    <p:sldId id="319" r:id="rId7"/>
    <p:sldId id="324" r:id="rId8"/>
    <p:sldId id="325" r:id="rId9"/>
    <p:sldId id="326" r:id="rId10"/>
    <p:sldId id="327" r:id="rId11"/>
    <p:sldId id="328" r:id="rId12"/>
    <p:sldId id="281" r:id="rId13"/>
    <p:sldId id="282" r:id="rId14"/>
    <p:sldId id="284" r:id="rId15"/>
    <p:sldId id="294" r:id="rId16"/>
    <p:sldId id="296" r:id="rId17"/>
    <p:sldId id="272" r:id="rId18"/>
    <p:sldId id="277" r:id="rId19"/>
    <p:sldId id="300" r:id="rId20"/>
    <p:sldId id="30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21" autoAdjust="0"/>
  </p:normalViewPr>
  <p:slideViewPr>
    <p:cSldViewPr>
      <p:cViewPr varScale="1">
        <p:scale>
          <a:sx n="80" d="100"/>
          <a:sy n="80" d="100"/>
        </p:scale>
        <p:origin x="880" y="52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78A99-73E9-4F15-9132-F7877A2D676A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7608-DA89-4E2C-A08C-6013ED298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60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9734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7343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20014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2348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dosk12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45306" y="2428868"/>
            <a:ext cx="5198694" cy="4429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514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4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3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76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dosk12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1472" y="-6944"/>
            <a:ext cx="8057728" cy="68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34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8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6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8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47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8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885E9-57E7-43A0-B8D1-300EF4DB9B00}" type="datetimeFigureOut">
              <a:rPr lang="ru-RU" smtClean="0"/>
              <a:pPr/>
              <a:t>16.12.2023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8631E-7DB5-4C5B-981A-C7E6D81B79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8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99392"/>
            <a:ext cx="8352928" cy="33123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качества подготовки </a:t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 </a:t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ОВЗ</a:t>
            </a:r>
            <a:b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3888432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Левченко Н.А.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ЦО № 49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323528" y="620688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подведения итогов</a:t>
            </a:r>
            <a:endParaRPr lang="ru-RU" sz="2400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47864" y="4581128"/>
            <a:ext cx="2354263" cy="1944216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Незаконченные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предложения</a:t>
            </a:r>
            <a:endParaRPr lang="ru-RU" sz="2800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466096" y="1351814"/>
            <a:ext cx="3631564" cy="3600400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Корреспондент </a:t>
            </a:r>
            <a:endParaRPr lang="ru-RU" sz="2800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4211960" y="1370152"/>
            <a:ext cx="3734072" cy="3499007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30913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251520" y="44621"/>
            <a:ext cx="8249568" cy="1551278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рефлексии настроения, деятельности и самооценки.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864144" y="1723024"/>
            <a:ext cx="2623888" cy="3146136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Светофор,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солнышко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и тучка 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4730875" y="1825605"/>
            <a:ext cx="2759198" cy="3043554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Лестница 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успеха 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899593" y="1916833"/>
            <a:ext cx="504056" cy="144016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24328" y="1916832"/>
            <a:ext cx="432048" cy="1570495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1187624" y="3789040"/>
            <a:ext cx="648072" cy="1800200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H="1">
            <a:off x="7740352" y="3717032"/>
            <a:ext cx="600004" cy="1584176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2"/>
          <p:cNvSpPr>
            <a:spLocks noChangeArrowheads="1"/>
          </p:cNvSpPr>
          <p:nvPr/>
        </p:nvSpPr>
        <p:spPr bwMode="auto">
          <a:xfrm rot="1568104">
            <a:off x="1734309" y="5197806"/>
            <a:ext cx="2232025" cy="1253945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Райтинг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  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7" name="AutoShape 24"/>
          <p:cNvSpPr>
            <a:spLocks noChangeArrowheads="1"/>
          </p:cNvSpPr>
          <p:nvPr/>
        </p:nvSpPr>
        <p:spPr bwMode="auto">
          <a:xfrm rot="19901538">
            <a:off x="5644612" y="4945737"/>
            <a:ext cx="2232025" cy="151644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Поляна </a:t>
            </a:r>
          </a:p>
          <a:p>
            <a:pPr marL="342900" indent="-342900" algn="ctr"/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цветов</a:t>
            </a:r>
            <a:endParaRPr lang="ru-RU" sz="3200" b="1" dirty="0"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525785"/>
      </p:ext>
    </p:extLst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1"/>
          <p:cNvSpPr>
            <a:spLocks noGrp="1" noChangeArrowheads="1"/>
          </p:cNvSpPr>
          <p:nvPr>
            <p:ph type="title"/>
          </p:nvPr>
        </p:nvSpPr>
        <p:spPr>
          <a:xfrm>
            <a:off x="323850" y="225425"/>
            <a:ext cx="8569325" cy="10795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00CC"/>
                </a:solidFill>
              </a:rPr>
              <a:t/>
            </a:r>
            <a:br>
              <a:rPr lang="ru-RU" sz="2400" dirty="0" smtClean="0">
                <a:solidFill>
                  <a:srgbClr val="0000CC"/>
                </a:solidFill>
              </a:rPr>
            </a:br>
            <a:r>
              <a:rPr lang="ru-RU" sz="360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Использование сигнальных карточек при выполнении </a:t>
            </a:r>
            <a:r>
              <a:rPr lang="ru-RU" sz="360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заданий</a:t>
            </a:r>
            <a:endParaRPr lang="ru-RU" sz="3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7746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4572000" y="2293939"/>
            <a:ext cx="4138613" cy="4015382"/>
          </a:xfrm>
          <a:solidFill>
            <a:schemeClr val="bg1"/>
          </a:solidFill>
          <a:ln w="38100" cmpd="dbl">
            <a:solidFill>
              <a:srgbClr val="008000"/>
            </a:solidFill>
          </a:ln>
        </p:spPr>
        <p:txBody>
          <a:bodyPr/>
          <a:lstStyle/>
          <a:p>
            <a:pPr marL="533400" indent="-533400">
              <a:buFont typeface="Wingdings" pitchFamily="2" charset="2"/>
              <a:buChar char="§"/>
            </a:pPr>
            <a:r>
              <a:rPr lang="ru-RU" sz="2000" b="1" smtClean="0"/>
              <a:t>Запиши число, которое больше 5 на 2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ru-RU" sz="2000" b="1" smtClean="0"/>
              <a:t>Сравни числа 6…9     4…4    7…3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ru-RU" sz="2000" b="1" smtClean="0"/>
              <a:t>Решите примеры  3+4    6+2    7-1    5-3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ru-RU" sz="2000" b="1" smtClean="0"/>
              <a:t>Воробей нашел 6 кормушек, а потом еще 2, сколько кормушек нашел воробей?</a:t>
            </a:r>
          </a:p>
          <a:p>
            <a:pPr marL="533400" indent="-533400">
              <a:buFont typeface="Wingdings" pitchFamily="2" charset="2"/>
              <a:buChar char="§"/>
            </a:pPr>
            <a:r>
              <a:rPr lang="ru-RU" sz="2000" b="1" smtClean="0"/>
              <a:t>Запиши числа в порядке возрастания   8,4,2,6,1</a:t>
            </a:r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900113" y="1808163"/>
            <a:ext cx="2808287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карточки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92163" y="2636838"/>
            <a:ext cx="2881312" cy="900112"/>
            <a:chOff x="295" y="2795"/>
            <a:chExt cx="1815" cy="567"/>
          </a:xfrm>
        </p:grpSpPr>
        <p:sp>
          <p:nvSpPr>
            <p:cNvPr id="16403" name="AutoShape 5"/>
            <p:cNvSpPr>
              <a:spLocks noChangeArrowheads="1"/>
            </p:cNvSpPr>
            <p:nvPr/>
          </p:nvSpPr>
          <p:spPr bwMode="auto">
            <a:xfrm>
              <a:off x="295" y="2795"/>
              <a:ext cx="1815" cy="567"/>
            </a:xfrm>
            <a:prstGeom prst="flowChartAlternateProcess">
              <a:avLst/>
            </a:prstGeom>
            <a:solidFill>
              <a:srgbClr val="CCFFCC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>
              <a:off x="907" y="2863"/>
              <a:ext cx="817" cy="36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b="1" i="0" u="none">
                  <a:solidFill>
                    <a:srgbClr val="33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знаю</a:t>
              </a:r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385" y="2863"/>
              <a:ext cx="308" cy="4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4400" b="1" i="0" u="none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+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55650" y="5084763"/>
            <a:ext cx="2989263" cy="900112"/>
            <a:chOff x="385" y="3362"/>
            <a:chExt cx="1883" cy="567"/>
          </a:xfrm>
        </p:grpSpPr>
        <p:sp>
          <p:nvSpPr>
            <p:cNvPr id="16400" name="AutoShape 11"/>
            <p:cNvSpPr>
              <a:spLocks noChangeArrowheads="1"/>
            </p:cNvSpPr>
            <p:nvPr/>
          </p:nvSpPr>
          <p:spPr bwMode="auto">
            <a:xfrm>
              <a:off x="385" y="3362"/>
              <a:ext cx="1815" cy="567"/>
            </a:xfrm>
            <a:prstGeom prst="flowChartAlternateProcess">
              <a:avLst/>
            </a:prstGeom>
            <a:solidFill>
              <a:srgbClr val="CCFFCC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AutoShape 13"/>
            <p:cNvSpPr>
              <a:spLocks noChangeArrowheads="1"/>
            </p:cNvSpPr>
            <p:nvPr/>
          </p:nvSpPr>
          <p:spPr bwMode="auto">
            <a:xfrm>
              <a:off x="431" y="3430"/>
              <a:ext cx="308" cy="41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3200" i="0" u="none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?</a:t>
              </a:r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771" y="3407"/>
              <a:ext cx="1497" cy="51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b="1" i="0" u="none">
                  <a:solidFill>
                    <a:srgbClr val="33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Сомневаюсь, хочу спросить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92163" y="3897313"/>
            <a:ext cx="2881312" cy="900112"/>
            <a:chOff x="408" y="1366"/>
            <a:chExt cx="1815" cy="567"/>
          </a:xfrm>
        </p:grpSpPr>
        <p:sp>
          <p:nvSpPr>
            <p:cNvPr id="16397" name="AutoShape 33"/>
            <p:cNvSpPr>
              <a:spLocks noChangeArrowheads="1"/>
            </p:cNvSpPr>
            <p:nvPr/>
          </p:nvSpPr>
          <p:spPr bwMode="auto">
            <a:xfrm>
              <a:off x="408" y="1366"/>
              <a:ext cx="1815" cy="567"/>
            </a:xfrm>
            <a:prstGeom prst="flowChartAlternateProcess">
              <a:avLst/>
            </a:prstGeom>
            <a:solidFill>
              <a:srgbClr val="CCFFCC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Text Box 34"/>
            <p:cNvSpPr txBox="1">
              <a:spLocks noChangeArrowheads="1"/>
            </p:cNvSpPr>
            <p:nvPr/>
          </p:nvSpPr>
          <p:spPr bwMode="auto">
            <a:xfrm>
              <a:off x="952" y="1457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b="1" i="0" u="none">
                  <a:solidFill>
                    <a:srgbClr val="33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Не знаю</a:t>
              </a:r>
            </a:p>
          </p:txBody>
        </p:sp>
        <p:sp>
          <p:nvSpPr>
            <p:cNvPr id="53" name="AutoShape 36"/>
            <p:cNvSpPr>
              <a:spLocks noChangeAspect="1" noChangeArrowheads="1"/>
            </p:cNvSpPr>
            <p:nvPr/>
          </p:nvSpPr>
          <p:spPr bwMode="auto">
            <a:xfrm>
              <a:off x="499" y="1457"/>
              <a:ext cx="307" cy="36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 anchorCtr="1"/>
            <a:lstStyle/>
            <a:p>
              <a:pPr algn="ctr">
                <a:defRPr/>
              </a:pPr>
              <a:r>
                <a:rPr lang="ru-RU" sz="4400" b="1" i="0" u="none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</a:rPr>
                <a:t>-</a:t>
              </a:r>
            </a:p>
          </p:txBody>
        </p:sp>
      </p:grpSp>
      <p:sp>
        <p:nvSpPr>
          <p:cNvPr id="54" name="AutoShape 18"/>
          <p:cNvSpPr>
            <a:spLocks noChangeArrowheads="1"/>
          </p:cNvSpPr>
          <p:nvPr/>
        </p:nvSpPr>
        <p:spPr bwMode="auto">
          <a:xfrm>
            <a:off x="4600575" y="2349500"/>
            <a:ext cx="323850" cy="3952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</p:txBody>
      </p:sp>
      <p:sp>
        <p:nvSpPr>
          <p:cNvPr id="55" name="AutoShape 21"/>
          <p:cNvSpPr>
            <a:spLocks noChangeArrowheads="1"/>
          </p:cNvSpPr>
          <p:nvPr/>
        </p:nvSpPr>
        <p:spPr bwMode="auto">
          <a:xfrm>
            <a:off x="4600575" y="3014663"/>
            <a:ext cx="323850" cy="3952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56" name="AutoShape 27"/>
          <p:cNvSpPr>
            <a:spLocks noChangeAspect="1" noChangeArrowheads="1"/>
          </p:cNvSpPr>
          <p:nvPr/>
        </p:nvSpPr>
        <p:spPr bwMode="auto">
          <a:xfrm>
            <a:off x="4600575" y="5387975"/>
            <a:ext cx="323850" cy="3571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</a:t>
            </a:r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>
            <a:off x="4600575" y="3602038"/>
            <a:ext cx="323850" cy="39528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4600575" y="4330700"/>
            <a:ext cx="323850" cy="3952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0"/>
            <a:ext cx="8748712" cy="140335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CC"/>
                </a:solidFill>
              </a:rPr>
              <a:t>    </a:t>
            </a:r>
            <a:r>
              <a:rPr lang="ru-RU" sz="2400" b="1" dirty="0" smtClean="0">
                <a:solidFill>
                  <a:srgbClr val="0000CC"/>
                </a:solidFill>
              </a:rPr>
              <a:t/>
            </a:r>
            <a:br>
              <a:rPr lang="ru-RU" sz="2400" b="1" dirty="0" smtClean="0">
                <a:solidFill>
                  <a:srgbClr val="0000CC"/>
                </a:solidFill>
              </a:rPr>
            </a:br>
            <a:r>
              <a:rPr lang="ru-RU" sz="3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сигнальных карточек при выполнении заданий</a:t>
            </a:r>
            <a:endParaRPr lang="ru-RU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9806" name="Object 14" descr="Рисунок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783013" y="2070100"/>
          <a:ext cx="5360987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Точечный рисунок" r:id="rId4" imgW="4629796" imgH="4133333" progId="PBrush">
                  <p:embed/>
                </p:oleObj>
              </mc:Choice>
              <mc:Fallback>
                <p:oleObj name="Точечный рисунок" r:id="rId4" imgW="4629796" imgH="4133333" progId="PBrush">
                  <p:embed/>
                  <p:pic>
                    <p:nvPicPr>
                      <p:cNvPr id="0" name="Object 14" descr="Рисунок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2070100"/>
                        <a:ext cx="5360987" cy="4787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 cmpd="dbl">
                        <a:solidFill>
                          <a:srgbClr val="00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0" y="1665288"/>
            <a:ext cx="2808288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карточки </a:t>
            </a: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0" y="2457450"/>
            <a:ext cx="3203575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цена работы</a:t>
            </a:r>
          </a:p>
        </p:txBody>
      </p:sp>
      <p:sp>
        <p:nvSpPr>
          <p:cNvPr id="289807" name="AutoShape 15"/>
          <p:cNvSpPr>
            <a:spLocks noChangeArrowheads="1"/>
          </p:cNvSpPr>
          <p:nvPr/>
        </p:nvSpPr>
        <p:spPr bwMode="auto">
          <a:xfrm>
            <a:off x="935038" y="3249613"/>
            <a:ext cx="2159000" cy="900112"/>
          </a:xfrm>
          <a:prstGeom prst="flowChartAlternateProcess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8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1+1+1+2=5</a:t>
            </a:r>
          </a:p>
        </p:txBody>
      </p:sp>
      <p:sp>
        <p:nvSpPr>
          <p:cNvPr id="289808" name="AutoShape 16"/>
          <p:cNvSpPr>
            <a:spLocks noChangeArrowheads="1"/>
          </p:cNvSpPr>
          <p:nvPr/>
        </p:nvSpPr>
        <p:spPr bwMode="auto">
          <a:xfrm>
            <a:off x="935038" y="4437063"/>
            <a:ext cx="2159000" cy="900112"/>
          </a:xfrm>
          <a:prstGeom prst="flowChartAlternateProcess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8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1+2+2=5</a:t>
            </a:r>
          </a:p>
        </p:txBody>
      </p:sp>
      <p:sp>
        <p:nvSpPr>
          <p:cNvPr id="289809" name="AutoShape 17"/>
          <p:cNvSpPr>
            <a:spLocks noChangeArrowheads="1"/>
          </p:cNvSpPr>
          <p:nvPr/>
        </p:nvSpPr>
        <p:spPr bwMode="auto">
          <a:xfrm>
            <a:off x="935038" y="5589588"/>
            <a:ext cx="2159000" cy="900112"/>
          </a:xfrm>
          <a:prstGeom prst="flowChartAlternateProcess">
            <a:avLst/>
          </a:prstGeom>
          <a:solidFill>
            <a:srgbClr val="CCFFCC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28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3+2=5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3357563" y="1773238"/>
            <a:ext cx="323850" cy="358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2411413" y="1773238"/>
            <a:ext cx="360362" cy="3603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20" name="AutoShape 27"/>
          <p:cNvSpPr>
            <a:spLocks noChangeAspect="1" noChangeArrowheads="1"/>
          </p:cNvSpPr>
          <p:nvPr/>
        </p:nvSpPr>
        <p:spPr bwMode="auto">
          <a:xfrm>
            <a:off x="2889250" y="1773238"/>
            <a:ext cx="327025" cy="3603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9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9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9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9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/>
      <p:bldP spid="289807" grpId="0" animBg="1"/>
      <p:bldP spid="289808" grpId="0" animBg="1"/>
      <p:bldP spid="2898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51618" y="468585"/>
            <a:ext cx="8640763" cy="1341165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2400" b="1" i="1" dirty="0" smtClean="0">
                <a:solidFill>
                  <a:srgbClr val="0000CC"/>
                </a:solidFill>
              </a:rPr>
              <a:t>  </a:t>
            </a:r>
            <a:r>
              <a:rPr lang="ru-RU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сигнальных карточек при выполнении </a:t>
            </a:r>
            <a:r>
              <a:rPr lang="ru-RU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323850" y="1916113"/>
            <a:ext cx="2808288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карточки </a:t>
            </a:r>
          </a:p>
        </p:txBody>
      </p:sp>
      <p:sp>
        <p:nvSpPr>
          <p:cNvPr id="285709" name="Rectangle 13"/>
          <p:cNvSpPr>
            <a:spLocks noChangeArrowheads="1"/>
          </p:cNvSpPr>
          <p:nvPr/>
        </p:nvSpPr>
        <p:spPr bwMode="auto">
          <a:xfrm>
            <a:off x="287338" y="2636838"/>
            <a:ext cx="3168650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цена работы </a:t>
            </a:r>
          </a:p>
        </p:txBody>
      </p:sp>
      <p:sp>
        <p:nvSpPr>
          <p:cNvPr id="285710" name="Rectangle 14"/>
          <p:cNvSpPr>
            <a:spLocks noChangeArrowheads="1"/>
          </p:cNvSpPr>
          <p:nvPr/>
        </p:nvSpPr>
        <p:spPr bwMode="auto">
          <a:xfrm>
            <a:off x="323850" y="3321050"/>
            <a:ext cx="5040313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разноцветные фишки 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39750" y="4184650"/>
            <a:ext cx="4213225" cy="917575"/>
            <a:chOff x="453" y="2364"/>
            <a:chExt cx="2654" cy="578"/>
          </a:xfrm>
        </p:grpSpPr>
        <p:sp>
          <p:nvSpPr>
            <p:cNvPr id="17429" name="AutoShape 16"/>
            <p:cNvSpPr>
              <a:spLocks noChangeArrowheads="1"/>
            </p:cNvSpPr>
            <p:nvPr/>
          </p:nvSpPr>
          <p:spPr bwMode="auto">
            <a:xfrm>
              <a:off x="453" y="2364"/>
              <a:ext cx="2654" cy="567"/>
            </a:xfrm>
            <a:prstGeom prst="flowChartAlternateProcess">
              <a:avLst/>
            </a:prstGeom>
            <a:solidFill>
              <a:srgbClr val="CCFFCC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5713" name="Text Box 17"/>
            <p:cNvSpPr txBox="1">
              <a:spLocks noChangeArrowheads="1"/>
            </p:cNvSpPr>
            <p:nvPr/>
          </p:nvSpPr>
          <p:spPr bwMode="auto">
            <a:xfrm>
              <a:off x="1111" y="2500"/>
              <a:ext cx="1996" cy="44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000" b="1" i="0" u="none">
                  <a:solidFill>
                    <a:srgbClr val="33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Сомневаюсь, возможно есть ошибка</a:t>
              </a:r>
            </a:p>
          </p:txBody>
        </p:sp>
        <p:sp>
          <p:nvSpPr>
            <p:cNvPr id="17431" name="Oval 18"/>
            <p:cNvSpPr>
              <a:spLocks noChangeArrowheads="1"/>
            </p:cNvSpPr>
            <p:nvPr/>
          </p:nvSpPr>
          <p:spPr bwMode="auto">
            <a:xfrm>
              <a:off x="589" y="2410"/>
              <a:ext cx="454" cy="453"/>
            </a:xfrm>
            <a:prstGeom prst="ellipse">
              <a:avLst/>
            </a:prstGeom>
            <a:solidFill>
              <a:srgbClr val="FFFF00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76263" y="5445125"/>
            <a:ext cx="4213225" cy="900113"/>
            <a:chOff x="453" y="3090"/>
            <a:chExt cx="2654" cy="567"/>
          </a:xfrm>
        </p:grpSpPr>
        <p:sp>
          <p:nvSpPr>
            <p:cNvPr id="17426" name="AutoShape 20"/>
            <p:cNvSpPr>
              <a:spLocks noChangeArrowheads="1"/>
            </p:cNvSpPr>
            <p:nvPr/>
          </p:nvSpPr>
          <p:spPr bwMode="auto">
            <a:xfrm>
              <a:off x="453" y="3090"/>
              <a:ext cx="2654" cy="567"/>
            </a:xfrm>
            <a:prstGeom prst="flowChartAlternateProcess">
              <a:avLst/>
            </a:prstGeom>
            <a:solidFill>
              <a:srgbClr val="CCFFCC"/>
            </a:solidFill>
            <a:ln w="57150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5717" name="Text Box 21"/>
            <p:cNvSpPr txBox="1">
              <a:spLocks noChangeArrowheads="1"/>
            </p:cNvSpPr>
            <p:nvPr/>
          </p:nvSpPr>
          <p:spPr bwMode="auto">
            <a:xfrm>
              <a:off x="1156" y="3226"/>
              <a:ext cx="1724" cy="2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000" b="1" i="0" u="none">
                  <a:solidFill>
                    <a:srgbClr val="33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Уверен, все верно</a:t>
              </a:r>
            </a:p>
          </p:txBody>
        </p:sp>
        <p:sp>
          <p:nvSpPr>
            <p:cNvPr id="17428" name="Oval 22"/>
            <p:cNvSpPr>
              <a:spLocks noChangeArrowheads="1"/>
            </p:cNvSpPr>
            <p:nvPr/>
          </p:nvSpPr>
          <p:spPr bwMode="auto">
            <a:xfrm>
              <a:off x="589" y="3136"/>
              <a:ext cx="454" cy="453"/>
            </a:xfrm>
            <a:prstGeom prst="ellipse">
              <a:avLst/>
            </a:prstGeom>
            <a:solidFill>
              <a:schemeClr val="hlink"/>
            </a:solidFill>
            <a:ln w="57150" cmpd="thickThin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" name="AutoShape 18"/>
          <p:cNvSpPr>
            <a:spLocks noChangeArrowheads="1"/>
          </p:cNvSpPr>
          <p:nvPr/>
        </p:nvSpPr>
        <p:spPr bwMode="auto">
          <a:xfrm>
            <a:off x="3898900" y="2055813"/>
            <a:ext cx="323850" cy="3587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</a:p>
        </p:txBody>
      </p:sp>
      <p:sp>
        <p:nvSpPr>
          <p:cNvPr id="31" name="AutoShape 21"/>
          <p:cNvSpPr>
            <a:spLocks noChangeArrowheads="1"/>
          </p:cNvSpPr>
          <p:nvPr/>
        </p:nvSpPr>
        <p:spPr bwMode="auto">
          <a:xfrm>
            <a:off x="2952750" y="2055813"/>
            <a:ext cx="358775" cy="3603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+</a:t>
            </a:r>
          </a:p>
        </p:txBody>
      </p:sp>
      <p:sp>
        <p:nvSpPr>
          <p:cNvPr id="32" name="AutoShape 27"/>
          <p:cNvSpPr>
            <a:spLocks noChangeAspect="1" noChangeArrowheads="1"/>
          </p:cNvSpPr>
          <p:nvPr/>
        </p:nvSpPr>
        <p:spPr bwMode="auto">
          <a:xfrm>
            <a:off x="3430588" y="2055813"/>
            <a:ext cx="325437" cy="3603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/>
      <p:bldP spid="2857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56886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магнитных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закрытых глаз </a:t>
            </a:r>
            <a:endParaRPr lang="en-US" sz="2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настроя детей на занятие после активной деятельности (после урока физкультуры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картинного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 </a:t>
            </a:r>
            <a:endParaRPr lang="en-US" sz="2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смены вида деятельности в ходе занятия, развития зрительного восприятия, внимания и памяти,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связной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презентаций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Тренажёр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анимацией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79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 со слабоуспевающими учениками</a:t>
            </a:r>
            <a:endParaRPr lang="ru-RU" sz="36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выбором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Деформированные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“Разрезные”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Перфокарты.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-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“карточки-информаторы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“карточки-с образцами решения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“карточки-конспекты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Documents and Settings\Admin\Мои документы\Мои рисунки\school2175.gif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6156176" y="2132857"/>
            <a:ext cx="2530624" cy="20160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89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25425"/>
            <a:ext cx="8785225" cy="46727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 со слабоуспевающими учениками</a:t>
            </a:r>
            <a:endParaRPr lang="ru-RU" sz="32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4"/>
            <a:ext cx="8532813" cy="51847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Ш"/>
            </a:pPr>
            <a:endParaRPr lang="ru-RU" sz="2800" dirty="0" smtClean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Слоговые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</a:t>
            </a: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</a:t>
            </a:r>
            <a:r>
              <a:rPr lang="en-US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Раскрась цифру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Допиши букву», </a:t>
            </a:r>
            <a:endParaRPr lang="ru-RU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Закрась части мозаики», </a:t>
            </a:r>
            <a:endParaRPr lang="ru-RU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картинку со звуком в начале слова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Составляем слова», </a:t>
            </a:r>
            <a:endParaRPr lang="ru-RU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на слоги», </a:t>
            </a:r>
            <a:endParaRPr lang="ru-RU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Число-цифра</a:t>
            </a:r>
            <a:r>
              <a:rPr lang="ru-RU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endParaRPr lang="ru-RU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</a:t>
            </a:r>
            <a:r>
              <a:rPr lang="ru-RU" sz="2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раскраски. </a:t>
            </a:r>
            <a:endParaRPr lang="ru-RU" sz="28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Oval 2"/>
          <p:cNvSpPr>
            <a:spLocks noChangeArrowheads="1"/>
          </p:cNvSpPr>
          <p:nvPr/>
        </p:nvSpPr>
        <p:spPr bwMode="auto">
          <a:xfrm>
            <a:off x="4392613" y="2097088"/>
            <a:ext cx="3203575" cy="3095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Устное </a:t>
            </a:r>
          </a:p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народное</a:t>
            </a:r>
          </a:p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творчество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46363" y="980728"/>
            <a:ext cx="6516687" cy="5743575"/>
            <a:chOff x="1837" y="702"/>
            <a:chExt cx="4105" cy="3618"/>
          </a:xfrm>
        </p:grpSpPr>
        <p:graphicFrame>
          <p:nvGraphicFramePr>
            <p:cNvPr id="2050" name="Object 4"/>
            <p:cNvGraphicFramePr>
              <a:graphicFrameLocks noChangeAspect="1"/>
            </p:cNvGraphicFramePr>
            <p:nvPr/>
          </p:nvGraphicFramePr>
          <p:xfrm>
            <a:off x="1837" y="702"/>
            <a:ext cx="4105" cy="3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7" name="Диаграмма" r:id="rId4" imgW="6972300" imgH="6143418" progId="MSGraph.Chart.8">
                    <p:embed followColorScheme="full"/>
                  </p:oleObj>
                </mc:Choice>
                <mc:Fallback>
                  <p:oleObj name="Диаграмма" r:id="rId4" imgW="6972300" imgH="6143418" progId="MSGraph.Chart.8">
                    <p:embed followColorScheme="full"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7" y="702"/>
                          <a:ext cx="4105" cy="36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2869" name="WordArt 5"/>
            <p:cNvSpPr>
              <a:spLocks noChangeArrowheads="1" noChangeShapeType="1" noTextEdit="1"/>
            </p:cNvSpPr>
            <p:nvPr/>
          </p:nvSpPr>
          <p:spPr bwMode="auto">
            <a:xfrm rot="-23370976">
              <a:off x="2721" y="2976"/>
              <a:ext cx="902" cy="488"/>
            </a:xfrm>
            <a:prstGeom prst="rect">
              <a:avLst/>
            </a:prstGeom>
            <a:extLst/>
          </p:spPr>
          <p:txBody>
            <a:bodyPr wrap="none" fromWordArt="1">
              <a:prstTxWarp prst="textFadeRight">
                <a:avLst>
                  <a:gd name="adj" fmla="val 33333"/>
                </a:avLst>
              </a:prstTxWarp>
            </a:bodyPr>
            <a:lstStyle/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загадки</a:t>
              </a:r>
            </a:p>
          </p:txBody>
        </p:sp>
        <p:sp>
          <p:nvSpPr>
            <p:cNvPr id="292870" name="WordArt 6"/>
            <p:cNvSpPr>
              <a:spLocks noChangeArrowheads="1" noChangeShapeType="1" noTextEdit="1"/>
            </p:cNvSpPr>
            <p:nvPr/>
          </p:nvSpPr>
          <p:spPr bwMode="auto">
            <a:xfrm rot="-3224366">
              <a:off x="4071" y="1332"/>
              <a:ext cx="929" cy="499"/>
            </a:xfrm>
            <a:prstGeom prst="rect">
              <a:avLst/>
            </a:prstGeom>
            <a:extLst/>
          </p:spPr>
          <p:txBody>
            <a:bodyPr wrap="none" fromWordArt="1">
              <a:prstTxWarp prst="textFadeLeft">
                <a:avLst>
                  <a:gd name="adj" fmla="val 33333"/>
                </a:avLst>
              </a:prstTxWarp>
            </a:bodyPr>
            <a:lstStyle/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потешки</a:t>
              </a:r>
            </a:p>
          </p:txBody>
        </p:sp>
        <p:sp>
          <p:nvSpPr>
            <p:cNvPr id="292871" name="WordArt 7"/>
            <p:cNvSpPr>
              <a:spLocks noChangeArrowheads="1" noChangeShapeType="1" noTextEdit="1"/>
            </p:cNvSpPr>
            <p:nvPr/>
          </p:nvSpPr>
          <p:spPr bwMode="auto">
            <a:xfrm rot="280790">
              <a:off x="4604" y="2364"/>
              <a:ext cx="929" cy="499"/>
            </a:xfrm>
            <a:prstGeom prst="rect">
              <a:avLst/>
            </a:prstGeom>
            <a:extLst/>
          </p:spPr>
          <p:txBody>
            <a:bodyPr wrap="none" fromWordArt="1">
              <a:prstTxWarp prst="textFadeLeft">
                <a:avLst>
                  <a:gd name="adj" fmla="val 33333"/>
                </a:avLst>
              </a:prstTxWarp>
            </a:bodyPr>
            <a:lstStyle/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скороговорки</a:t>
              </a:r>
            </a:p>
          </p:txBody>
        </p:sp>
        <p:sp>
          <p:nvSpPr>
            <p:cNvPr id="292872" name="WordArt 8"/>
            <p:cNvSpPr>
              <a:spLocks noChangeArrowheads="1" noChangeShapeType="1" noTextEdit="1"/>
            </p:cNvSpPr>
            <p:nvPr/>
          </p:nvSpPr>
          <p:spPr bwMode="auto">
            <a:xfrm rot="-19498876">
              <a:off x="2653" y="1706"/>
              <a:ext cx="902" cy="488"/>
            </a:xfrm>
            <a:prstGeom prst="rect">
              <a:avLst/>
            </a:prstGeom>
            <a:extLst/>
          </p:spPr>
          <p:txBody>
            <a:bodyPr wrap="none" fromWordArt="1">
              <a:prstTxWarp prst="textFadeRight">
                <a:avLst>
                  <a:gd name="adj" fmla="val 33333"/>
                </a:avLst>
              </a:prstTxWarp>
            </a:bodyPr>
            <a:lstStyle/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сказки</a:t>
              </a:r>
            </a:p>
          </p:txBody>
        </p:sp>
        <p:sp>
          <p:nvSpPr>
            <p:cNvPr id="292873" name="WordArt 9"/>
            <p:cNvSpPr>
              <a:spLocks noChangeArrowheads="1" noChangeShapeType="1" noTextEdit="1"/>
            </p:cNvSpPr>
            <p:nvPr/>
          </p:nvSpPr>
          <p:spPr bwMode="auto">
            <a:xfrm rot="4234406">
              <a:off x="3867" y="3237"/>
              <a:ext cx="929" cy="499"/>
            </a:xfrm>
            <a:prstGeom prst="rect">
              <a:avLst/>
            </a:prstGeom>
            <a:extLst/>
          </p:spPr>
          <p:txBody>
            <a:bodyPr wrap="none" fromWordArt="1">
              <a:prstTxWarp prst="textFadeLeft">
                <a:avLst>
                  <a:gd name="adj" fmla="val 33333"/>
                </a:avLst>
              </a:prstTxWarp>
            </a:bodyPr>
            <a:lstStyle/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пословицы</a:t>
              </a:r>
            </a:p>
            <a:p>
              <a:pPr algn="ctr">
                <a:defRPr/>
              </a:pPr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660066"/>
                  </a:solidFill>
                  <a:latin typeface="Arial"/>
                  <a:cs typeface="Arial"/>
                </a:rPr>
                <a:t>поговорки</a:t>
              </a:r>
            </a:p>
          </p:txBody>
        </p:sp>
      </p:grpSp>
      <p:sp>
        <p:nvSpPr>
          <p:cNvPr id="29287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0"/>
            <a:ext cx="8280400" cy="1082675"/>
          </a:xfrm>
          <a:extLst/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ru-RU" sz="2400" b="1" i="1" dirty="0" smtClean="0">
                <a:solidFill>
                  <a:srgbClr val="0000CC"/>
                </a:solidFill>
              </a:rPr>
              <a:t> </a:t>
            </a:r>
          </a:p>
          <a:p>
            <a:pPr algn="ctr">
              <a:buFontTx/>
              <a:buNone/>
              <a:defRPr/>
            </a:pP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коммуникативной и социальной </a:t>
            </a: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2875" name="Rectangle 11"/>
          <p:cNvSpPr>
            <a:spLocks noChangeArrowheads="1"/>
          </p:cNvSpPr>
          <p:nvPr/>
        </p:nvSpPr>
        <p:spPr bwMode="auto">
          <a:xfrm>
            <a:off x="250825" y="1557338"/>
            <a:ext cx="4679950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i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пресс- конференции</a:t>
            </a:r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431800" y="2528888"/>
            <a:ext cx="2627313" cy="61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488" tIns="44450" rIns="90488" bIns="44450"/>
          <a:lstStyle/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</a:t>
            </a:r>
            <a:r>
              <a:rPr lang="ru-RU" sz="3400" b="1" i="0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озаика</a:t>
            </a:r>
          </a:p>
          <a:p>
            <a:pPr marL="342900" indent="-342900" algn="just">
              <a:spcBef>
                <a:spcPct val="20000"/>
              </a:spcBef>
              <a:buSzPct val="100000"/>
              <a:buFont typeface="Wingdings 2" pitchFamily="18" charset="2"/>
              <a:buChar char="ô"/>
              <a:defRPr/>
            </a:pPr>
            <a:r>
              <a:rPr lang="ru-RU" sz="3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</a:t>
            </a:r>
            <a:r>
              <a:rPr 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абота в группах</a:t>
            </a:r>
            <a:r>
              <a:rPr lang="ru-RU" sz="3400" b="1" i="0" u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400" b="1" i="0" u="none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2877" name="Oval 13"/>
          <p:cNvSpPr>
            <a:spLocks noChangeArrowheads="1"/>
          </p:cNvSpPr>
          <p:nvPr/>
        </p:nvSpPr>
        <p:spPr bwMode="auto">
          <a:xfrm>
            <a:off x="4392613" y="2024063"/>
            <a:ext cx="3203575" cy="309562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C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Устное </a:t>
            </a:r>
          </a:p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народное</a:t>
            </a:r>
          </a:p>
          <a:p>
            <a:pPr algn="ctr">
              <a:defRPr/>
            </a:pPr>
            <a:r>
              <a:rPr lang="ru-RU" sz="4000" b="1" i="0" u="none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творчество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2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2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2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2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292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 animBg="1"/>
      <p:bldP spid="292874" grpId="0" build="p"/>
      <p:bldP spid="292875" grpId="0"/>
      <p:bldP spid="292876" grpId="0"/>
      <p:bldP spid="2928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Десять правил работы с неуспевающими </a:t>
            </a:r>
            <a:r>
              <a:rPr lang="ru-RU" sz="32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первоклассниками: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Верить в способность любого ученика, стараться передать и ему эту веру.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 о том, что для ученика необходим период “вживания” в материал.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 торопить его, надо учиться ждать.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урок – продолжение предыдущего, каждый вносит нечто новое в изучаемую тему.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Вселять слабым веру в то, что они всё запомнят, поймут, чаще предлагать им однотипные задания. Одно решили с учителем, другое – сообща с учителем, третье – каждый индивидуально.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воспринимать работу с неуспевающими примитивно. Надо постоянно добиваться развития памяти, логики, мышления, эмоций, интереса к учению.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гнаться за обилием новой информации. Уметь из изученного выбрать главное, изложить его, повторить, закрепить.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– главная составляющая любой методики.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 управлять классом, сочетать фронтальную работу на уроке с индивидуальной.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Помнить, что через некоторое время группа слабоуспевающих, в свою очередь, расколется на способных, средних и слабоуспевающих.</a:t>
            </a:r>
          </a:p>
          <a:p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9136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80400" cy="648494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с детьми ОВЗ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608512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педагогические методы и приемы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необходимом сочетании.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начальных этапах обучения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 методом может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наглядно-практический,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дополнять его может беседа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дробление учебного материала на небольшие части.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638937"/>
            <a:ext cx="6804248" cy="18097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60000" indent="-36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бный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в словесной форме подкреплять наглядными или практическими действиями.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на уроках чтения и развития речи учителем часто используется метод иллюстрирования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9928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Методическая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</a:p>
          <a:p>
            <a:pPr algn="ctr"/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Хижнякова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Н. Современные образовательные технологии в начальной школе. – С.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2006</a:t>
            </a: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Бабкина Н.В.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познавательной деятельности у детей с задержкой психического развития: учебное пособие / Н.В. Бабкина. – М.: Гуманитарный изд. центр ВЛАДОС, 2016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образование. Настольная книга педагога, работающего с детьми с ОВЗ: методическое пособие. – М.: </a:t>
            </a:r>
            <a:r>
              <a:rPr lang="ru-RU" sz="24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Гуманит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изд. центр ВЛАДОС, 2014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повысить работоспособность: 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Разнообразить виды деятельности.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Проветривать кабинет.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надо помнить о соблюдении принципа необходимости и достаточности.</a:t>
            </a:r>
          </a:p>
        </p:txBody>
      </p:sp>
    </p:spTree>
    <p:extLst>
      <p:ext uri="{BB962C8B-B14F-4D97-AF65-F5344CB8AC3E}">
        <p14:creationId xmlns:p14="http://schemas.microsoft.com/office/powerpoint/2010/main" val="137589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80231" y="460423"/>
            <a:ext cx="8135938" cy="1631104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  <a:cs typeface="Times New Roman" pitchFamily="18" charset="0"/>
              </a:rPr>
              <a:t>Приемы мотивации и постановки темы урока.</a:t>
            </a:r>
            <a:endParaRPr lang="ru-RU" sz="2800" b="1" dirty="0">
              <a:ln>
                <a:solidFill>
                  <a:schemeClr val="accent5"/>
                </a:solidFill>
              </a:ln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2140481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Расшифруй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слово, сказку,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название темы.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5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482144" y="4809590"/>
            <a:ext cx="2879725" cy="151130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Удивляй!</a:t>
            </a:r>
            <a:endParaRPr lang="ru-RU" sz="3200" b="1" dirty="0">
              <a:ln>
                <a:solidFill>
                  <a:schemeClr val="accent5"/>
                </a:solidFill>
              </a:ln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21195858">
            <a:off x="655164" y="4041123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5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492896"/>
            <a:ext cx="3024187" cy="1655763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Кроссворды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и ребусы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5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ln>
                  <a:solidFill>
                    <a:schemeClr val="accent5"/>
                  </a:solidFill>
                </a:ln>
                <a:latin typeface="Monotype Corsiva" pitchFamily="66" charset="0"/>
              </a:rPr>
              <a:t>Урок без темы</a:t>
            </a: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n>
                <a:solidFill>
                  <a:schemeClr val="accent5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1825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AutoShape 6" descr="Букет"/>
          <p:cNvSpPr>
            <a:spLocks noChangeArrowheads="1"/>
          </p:cNvSpPr>
          <p:nvPr/>
        </p:nvSpPr>
        <p:spPr bwMode="auto">
          <a:xfrm>
            <a:off x="107504" y="333374"/>
            <a:ext cx="8712647" cy="1384285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800" b="1" dirty="0"/>
          </a:p>
          <a:p>
            <a:pPr algn="ctr"/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Приемы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onotype Corsiva" pitchFamily="66" charset="0"/>
              </a:rPr>
              <a:t>активизации мыслительной деятельности 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  <a:p>
            <a:pPr algn="ctr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57158" y="1571612"/>
            <a:ext cx="2760686" cy="1143000"/>
          </a:xfrm>
          <a:prstGeom prst="horizontalScrol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Ложная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альтернатива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1071538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Целое-часть,</a:t>
            </a:r>
          </a:p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часть-целое.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932040" y="1476375"/>
            <a:ext cx="3322969" cy="1309675"/>
          </a:xfrm>
          <a:prstGeom prst="horizontalScrol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Да -нет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5857884" y="3357562"/>
            <a:ext cx="2397125" cy="1143000"/>
          </a:xfrm>
          <a:prstGeom prst="horizontalScrol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Логические задания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19872" y="4797152"/>
            <a:ext cx="2447925" cy="1079500"/>
          </a:xfrm>
          <a:prstGeom prst="horizontalScrol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lvl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Игровая цель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 flipH="1">
            <a:off x="1928794" y="1214422"/>
            <a:ext cx="2592388" cy="431800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>
            <a:off x="2571736" y="1214422"/>
            <a:ext cx="2016125" cy="2232025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714877" y="1214422"/>
            <a:ext cx="1139" cy="36547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4786314" y="1214422"/>
            <a:ext cx="1800225" cy="216058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57752" y="1214422"/>
            <a:ext cx="2519362" cy="503238"/>
          </a:xfrm>
          <a:prstGeom prst="line">
            <a:avLst/>
          </a:prstGeom>
          <a:noFill/>
          <a:ln w="9525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696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677" y="1784668"/>
            <a:ext cx="3886200" cy="435133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22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Приёмы актуализации знаний.</a:t>
            </a: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107504" y="1547814"/>
            <a:ext cx="3384748" cy="289001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Лови ошибку</a:t>
            </a: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4655786" y="1499954"/>
            <a:ext cx="3240088" cy="3441214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Шаг за шагом 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620394"/>
            <a:ext cx="3240088" cy="1976958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</a:rPr>
              <a:t>Верно - неверно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26669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</a:t>
            </a: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   материала</a:t>
            </a:r>
            <a:endParaRPr lang="ru-RU" sz="36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414366" y="1196752"/>
            <a:ext cx="2943188" cy="2088232"/>
          </a:xfrm>
          <a:prstGeom prst="star8">
            <a:avLst>
              <a:gd name="adj" fmla="val 3825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Лото</a:t>
            </a: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683568" y="2996953"/>
            <a:ext cx="7704856" cy="3129210"/>
          </a:xfrm>
          <a:prstGeom prst="star8">
            <a:avLst>
              <a:gd name="adj" fmla="val 3825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Живые буквы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4329132" y="1196752"/>
            <a:ext cx="3214640" cy="2088232"/>
          </a:xfrm>
          <a:prstGeom prst="star8">
            <a:avLst>
              <a:gd name="adj" fmla="val 3825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Добавь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следующее</a:t>
            </a:r>
            <a:endParaRPr lang="ru-RU" sz="28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51635"/>
      </p:ext>
    </p:extLst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911336" y="1714489"/>
            <a:ext cx="3032057" cy="3298688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Белые пятна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4743425" y="1825625"/>
            <a:ext cx="2553000" cy="336590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352679" y="1714489"/>
            <a:ext cx="558657" cy="2146560"/>
          </a:xfrm>
          <a:prstGeom prst="curvedRightArrow">
            <a:avLst>
              <a:gd name="adj1" fmla="val 70433"/>
              <a:gd name="adj2" fmla="val 98864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11558" y="0"/>
            <a:ext cx="7858181" cy="1714488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Приёмы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обобщения и систематизации  знаний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227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27584" y="1928802"/>
            <a:ext cx="3030036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универсальный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эффективный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5536" y="4365104"/>
            <a:ext cx="8246150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– часть метода.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 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создаёт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усиливает 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152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678</Words>
  <Application>Microsoft Office PowerPoint</Application>
  <PresentationFormat>Экран (4:3)</PresentationFormat>
  <Paragraphs>181</Paragraphs>
  <Slides>20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Comic Sans MS</vt:lpstr>
      <vt:lpstr>Georgia</vt:lpstr>
      <vt:lpstr>Monotype Corsiva</vt:lpstr>
      <vt:lpstr>Times New Roman</vt:lpstr>
      <vt:lpstr>Wingdings</vt:lpstr>
      <vt:lpstr>Wingdings 2</vt:lpstr>
      <vt:lpstr>Тема Office</vt:lpstr>
      <vt:lpstr>Точечный рисунок</vt:lpstr>
      <vt:lpstr>Диаграмма</vt:lpstr>
      <vt:lpstr>  Приёмы повышения качества подготовки  первоклассников  с ОВЗ </vt:lpstr>
      <vt:lpstr>Особенности работы с детьми ОВЗ</vt:lpstr>
      <vt:lpstr>Как повысить работоспособность: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Использование сигнальных карточек при выполнении заданий</vt:lpstr>
      <vt:lpstr>Презентация PowerPoint</vt:lpstr>
      <vt:lpstr>Презентация PowerPoint</vt:lpstr>
      <vt:lpstr>Презентация PowerPoint</vt:lpstr>
      <vt:lpstr>Виды работ со слабоуспевающими учениками</vt:lpstr>
      <vt:lpstr>Виды работ со слабоуспевающими учениками</vt:lpstr>
      <vt:lpstr>Презентация PowerPoint</vt:lpstr>
      <vt:lpstr>Десять правил работы с неуспевающими первоклассниками: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качества образования в начальной школе в условиях реализации ФГОС</dc:title>
  <dc:creator>Владимир</dc:creator>
  <cp:lastModifiedBy>Елена</cp:lastModifiedBy>
  <cp:revision>88</cp:revision>
  <dcterms:created xsi:type="dcterms:W3CDTF">2014-12-20T06:40:45Z</dcterms:created>
  <dcterms:modified xsi:type="dcterms:W3CDTF">2023-12-16T19:03:24Z</dcterms:modified>
</cp:coreProperties>
</file>