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278" r:id="rId2"/>
    <p:sldId id="279" r:id="rId3"/>
    <p:sldId id="280" r:id="rId4"/>
    <p:sldId id="281" r:id="rId5"/>
    <p:sldId id="283" r:id="rId6"/>
    <p:sldId id="302" r:id="rId7"/>
    <p:sldId id="282" r:id="rId8"/>
    <p:sldId id="296" r:id="rId9"/>
    <p:sldId id="294" r:id="rId10"/>
    <p:sldId id="295" r:id="rId11"/>
    <p:sldId id="297" r:id="rId12"/>
    <p:sldId id="298" r:id="rId13"/>
    <p:sldId id="299" r:id="rId14"/>
    <p:sldId id="300" r:id="rId15"/>
    <p:sldId id="301" r:id="rId16"/>
    <p:sldId id="304" r:id="rId17"/>
    <p:sldId id="293" r:id="rId18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85" d="100"/>
          <a:sy n="85" d="100"/>
        </p:scale>
        <p:origin x="590" y="6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7" d="100"/>
          <a:sy n="37" d="100"/>
        </p:scale>
        <p:origin x="33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B7F762-97C1-4D38-BF68-953BE3A329C5}" type="doc">
      <dgm:prSet loTypeId="urn:microsoft.com/office/officeart/2005/8/layout/cycle3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8530F69-7769-4897-8D63-1B97B51587BF}">
      <dgm:prSet phldrT="[Текст]" custT="1"/>
      <dgm:spPr/>
      <dgm:t>
        <a:bodyPr/>
        <a:lstStyle/>
        <a:p>
          <a:r>
            <a:rPr lang="ru-RU" sz="2000" dirty="0"/>
            <a:t>Трудности в понимании обращённой речи.</a:t>
          </a:r>
        </a:p>
      </dgm:t>
    </dgm:pt>
    <dgm:pt modelId="{056AEE88-FE1B-4DD5-9EC2-3DF230335CF1}" type="parTrans" cxnId="{B2BF630F-5E0E-46E2-8482-E0BB885E62E4}">
      <dgm:prSet/>
      <dgm:spPr/>
      <dgm:t>
        <a:bodyPr/>
        <a:lstStyle/>
        <a:p>
          <a:endParaRPr lang="ru-RU"/>
        </a:p>
      </dgm:t>
    </dgm:pt>
    <dgm:pt modelId="{313F28E4-25A9-4BF7-B6CC-BBB98C0EDB80}" type="sibTrans" cxnId="{B2BF630F-5E0E-46E2-8482-E0BB885E62E4}">
      <dgm:prSet/>
      <dgm:spPr/>
      <dgm:t>
        <a:bodyPr/>
        <a:lstStyle/>
        <a:p>
          <a:endParaRPr lang="ru-RU"/>
        </a:p>
      </dgm:t>
    </dgm:pt>
    <dgm:pt modelId="{FD1C745D-7EC6-4975-9564-4E1FA6EDD347}">
      <dgm:prSet phldrT="[Текст]" custT="1"/>
      <dgm:spPr/>
      <dgm:t>
        <a:bodyPr/>
        <a:lstStyle/>
        <a:p>
          <a:r>
            <a:rPr lang="ru-RU" sz="2000" dirty="0"/>
            <a:t>Трудности в обучении бытовым навыкам.</a:t>
          </a:r>
        </a:p>
      </dgm:t>
    </dgm:pt>
    <dgm:pt modelId="{BA4004C0-FE8D-413F-BD57-BBF13C024C02}" type="parTrans" cxnId="{311FB53C-1932-4323-834C-C40225F5047F}">
      <dgm:prSet/>
      <dgm:spPr/>
      <dgm:t>
        <a:bodyPr/>
        <a:lstStyle/>
        <a:p>
          <a:endParaRPr lang="ru-RU"/>
        </a:p>
      </dgm:t>
    </dgm:pt>
    <dgm:pt modelId="{009DBC0A-1DF5-4505-AC57-4FF87E2E5DE2}" type="sibTrans" cxnId="{311FB53C-1932-4323-834C-C40225F5047F}">
      <dgm:prSet/>
      <dgm:spPr/>
      <dgm:t>
        <a:bodyPr/>
        <a:lstStyle/>
        <a:p>
          <a:endParaRPr lang="ru-RU"/>
        </a:p>
      </dgm:t>
    </dgm:pt>
    <dgm:pt modelId="{42704ACF-57DC-4B17-9804-D69041277531}">
      <dgm:prSet phldrT="[Текст]" custT="1"/>
      <dgm:spPr/>
      <dgm:t>
        <a:bodyPr/>
        <a:lstStyle/>
        <a:p>
          <a:r>
            <a:rPr lang="ru-RU" sz="2000" dirty="0"/>
            <a:t>Игра-манипулятивный характер, сюжетно-ролевая игра-отсутствует.</a:t>
          </a:r>
        </a:p>
      </dgm:t>
    </dgm:pt>
    <dgm:pt modelId="{82C8A105-5FCA-46DE-A825-F3B0DB41E664}" type="parTrans" cxnId="{4E433B33-8648-4DB2-8240-75A88C315DF5}">
      <dgm:prSet/>
      <dgm:spPr/>
      <dgm:t>
        <a:bodyPr/>
        <a:lstStyle/>
        <a:p>
          <a:endParaRPr lang="ru-RU"/>
        </a:p>
      </dgm:t>
    </dgm:pt>
    <dgm:pt modelId="{3E066512-2A68-42A3-B8E5-51A1E178319C}" type="sibTrans" cxnId="{4E433B33-8648-4DB2-8240-75A88C315DF5}">
      <dgm:prSet/>
      <dgm:spPr/>
      <dgm:t>
        <a:bodyPr/>
        <a:lstStyle/>
        <a:p>
          <a:endParaRPr lang="ru-RU"/>
        </a:p>
      </dgm:t>
    </dgm:pt>
    <dgm:pt modelId="{ED8E1B55-2E4B-416A-B150-64B97606D78E}">
      <dgm:prSet phldrT="[Текст]"/>
      <dgm:spPr/>
      <dgm:t>
        <a:bodyPr/>
        <a:lstStyle/>
        <a:p>
          <a:r>
            <a:rPr lang="ru-RU" dirty="0"/>
            <a:t>ЗРР, возможны эхолалии.</a:t>
          </a:r>
        </a:p>
      </dgm:t>
    </dgm:pt>
    <dgm:pt modelId="{1A27C770-C130-4A08-BB5E-05A01F5514D8}" type="parTrans" cxnId="{D1C9F224-3FEE-467A-9FDE-1DD02D2925F0}">
      <dgm:prSet/>
      <dgm:spPr/>
      <dgm:t>
        <a:bodyPr/>
        <a:lstStyle/>
        <a:p>
          <a:endParaRPr lang="ru-RU"/>
        </a:p>
      </dgm:t>
    </dgm:pt>
    <dgm:pt modelId="{336EB517-B3CF-4C63-AE1E-A63AE691C54A}" type="sibTrans" cxnId="{D1C9F224-3FEE-467A-9FDE-1DD02D2925F0}">
      <dgm:prSet/>
      <dgm:spPr/>
      <dgm:t>
        <a:bodyPr/>
        <a:lstStyle/>
        <a:p>
          <a:endParaRPr lang="ru-RU"/>
        </a:p>
      </dgm:t>
    </dgm:pt>
    <dgm:pt modelId="{84782D23-34DA-4825-8672-6C2FEFE30FFB}">
      <dgm:prSet phldrT="[Текст]" custT="1"/>
      <dgm:spPr/>
      <dgm:t>
        <a:bodyPr/>
        <a:lstStyle/>
        <a:p>
          <a:r>
            <a:rPr lang="ru-RU" sz="2000" dirty="0"/>
            <a:t>Нарушение эмоционально-волевой сферы.</a:t>
          </a:r>
        </a:p>
      </dgm:t>
    </dgm:pt>
    <dgm:pt modelId="{A9B923A8-1944-4DA8-8499-FA245A731891}" type="parTrans" cxnId="{B8838DEF-518D-4AD3-91F4-6AEB9F5B4BF7}">
      <dgm:prSet/>
      <dgm:spPr/>
      <dgm:t>
        <a:bodyPr/>
        <a:lstStyle/>
        <a:p>
          <a:endParaRPr lang="ru-RU"/>
        </a:p>
      </dgm:t>
    </dgm:pt>
    <dgm:pt modelId="{4060EC56-CCD5-4DA9-A852-E9FCE2AC8111}" type="sibTrans" cxnId="{B8838DEF-518D-4AD3-91F4-6AEB9F5B4BF7}">
      <dgm:prSet/>
      <dgm:spPr/>
      <dgm:t>
        <a:bodyPr/>
        <a:lstStyle/>
        <a:p>
          <a:endParaRPr lang="ru-RU"/>
        </a:p>
      </dgm:t>
    </dgm:pt>
    <dgm:pt modelId="{BB2E9FBB-2E26-4689-877C-7FE56A87EDB5}">
      <dgm:prSet custT="1"/>
      <dgm:spPr/>
      <dgm:t>
        <a:bodyPr/>
        <a:lstStyle/>
        <a:p>
          <a:r>
            <a:rPr lang="ru-RU" sz="2000" dirty="0"/>
            <a:t>Нарушены ВПФ.</a:t>
          </a:r>
        </a:p>
      </dgm:t>
    </dgm:pt>
    <dgm:pt modelId="{0726D248-E824-4088-A120-1A2919D8E8B3}" type="parTrans" cxnId="{8F6AFCBB-8E2C-413F-9683-17223297FAE2}">
      <dgm:prSet/>
      <dgm:spPr/>
      <dgm:t>
        <a:bodyPr/>
        <a:lstStyle/>
        <a:p>
          <a:endParaRPr lang="ru-RU"/>
        </a:p>
      </dgm:t>
    </dgm:pt>
    <dgm:pt modelId="{FC3DF0BB-AEC9-477A-BC51-602DF8BDD47F}" type="sibTrans" cxnId="{8F6AFCBB-8E2C-413F-9683-17223297FAE2}">
      <dgm:prSet/>
      <dgm:spPr/>
      <dgm:t>
        <a:bodyPr/>
        <a:lstStyle/>
        <a:p>
          <a:endParaRPr lang="ru-RU"/>
        </a:p>
      </dgm:t>
    </dgm:pt>
    <dgm:pt modelId="{5824A3D4-DDAA-4BD8-9B1C-A91735FA7824}" type="pres">
      <dgm:prSet presAssocID="{AFB7F762-97C1-4D38-BF68-953BE3A329C5}" presName="Name0" presStyleCnt="0">
        <dgm:presLayoutVars>
          <dgm:dir/>
          <dgm:resizeHandles val="exact"/>
        </dgm:presLayoutVars>
      </dgm:prSet>
      <dgm:spPr/>
    </dgm:pt>
    <dgm:pt modelId="{807DC021-485B-4FBA-9989-F083A7B93992}" type="pres">
      <dgm:prSet presAssocID="{AFB7F762-97C1-4D38-BF68-953BE3A329C5}" presName="cycle" presStyleCnt="0"/>
      <dgm:spPr/>
    </dgm:pt>
    <dgm:pt modelId="{D90C049C-95BE-477F-843A-83B276EFD6BE}" type="pres">
      <dgm:prSet presAssocID="{F8530F69-7769-4897-8D63-1B97B51587BF}" presName="nodeFirstNode" presStyleLbl="node1" presStyleIdx="0" presStyleCnt="6" custScaleX="111077" custScaleY="101352" custRadScaleRad="100317" custRadScaleInc="-11560">
        <dgm:presLayoutVars>
          <dgm:bulletEnabled val="1"/>
        </dgm:presLayoutVars>
      </dgm:prSet>
      <dgm:spPr/>
    </dgm:pt>
    <dgm:pt modelId="{FA2C1FD7-9F88-4A27-B332-3F86749C369C}" type="pres">
      <dgm:prSet presAssocID="{313F28E4-25A9-4BF7-B6CC-BBB98C0EDB80}" presName="sibTransFirstNode" presStyleLbl="bgShp" presStyleIdx="0" presStyleCnt="1"/>
      <dgm:spPr/>
    </dgm:pt>
    <dgm:pt modelId="{D9C9F9FA-D7BB-4E0F-B82A-564EC0BEC0EB}" type="pres">
      <dgm:prSet presAssocID="{BB2E9FBB-2E26-4689-877C-7FE56A87EDB5}" presName="nodeFollowingNodes" presStyleLbl="node1" presStyleIdx="1" presStyleCnt="6" custScaleX="111089" custScaleY="115766" custRadScaleRad="110497" custRadScaleInc="8365">
        <dgm:presLayoutVars>
          <dgm:bulletEnabled val="1"/>
        </dgm:presLayoutVars>
      </dgm:prSet>
      <dgm:spPr/>
    </dgm:pt>
    <dgm:pt modelId="{23EFFFEA-DCC1-4A83-92D7-F7848C0C9D9D}" type="pres">
      <dgm:prSet presAssocID="{FD1C745D-7EC6-4975-9564-4E1FA6EDD347}" presName="nodeFollowingNodes" presStyleLbl="node1" presStyleIdx="2" presStyleCnt="6" custScaleX="115633" custScaleY="116207" custRadScaleRad="122093" custRadScaleInc="-25575">
        <dgm:presLayoutVars>
          <dgm:bulletEnabled val="1"/>
        </dgm:presLayoutVars>
      </dgm:prSet>
      <dgm:spPr/>
    </dgm:pt>
    <dgm:pt modelId="{EA6F5023-F1F4-4B0C-8192-A7946CE38406}" type="pres">
      <dgm:prSet presAssocID="{42704ACF-57DC-4B17-9804-D69041277531}" presName="nodeFollowingNodes" presStyleLbl="node1" presStyleIdx="3" presStyleCnt="6" custScaleX="111748" custScaleY="117890" custRadScaleRad="90436" custRadScaleInc="4533">
        <dgm:presLayoutVars>
          <dgm:bulletEnabled val="1"/>
        </dgm:presLayoutVars>
      </dgm:prSet>
      <dgm:spPr/>
    </dgm:pt>
    <dgm:pt modelId="{CBFDC0F3-C96B-45DF-8CCC-01C9F1DED905}" type="pres">
      <dgm:prSet presAssocID="{ED8E1B55-2E4B-416A-B150-64B97606D78E}" presName="nodeFollowingNodes" presStyleLbl="node1" presStyleIdx="4" presStyleCnt="6" custRadScaleRad="124206" custRadScaleInc="14068">
        <dgm:presLayoutVars>
          <dgm:bulletEnabled val="1"/>
        </dgm:presLayoutVars>
      </dgm:prSet>
      <dgm:spPr/>
    </dgm:pt>
    <dgm:pt modelId="{EE03427F-E350-4493-99E0-FA249A0931C1}" type="pres">
      <dgm:prSet presAssocID="{84782D23-34DA-4825-8672-6C2FEFE30FFB}" presName="nodeFollowingNodes" presStyleLbl="node1" presStyleIdx="5" presStyleCnt="6" custScaleX="112554" custScaleY="114741" custRadScaleRad="124565" custRadScaleInc="-20643">
        <dgm:presLayoutVars>
          <dgm:bulletEnabled val="1"/>
        </dgm:presLayoutVars>
      </dgm:prSet>
      <dgm:spPr/>
    </dgm:pt>
  </dgm:ptLst>
  <dgm:cxnLst>
    <dgm:cxn modelId="{D9FBB907-75B2-4171-90CC-6636522FADEA}" type="presOf" srcId="{F8530F69-7769-4897-8D63-1B97B51587BF}" destId="{D90C049C-95BE-477F-843A-83B276EFD6BE}" srcOrd="0" destOrd="0" presId="urn:microsoft.com/office/officeart/2005/8/layout/cycle3"/>
    <dgm:cxn modelId="{B2BF630F-5E0E-46E2-8482-E0BB885E62E4}" srcId="{AFB7F762-97C1-4D38-BF68-953BE3A329C5}" destId="{F8530F69-7769-4897-8D63-1B97B51587BF}" srcOrd="0" destOrd="0" parTransId="{056AEE88-FE1B-4DD5-9EC2-3DF230335CF1}" sibTransId="{313F28E4-25A9-4BF7-B6CC-BBB98C0EDB80}"/>
    <dgm:cxn modelId="{E95E1516-DC6C-42CF-BE65-FA00E9314B56}" type="presOf" srcId="{84782D23-34DA-4825-8672-6C2FEFE30FFB}" destId="{EE03427F-E350-4493-99E0-FA249A0931C1}" srcOrd="0" destOrd="0" presId="urn:microsoft.com/office/officeart/2005/8/layout/cycle3"/>
    <dgm:cxn modelId="{FF6EC81A-8D26-479A-B11B-C52E805A49F1}" type="presOf" srcId="{313F28E4-25A9-4BF7-B6CC-BBB98C0EDB80}" destId="{FA2C1FD7-9F88-4A27-B332-3F86749C369C}" srcOrd="0" destOrd="0" presId="urn:microsoft.com/office/officeart/2005/8/layout/cycle3"/>
    <dgm:cxn modelId="{D1C9F224-3FEE-467A-9FDE-1DD02D2925F0}" srcId="{AFB7F762-97C1-4D38-BF68-953BE3A329C5}" destId="{ED8E1B55-2E4B-416A-B150-64B97606D78E}" srcOrd="4" destOrd="0" parTransId="{1A27C770-C130-4A08-BB5E-05A01F5514D8}" sibTransId="{336EB517-B3CF-4C63-AE1E-A63AE691C54A}"/>
    <dgm:cxn modelId="{4E433B33-8648-4DB2-8240-75A88C315DF5}" srcId="{AFB7F762-97C1-4D38-BF68-953BE3A329C5}" destId="{42704ACF-57DC-4B17-9804-D69041277531}" srcOrd="3" destOrd="0" parTransId="{82C8A105-5FCA-46DE-A825-F3B0DB41E664}" sibTransId="{3E066512-2A68-42A3-B8E5-51A1E178319C}"/>
    <dgm:cxn modelId="{311FB53C-1932-4323-834C-C40225F5047F}" srcId="{AFB7F762-97C1-4D38-BF68-953BE3A329C5}" destId="{FD1C745D-7EC6-4975-9564-4E1FA6EDD347}" srcOrd="2" destOrd="0" parTransId="{BA4004C0-FE8D-413F-BD57-BBF13C024C02}" sibTransId="{009DBC0A-1DF5-4505-AC57-4FF87E2E5DE2}"/>
    <dgm:cxn modelId="{CF92C345-2C5A-49F8-A765-71050EF1E949}" type="presOf" srcId="{ED8E1B55-2E4B-416A-B150-64B97606D78E}" destId="{CBFDC0F3-C96B-45DF-8CCC-01C9F1DED905}" srcOrd="0" destOrd="0" presId="urn:microsoft.com/office/officeart/2005/8/layout/cycle3"/>
    <dgm:cxn modelId="{255B096F-C459-49CD-9D69-293DCB4B9F12}" type="presOf" srcId="{42704ACF-57DC-4B17-9804-D69041277531}" destId="{EA6F5023-F1F4-4B0C-8192-A7946CE38406}" srcOrd="0" destOrd="0" presId="urn:microsoft.com/office/officeart/2005/8/layout/cycle3"/>
    <dgm:cxn modelId="{B88D34AB-374B-4449-A7EC-3F7F022503F7}" type="presOf" srcId="{FD1C745D-7EC6-4975-9564-4E1FA6EDD347}" destId="{23EFFFEA-DCC1-4A83-92D7-F7848C0C9D9D}" srcOrd="0" destOrd="0" presId="urn:microsoft.com/office/officeart/2005/8/layout/cycle3"/>
    <dgm:cxn modelId="{5AD744AC-40A8-40D2-AABB-82A63F55146D}" type="presOf" srcId="{BB2E9FBB-2E26-4689-877C-7FE56A87EDB5}" destId="{D9C9F9FA-D7BB-4E0F-B82A-564EC0BEC0EB}" srcOrd="0" destOrd="0" presId="urn:microsoft.com/office/officeart/2005/8/layout/cycle3"/>
    <dgm:cxn modelId="{5597B5BA-B639-4D7B-9FE1-ECE41C6C72BF}" type="presOf" srcId="{AFB7F762-97C1-4D38-BF68-953BE3A329C5}" destId="{5824A3D4-DDAA-4BD8-9B1C-A91735FA7824}" srcOrd="0" destOrd="0" presId="urn:microsoft.com/office/officeart/2005/8/layout/cycle3"/>
    <dgm:cxn modelId="{8F6AFCBB-8E2C-413F-9683-17223297FAE2}" srcId="{AFB7F762-97C1-4D38-BF68-953BE3A329C5}" destId="{BB2E9FBB-2E26-4689-877C-7FE56A87EDB5}" srcOrd="1" destOrd="0" parTransId="{0726D248-E824-4088-A120-1A2919D8E8B3}" sibTransId="{FC3DF0BB-AEC9-477A-BC51-602DF8BDD47F}"/>
    <dgm:cxn modelId="{B8838DEF-518D-4AD3-91F4-6AEB9F5B4BF7}" srcId="{AFB7F762-97C1-4D38-BF68-953BE3A329C5}" destId="{84782D23-34DA-4825-8672-6C2FEFE30FFB}" srcOrd="5" destOrd="0" parTransId="{A9B923A8-1944-4DA8-8499-FA245A731891}" sibTransId="{4060EC56-CCD5-4DA9-A852-E9FCE2AC8111}"/>
    <dgm:cxn modelId="{A91E950D-503A-4942-9F5A-F08141817EC0}" type="presParOf" srcId="{5824A3D4-DDAA-4BD8-9B1C-A91735FA7824}" destId="{807DC021-485B-4FBA-9989-F083A7B93992}" srcOrd="0" destOrd="0" presId="urn:microsoft.com/office/officeart/2005/8/layout/cycle3"/>
    <dgm:cxn modelId="{9FD577BB-D325-4DCF-AD43-6B0B9C5D6D5A}" type="presParOf" srcId="{807DC021-485B-4FBA-9989-F083A7B93992}" destId="{D90C049C-95BE-477F-843A-83B276EFD6BE}" srcOrd="0" destOrd="0" presId="urn:microsoft.com/office/officeart/2005/8/layout/cycle3"/>
    <dgm:cxn modelId="{B5C93112-C11D-4C78-AC9E-919E49E1D434}" type="presParOf" srcId="{807DC021-485B-4FBA-9989-F083A7B93992}" destId="{FA2C1FD7-9F88-4A27-B332-3F86749C369C}" srcOrd="1" destOrd="0" presId="urn:microsoft.com/office/officeart/2005/8/layout/cycle3"/>
    <dgm:cxn modelId="{D27D887F-C73F-4D7A-B5ED-A530D768088E}" type="presParOf" srcId="{807DC021-485B-4FBA-9989-F083A7B93992}" destId="{D9C9F9FA-D7BB-4E0F-B82A-564EC0BEC0EB}" srcOrd="2" destOrd="0" presId="urn:microsoft.com/office/officeart/2005/8/layout/cycle3"/>
    <dgm:cxn modelId="{ECDB9390-81FB-4A0C-BF35-964CFD4C6B7E}" type="presParOf" srcId="{807DC021-485B-4FBA-9989-F083A7B93992}" destId="{23EFFFEA-DCC1-4A83-92D7-F7848C0C9D9D}" srcOrd="3" destOrd="0" presId="urn:microsoft.com/office/officeart/2005/8/layout/cycle3"/>
    <dgm:cxn modelId="{DF452136-83AD-472E-A4D8-2AEC26B74C91}" type="presParOf" srcId="{807DC021-485B-4FBA-9989-F083A7B93992}" destId="{EA6F5023-F1F4-4B0C-8192-A7946CE38406}" srcOrd="4" destOrd="0" presId="urn:microsoft.com/office/officeart/2005/8/layout/cycle3"/>
    <dgm:cxn modelId="{BF5DDC82-AF25-447B-8D7A-8178541DFB0B}" type="presParOf" srcId="{807DC021-485B-4FBA-9989-F083A7B93992}" destId="{CBFDC0F3-C96B-45DF-8CCC-01C9F1DED905}" srcOrd="5" destOrd="0" presId="urn:microsoft.com/office/officeart/2005/8/layout/cycle3"/>
    <dgm:cxn modelId="{6A1B8926-76B3-400E-87B2-2ADF696F6EAF}" type="presParOf" srcId="{807DC021-485B-4FBA-9989-F083A7B93992}" destId="{EE03427F-E350-4493-99E0-FA249A0931C1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D668BE-E233-4337-86B3-90048DBD64D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95C624-6405-463E-A591-8D8849DB517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</a:rPr>
            <a:t>Возможно преодоление.</a:t>
          </a:r>
        </a:p>
      </dgm:t>
    </dgm:pt>
    <dgm:pt modelId="{DD039839-D145-42CC-8E43-4C256948C891}" type="parTrans" cxnId="{F264C735-007E-4AAB-B576-03EDC9B42157}">
      <dgm:prSet/>
      <dgm:spPr/>
      <dgm:t>
        <a:bodyPr/>
        <a:lstStyle/>
        <a:p>
          <a:endParaRPr lang="ru-RU"/>
        </a:p>
      </dgm:t>
    </dgm:pt>
    <dgm:pt modelId="{68A11F96-EE6E-48B6-B824-7C879E5D6AEA}" type="sibTrans" cxnId="{F264C735-007E-4AAB-B576-03EDC9B42157}">
      <dgm:prSet/>
      <dgm:spPr/>
      <dgm:t>
        <a:bodyPr/>
        <a:lstStyle/>
        <a:p>
          <a:endParaRPr lang="ru-RU"/>
        </a:p>
      </dgm:t>
    </dgm:pt>
    <dgm:pt modelId="{CC85D94A-824D-49CA-9D67-A951A46F7D32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</a:rPr>
            <a:t>Низкая познавательная активность.</a:t>
          </a:r>
        </a:p>
      </dgm:t>
    </dgm:pt>
    <dgm:pt modelId="{461501CD-CB9F-41B6-BCB2-AD86528BE36C}" type="parTrans" cxnId="{1C57869B-65E8-4ED3-81C8-B36624D5715F}">
      <dgm:prSet/>
      <dgm:spPr/>
      <dgm:t>
        <a:bodyPr/>
        <a:lstStyle/>
        <a:p>
          <a:endParaRPr lang="ru-RU"/>
        </a:p>
      </dgm:t>
    </dgm:pt>
    <dgm:pt modelId="{713AB08F-5D5F-45EF-B477-BE64DCC380FD}" type="sibTrans" cxnId="{1C57869B-65E8-4ED3-81C8-B36624D5715F}">
      <dgm:prSet/>
      <dgm:spPr/>
      <dgm:t>
        <a:bodyPr/>
        <a:lstStyle/>
        <a:p>
          <a:endParaRPr lang="ru-RU"/>
        </a:p>
      </dgm:t>
    </dgm:pt>
    <dgm:pt modelId="{5BAF9111-DF54-4B1D-B854-A0B347C9CEE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</a:rPr>
            <a:t>Страдает планомерность деятельности.</a:t>
          </a:r>
        </a:p>
      </dgm:t>
    </dgm:pt>
    <dgm:pt modelId="{CD4F5E07-0B63-46A0-B817-13B3AD8E1951}" type="parTrans" cxnId="{2C0D6322-2E86-49F8-8200-62D6C4C8E730}">
      <dgm:prSet/>
      <dgm:spPr/>
      <dgm:t>
        <a:bodyPr/>
        <a:lstStyle/>
        <a:p>
          <a:endParaRPr lang="ru-RU"/>
        </a:p>
      </dgm:t>
    </dgm:pt>
    <dgm:pt modelId="{3DD39C71-F94A-4483-81FB-70531FA80F5C}" type="sibTrans" cxnId="{2C0D6322-2E86-49F8-8200-62D6C4C8E730}">
      <dgm:prSet/>
      <dgm:spPr/>
      <dgm:t>
        <a:bodyPr/>
        <a:lstStyle/>
        <a:p>
          <a:endParaRPr lang="ru-RU"/>
        </a:p>
      </dgm:t>
    </dgm:pt>
    <dgm:pt modelId="{56187A62-F6E3-412C-865A-C765A5CDDE86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solidFill>
                <a:schemeClr val="accent6">
                  <a:lumMod val="75000"/>
                </a:schemeClr>
              </a:solidFill>
            </a:rPr>
            <a:t>Эмоциональное развитие задержано.</a:t>
          </a:r>
        </a:p>
        <a:p>
          <a:pPr marL="0" lvl="0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dirty="0"/>
        </a:p>
      </dgm:t>
    </dgm:pt>
    <dgm:pt modelId="{E6819B1D-B359-4D4C-AB71-0E9A468DE6B0}" type="parTrans" cxnId="{57391B85-4179-4041-9873-418148402A99}">
      <dgm:prSet/>
      <dgm:spPr/>
      <dgm:t>
        <a:bodyPr/>
        <a:lstStyle/>
        <a:p>
          <a:endParaRPr lang="ru-RU"/>
        </a:p>
      </dgm:t>
    </dgm:pt>
    <dgm:pt modelId="{78B8C2F8-7F91-4D3D-B6A7-34570FDD2075}" type="sibTrans" cxnId="{57391B85-4179-4041-9873-418148402A99}">
      <dgm:prSet/>
      <dgm:spPr/>
      <dgm:t>
        <a:bodyPr/>
        <a:lstStyle/>
        <a:p>
          <a:endParaRPr lang="ru-RU"/>
        </a:p>
      </dgm:t>
    </dgm:pt>
    <dgm:pt modelId="{386C6FD2-5AB0-40D5-BE82-40B9CB7C86C5}">
      <dgm:prSet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</a:rPr>
            <a:t>Страдают предпосылки интеллектуальной деятельности.</a:t>
          </a:r>
        </a:p>
      </dgm:t>
    </dgm:pt>
    <dgm:pt modelId="{BEB6CE2B-8C6F-4D4F-BE34-ED43D93A739B}" type="parTrans" cxnId="{C22A5A58-9AC3-4BCE-A942-609A3C8415E4}">
      <dgm:prSet/>
      <dgm:spPr/>
      <dgm:t>
        <a:bodyPr/>
        <a:lstStyle/>
        <a:p>
          <a:endParaRPr lang="ru-RU"/>
        </a:p>
      </dgm:t>
    </dgm:pt>
    <dgm:pt modelId="{2FCF3D75-A260-4D21-9327-B098C222C4E4}" type="sibTrans" cxnId="{C22A5A58-9AC3-4BCE-A942-609A3C8415E4}">
      <dgm:prSet/>
      <dgm:spPr/>
      <dgm:t>
        <a:bodyPr/>
        <a:lstStyle/>
        <a:p>
          <a:endParaRPr lang="ru-RU"/>
        </a:p>
      </dgm:t>
    </dgm:pt>
    <dgm:pt modelId="{569B976D-7E12-493A-9BCC-C78A55EB1B5D}" type="pres">
      <dgm:prSet presAssocID="{2DD668BE-E233-4337-86B3-90048DBD64DE}" presName="linearFlow" presStyleCnt="0">
        <dgm:presLayoutVars>
          <dgm:dir/>
          <dgm:resizeHandles val="exact"/>
        </dgm:presLayoutVars>
      </dgm:prSet>
      <dgm:spPr/>
    </dgm:pt>
    <dgm:pt modelId="{EACD1945-95B8-435A-8D04-12D6ED836978}" type="pres">
      <dgm:prSet presAssocID="{5B95C624-6405-463E-A591-8D8849DB517C}" presName="composite" presStyleCnt="0"/>
      <dgm:spPr/>
    </dgm:pt>
    <dgm:pt modelId="{767F16B6-D29F-4EDF-AB24-E9674FD50022}" type="pres">
      <dgm:prSet presAssocID="{5B95C624-6405-463E-A591-8D8849DB517C}" presName="imgShp" presStyleLbl="fgImgPlace1" presStyleIdx="0" presStyleCnt="5"/>
      <dgm:spPr/>
    </dgm:pt>
    <dgm:pt modelId="{61F99D69-3A86-4AAE-8FFE-D8F8F7DB9C38}" type="pres">
      <dgm:prSet presAssocID="{5B95C624-6405-463E-A591-8D8849DB517C}" presName="txShp" presStyleLbl="node1" presStyleIdx="0" presStyleCnt="5">
        <dgm:presLayoutVars>
          <dgm:bulletEnabled val="1"/>
        </dgm:presLayoutVars>
      </dgm:prSet>
      <dgm:spPr/>
    </dgm:pt>
    <dgm:pt modelId="{96886022-EC59-4564-BF47-B4E0EB35893F}" type="pres">
      <dgm:prSet presAssocID="{68A11F96-EE6E-48B6-B824-7C879E5D6AEA}" presName="spacing" presStyleCnt="0"/>
      <dgm:spPr/>
    </dgm:pt>
    <dgm:pt modelId="{24AE5807-14BA-443A-9DBF-700E16855D6D}" type="pres">
      <dgm:prSet presAssocID="{CC85D94A-824D-49CA-9D67-A951A46F7D32}" presName="composite" presStyleCnt="0"/>
      <dgm:spPr/>
    </dgm:pt>
    <dgm:pt modelId="{B959627F-71D9-425D-A739-1851947D6928}" type="pres">
      <dgm:prSet presAssocID="{CC85D94A-824D-49CA-9D67-A951A46F7D32}" presName="imgShp" presStyleLbl="fgImgPlace1" presStyleIdx="1" presStyleCnt="5" custLinFactNeighborX="1141" custLinFactNeighborY="-2574"/>
      <dgm:spPr/>
    </dgm:pt>
    <dgm:pt modelId="{5B286219-E1CB-434B-A30A-4DB4ADEC3C89}" type="pres">
      <dgm:prSet presAssocID="{CC85D94A-824D-49CA-9D67-A951A46F7D32}" presName="txShp" presStyleLbl="node1" presStyleIdx="1" presStyleCnt="5">
        <dgm:presLayoutVars>
          <dgm:bulletEnabled val="1"/>
        </dgm:presLayoutVars>
      </dgm:prSet>
      <dgm:spPr/>
    </dgm:pt>
    <dgm:pt modelId="{5DFF831E-3086-456D-9E62-A3F09CDA980E}" type="pres">
      <dgm:prSet presAssocID="{713AB08F-5D5F-45EF-B477-BE64DCC380FD}" presName="spacing" presStyleCnt="0"/>
      <dgm:spPr/>
    </dgm:pt>
    <dgm:pt modelId="{C68EC59C-E942-4767-969B-9646B7C85157}" type="pres">
      <dgm:prSet presAssocID="{5BAF9111-DF54-4B1D-B854-A0B347C9CEE1}" presName="composite" presStyleCnt="0"/>
      <dgm:spPr/>
    </dgm:pt>
    <dgm:pt modelId="{0A7531AB-964D-41E0-8EF2-CA86CBE5A436}" type="pres">
      <dgm:prSet presAssocID="{5BAF9111-DF54-4B1D-B854-A0B347C9CEE1}" presName="imgShp" presStyleLbl="fgImgPlace1" presStyleIdx="2" presStyleCnt="5"/>
      <dgm:spPr/>
    </dgm:pt>
    <dgm:pt modelId="{53FA2B48-8766-4A12-B871-EADDAE7E200B}" type="pres">
      <dgm:prSet presAssocID="{5BAF9111-DF54-4B1D-B854-A0B347C9CEE1}" presName="txShp" presStyleLbl="node1" presStyleIdx="2" presStyleCnt="5">
        <dgm:presLayoutVars>
          <dgm:bulletEnabled val="1"/>
        </dgm:presLayoutVars>
      </dgm:prSet>
      <dgm:spPr/>
    </dgm:pt>
    <dgm:pt modelId="{7CAC094B-3EAB-4571-8AB1-66DC847B77D1}" type="pres">
      <dgm:prSet presAssocID="{3DD39C71-F94A-4483-81FB-70531FA80F5C}" presName="spacing" presStyleCnt="0"/>
      <dgm:spPr/>
    </dgm:pt>
    <dgm:pt modelId="{A282AE48-54F8-4343-BD33-12F61BFF0D13}" type="pres">
      <dgm:prSet presAssocID="{56187A62-F6E3-412C-865A-C765A5CDDE86}" presName="composite" presStyleCnt="0"/>
      <dgm:spPr/>
    </dgm:pt>
    <dgm:pt modelId="{CB8DB78A-5DA1-4D00-B3C1-82E973233FA8}" type="pres">
      <dgm:prSet presAssocID="{56187A62-F6E3-412C-865A-C765A5CDDE86}" presName="imgShp" presStyleLbl="fgImgPlace1" presStyleIdx="3" presStyleCnt="5"/>
      <dgm:spPr/>
    </dgm:pt>
    <dgm:pt modelId="{D9AB9BCA-A108-4B12-9C89-9385197685C1}" type="pres">
      <dgm:prSet presAssocID="{56187A62-F6E3-412C-865A-C765A5CDDE86}" presName="txShp" presStyleLbl="node1" presStyleIdx="3" presStyleCnt="5" custLinFactNeighborX="748" custLinFactNeighborY="-247">
        <dgm:presLayoutVars>
          <dgm:bulletEnabled val="1"/>
        </dgm:presLayoutVars>
      </dgm:prSet>
      <dgm:spPr/>
    </dgm:pt>
    <dgm:pt modelId="{60D65436-545A-43D9-8308-39FE6A3F85F1}" type="pres">
      <dgm:prSet presAssocID="{78B8C2F8-7F91-4D3D-B6A7-34570FDD2075}" presName="spacing" presStyleCnt="0"/>
      <dgm:spPr/>
    </dgm:pt>
    <dgm:pt modelId="{28DAD230-F7C4-43FB-931F-D7046E917E06}" type="pres">
      <dgm:prSet presAssocID="{386C6FD2-5AB0-40D5-BE82-40B9CB7C86C5}" presName="composite" presStyleCnt="0"/>
      <dgm:spPr/>
    </dgm:pt>
    <dgm:pt modelId="{872D646B-8526-415A-910E-F95890C63D0B}" type="pres">
      <dgm:prSet presAssocID="{386C6FD2-5AB0-40D5-BE82-40B9CB7C86C5}" presName="imgShp" presStyleLbl="fgImgPlace1" presStyleIdx="4" presStyleCnt="5"/>
      <dgm:spPr/>
    </dgm:pt>
    <dgm:pt modelId="{6E04D911-EA76-4E07-B000-0EAFE64AFD2C}" type="pres">
      <dgm:prSet presAssocID="{386C6FD2-5AB0-40D5-BE82-40B9CB7C86C5}" presName="txShp" presStyleLbl="node1" presStyleIdx="4" presStyleCnt="5">
        <dgm:presLayoutVars>
          <dgm:bulletEnabled val="1"/>
        </dgm:presLayoutVars>
      </dgm:prSet>
      <dgm:spPr/>
    </dgm:pt>
  </dgm:ptLst>
  <dgm:cxnLst>
    <dgm:cxn modelId="{2C0D6322-2E86-49F8-8200-62D6C4C8E730}" srcId="{2DD668BE-E233-4337-86B3-90048DBD64DE}" destId="{5BAF9111-DF54-4B1D-B854-A0B347C9CEE1}" srcOrd="2" destOrd="0" parTransId="{CD4F5E07-0B63-46A0-B817-13B3AD8E1951}" sibTransId="{3DD39C71-F94A-4483-81FB-70531FA80F5C}"/>
    <dgm:cxn modelId="{0BF68C2A-D5DC-483E-AF6E-88A0EE1A888F}" type="presOf" srcId="{56187A62-F6E3-412C-865A-C765A5CDDE86}" destId="{D9AB9BCA-A108-4B12-9C89-9385197685C1}" srcOrd="0" destOrd="0" presId="urn:microsoft.com/office/officeart/2005/8/layout/vList3"/>
    <dgm:cxn modelId="{F264C735-007E-4AAB-B576-03EDC9B42157}" srcId="{2DD668BE-E233-4337-86B3-90048DBD64DE}" destId="{5B95C624-6405-463E-A591-8D8849DB517C}" srcOrd="0" destOrd="0" parTransId="{DD039839-D145-42CC-8E43-4C256948C891}" sibTransId="{68A11F96-EE6E-48B6-B824-7C879E5D6AEA}"/>
    <dgm:cxn modelId="{C22A5A58-9AC3-4BCE-A942-609A3C8415E4}" srcId="{2DD668BE-E233-4337-86B3-90048DBD64DE}" destId="{386C6FD2-5AB0-40D5-BE82-40B9CB7C86C5}" srcOrd="4" destOrd="0" parTransId="{BEB6CE2B-8C6F-4D4F-BE34-ED43D93A739B}" sibTransId="{2FCF3D75-A260-4D21-9327-B098C222C4E4}"/>
    <dgm:cxn modelId="{2F75A779-E338-4D32-B8D5-4C9844072AAA}" type="presOf" srcId="{2DD668BE-E233-4337-86B3-90048DBD64DE}" destId="{569B976D-7E12-493A-9BCC-C78A55EB1B5D}" srcOrd="0" destOrd="0" presId="urn:microsoft.com/office/officeart/2005/8/layout/vList3"/>
    <dgm:cxn modelId="{57391B85-4179-4041-9873-418148402A99}" srcId="{2DD668BE-E233-4337-86B3-90048DBD64DE}" destId="{56187A62-F6E3-412C-865A-C765A5CDDE86}" srcOrd="3" destOrd="0" parTransId="{E6819B1D-B359-4D4C-AB71-0E9A468DE6B0}" sibTransId="{78B8C2F8-7F91-4D3D-B6A7-34570FDD2075}"/>
    <dgm:cxn modelId="{1C57869B-65E8-4ED3-81C8-B36624D5715F}" srcId="{2DD668BE-E233-4337-86B3-90048DBD64DE}" destId="{CC85D94A-824D-49CA-9D67-A951A46F7D32}" srcOrd="1" destOrd="0" parTransId="{461501CD-CB9F-41B6-BCB2-AD86528BE36C}" sibTransId="{713AB08F-5D5F-45EF-B477-BE64DCC380FD}"/>
    <dgm:cxn modelId="{801C5CA2-19D1-4DEE-B302-8FFD769FCF59}" type="presOf" srcId="{CC85D94A-824D-49CA-9D67-A951A46F7D32}" destId="{5B286219-E1CB-434B-A30A-4DB4ADEC3C89}" srcOrd="0" destOrd="0" presId="urn:microsoft.com/office/officeart/2005/8/layout/vList3"/>
    <dgm:cxn modelId="{737E26D3-8235-4781-9203-575D8C97C2D9}" type="presOf" srcId="{5B95C624-6405-463E-A591-8D8849DB517C}" destId="{61F99D69-3A86-4AAE-8FFE-D8F8F7DB9C38}" srcOrd="0" destOrd="0" presId="urn:microsoft.com/office/officeart/2005/8/layout/vList3"/>
    <dgm:cxn modelId="{B8A690E4-9F8C-464A-89D3-6094BAAA412F}" type="presOf" srcId="{386C6FD2-5AB0-40D5-BE82-40B9CB7C86C5}" destId="{6E04D911-EA76-4E07-B000-0EAFE64AFD2C}" srcOrd="0" destOrd="0" presId="urn:microsoft.com/office/officeart/2005/8/layout/vList3"/>
    <dgm:cxn modelId="{FA031AE5-4723-4728-84A6-F499CBCD91F0}" type="presOf" srcId="{5BAF9111-DF54-4B1D-B854-A0B347C9CEE1}" destId="{53FA2B48-8766-4A12-B871-EADDAE7E200B}" srcOrd="0" destOrd="0" presId="urn:microsoft.com/office/officeart/2005/8/layout/vList3"/>
    <dgm:cxn modelId="{C8A1432E-6615-4CC7-8BEB-0062C915C4BF}" type="presParOf" srcId="{569B976D-7E12-493A-9BCC-C78A55EB1B5D}" destId="{EACD1945-95B8-435A-8D04-12D6ED836978}" srcOrd="0" destOrd="0" presId="urn:microsoft.com/office/officeart/2005/8/layout/vList3"/>
    <dgm:cxn modelId="{F63A9A76-5E20-49CF-AB2A-27D409F4A48A}" type="presParOf" srcId="{EACD1945-95B8-435A-8D04-12D6ED836978}" destId="{767F16B6-D29F-4EDF-AB24-E9674FD50022}" srcOrd="0" destOrd="0" presId="urn:microsoft.com/office/officeart/2005/8/layout/vList3"/>
    <dgm:cxn modelId="{16163A9C-2207-4220-8D18-930B07FCF904}" type="presParOf" srcId="{EACD1945-95B8-435A-8D04-12D6ED836978}" destId="{61F99D69-3A86-4AAE-8FFE-D8F8F7DB9C38}" srcOrd="1" destOrd="0" presId="urn:microsoft.com/office/officeart/2005/8/layout/vList3"/>
    <dgm:cxn modelId="{53902ECF-82AD-4FE2-AF68-4AA44EFA5F26}" type="presParOf" srcId="{569B976D-7E12-493A-9BCC-C78A55EB1B5D}" destId="{96886022-EC59-4564-BF47-B4E0EB35893F}" srcOrd="1" destOrd="0" presId="urn:microsoft.com/office/officeart/2005/8/layout/vList3"/>
    <dgm:cxn modelId="{2E7B87F6-24D1-4998-A44C-FDCF3A5071D5}" type="presParOf" srcId="{569B976D-7E12-493A-9BCC-C78A55EB1B5D}" destId="{24AE5807-14BA-443A-9DBF-700E16855D6D}" srcOrd="2" destOrd="0" presId="urn:microsoft.com/office/officeart/2005/8/layout/vList3"/>
    <dgm:cxn modelId="{F8F4EC2B-022A-4203-99F8-29DBDD87449D}" type="presParOf" srcId="{24AE5807-14BA-443A-9DBF-700E16855D6D}" destId="{B959627F-71D9-425D-A739-1851947D6928}" srcOrd="0" destOrd="0" presId="urn:microsoft.com/office/officeart/2005/8/layout/vList3"/>
    <dgm:cxn modelId="{5A681357-32A7-46FE-BF69-C44FAE440C6E}" type="presParOf" srcId="{24AE5807-14BA-443A-9DBF-700E16855D6D}" destId="{5B286219-E1CB-434B-A30A-4DB4ADEC3C89}" srcOrd="1" destOrd="0" presId="urn:microsoft.com/office/officeart/2005/8/layout/vList3"/>
    <dgm:cxn modelId="{01A09102-287F-442C-84B9-A2146DF6534C}" type="presParOf" srcId="{569B976D-7E12-493A-9BCC-C78A55EB1B5D}" destId="{5DFF831E-3086-456D-9E62-A3F09CDA980E}" srcOrd="3" destOrd="0" presId="urn:microsoft.com/office/officeart/2005/8/layout/vList3"/>
    <dgm:cxn modelId="{9618291E-F866-4540-9DB0-1619B5B1A4FD}" type="presParOf" srcId="{569B976D-7E12-493A-9BCC-C78A55EB1B5D}" destId="{C68EC59C-E942-4767-969B-9646B7C85157}" srcOrd="4" destOrd="0" presId="urn:microsoft.com/office/officeart/2005/8/layout/vList3"/>
    <dgm:cxn modelId="{1128FBF3-839F-4300-A329-029C0CC8F551}" type="presParOf" srcId="{C68EC59C-E942-4767-969B-9646B7C85157}" destId="{0A7531AB-964D-41E0-8EF2-CA86CBE5A436}" srcOrd="0" destOrd="0" presId="urn:microsoft.com/office/officeart/2005/8/layout/vList3"/>
    <dgm:cxn modelId="{3BCD0F0E-4767-4C5F-AC35-511D411B78F5}" type="presParOf" srcId="{C68EC59C-E942-4767-969B-9646B7C85157}" destId="{53FA2B48-8766-4A12-B871-EADDAE7E200B}" srcOrd="1" destOrd="0" presId="urn:microsoft.com/office/officeart/2005/8/layout/vList3"/>
    <dgm:cxn modelId="{C9086C83-472B-49C3-8BC9-4D3D8E553DB0}" type="presParOf" srcId="{569B976D-7E12-493A-9BCC-C78A55EB1B5D}" destId="{7CAC094B-3EAB-4571-8AB1-66DC847B77D1}" srcOrd="5" destOrd="0" presId="urn:microsoft.com/office/officeart/2005/8/layout/vList3"/>
    <dgm:cxn modelId="{A77795EF-680C-4573-9DDE-9BEDBF5A2552}" type="presParOf" srcId="{569B976D-7E12-493A-9BCC-C78A55EB1B5D}" destId="{A282AE48-54F8-4343-BD33-12F61BFF0D13}" srcOrd="6" destOrd="0" presId="urn:microsoft.com/office/officeart/2005/8/layout/vList3"/>
    <dgm:cxn modelId="{4D70475B-6BA8-4448-AC83-6631C3E1B9CF}" type="presParOf" srcId="{A282AE48-54F8-4343-BD33-12F61BFF0D13}" destId="{CB8DB78A-5DA1-4D00-B3C1-82E973233FA8}" srcOrd="0" destOrd="0" presId="urn:microsoft.com/office/officeart/2005/8/layout/vList3"/>
    <dgm:cxn modelId="{9113E240-6261-4B75-BF7F-FAE611185316}" type="presParOf" srcId="{A282AE48-54F8-4343-BD33-12F61BFF0D13}" destId="{D9AB9BCA-A108-4B12-9C89-9385197685C1}" srcOrd="1" destOrd="0" presId="urn:microsoft.com/office/officeart/2005/8/layout/vList3"/>
    <dgm:cxn modelId="{1859BE30-56EC-4ECC-B537-19AFA10C7053}" type="presParOf" srcId="{569B976D-7E12-493A-9BCC-C78A55EB1B5D}" destId="{60D65436-545A-43D9-8308-39FE6A3F85F1}" srcOrd="7" destOrd="0" presId="urn:microsoft.com/office/officeart/2005/8/layout/vList3"/>
    <dgm:cxn modelId="{BD455F05-075C-468E-BBB8-D1C45D11DB79}" type="presParOf" srcId="{569B976D-7E12-493A-9BCC-C78A55EB1B5D}" destId="{28DAD230-F7C4-43FB-931F-D7046E917E06}" srcOrd="8" destOrd="0" presId="urn:microsoft.com/office/officeart/2005/8/layout/vList3"/>
    <dgm:cxn modelId="{BC604E66-0B14-4EB3-9288-01C8B90D34CF}" type="presParOf" srcId="{28DAD230-F7C4-43FB-931F-D7046E917E06}" destId="{872D646B-8526-415A-910E-F95890C63D0B}" srcOrd="0" destOrd="0" presId="urn:microsoft.com/office/officeart/2005/8/layout/vList3"/>
    <dgm:cxn modelId="{9CEB3BE7-523D-4F6F-88D4-BDEE08CE502E}" type="presParOf" srcId="{28DAD230-F7C4-43FB-931F-D7046E917E06}" destId="{6E04D911-EA76-4E07-B000-0EAFE64AFD2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D668BE-E233-4337-86B3-90048DBD64D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95C624-6405-463E-A591-8D8849DB517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</a:rPr>
            <a:t>Необратимость характера.</a:t>
          </a:r>
        </a:p>
      </dgm:t>
    </dgm:pt>
    <dgm:pt modelId="{DD039839-D145-42CC-8E43-4C256948C891}" type="parTrans" cxnId="{F264C735-007E-4AAB-B576-03EDC9B42157}">
      <dgm:prSet/>
      <dgm:spPr/>
      <dgm:t>
        <a:bodyPr/>
        <a:lstStyle/>
        <a:p>
          <a:endParaRPr lang="ru-RU"/>
        </a:p>
      </dgm:t>
    </dgm:pt>
    <dgm:pt modelId="{68A11F96-EE6E-48B6-B824-7C879E5D6AEA}" type="sibTrans" cxnId="{F264C735-007E-4AAB-B576-03EDC9B42157}">
      <dgm:prSet/>
      <dgm:spPr/>
      <dgm:t>
        <a:bodyPr/>
        <a:lstStyle/>
        <a:p>
          <a:endParaRPr lang="ru-RU"/>
        </a:p>
      </dgm:t>
    </dgm:pt>
    <dgm:pt modelId="{CC85D94A-824D-49CA-9D67-A951A46F7D32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</a:rPr>
            <a:t>Недоразвитие</a:t>
          </a:r>
          <a:r>
            <a:rPr lang="ru-RU" baseline="0" dirty="0">
              <a:solidFill>
                <a:schemeClr val="accent6">
                  <a:lumMod val="75000"/>
                </a:schemeClr>
              </a:solidFill>
            </a:rPr>
            <a:t> познавательных процессов.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461501CD-CB9F-41B6-BCB2-AD86528BE36C}" type="parTrans" cxnId="{1C57869B-65E8-4ED3-81C8-B36624D5715F}">
      <dgm:prSet/>
      <dgm:spPr/>
      <dgm:t>
        <a:bodyPr/>
        <a:lstStyle/>
        <a:p>
          <a:endParaRPr lang="ru-RU"/>
        </a:p>
      </dgm:t>
    </dgm:pt>
    <dgm:pt modelId="{713AB08F-5D5F-45EF-B477-BE64DCC380FD}" type="sibTrans" cxnId="{1C57869B-65E8-4ED3-81C8-B36624D5715F}">
      <dgm:prSet/>
      <dgm:spPr/>
      <dgm:t>
        <a:bodyPr/>
        <a:lstStyle/>
        <a:p>
          <a:endParaRPr lang="ru-RU"/>
        </a:p>
      </dgm:t>
    </dgm:pt>
    <dgm:pt modelId="{5BAF9111-DF54-4B1D-B854-A0B347C9CEE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</a:rPr>
            <a:t>Искажены представления об окружающем мире.</a:t>
          </a:r>
        </a:p>
      </dgm:t>
    </dgm:pt>
    <dgm:pt modelId="{CD4F5E07-0B63-46A0-B817-13B3AD8E1951}" type="parTrans" cxnId="{2C0D6322-2E86-49F8-8200-62D6C4C8E730}">
      <dgm:prSet/>
      <dgm:spPr/>
      <dgm:t>
        <a:bodyPr/>
        <a:lstStyle/>
        <a:p>
          <a:endParaRPr lang="ru-RU"/>
        </a:p>
      </dgm:t>
    </dgm:pt>
    <dgm:pt modelId="{3DD39C71-F94A-4483-81FB-70531FA80F5C}" type="sibTrans" cxnId="{2C0D6322-2E86-49F8-8200-62D6C4C8E730}">
      <dgm:prSet/>
      <dgm:spPr/>
      <dgm:t>
        <a:bodyPr/>
        <a:lstStyle/>
        <a:p>
          <a:endParaRPr lang="ru-RU"/>
        </a:p>
      </dgm:t>
    </dgm:pt>
    <dgm:pt modelId="{54F099A7-0BF0-46B9-896B-AE6FF79EA4B3}">
      <dgm:prSet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</a:rPr>
            <a:t>Несформированность эмоциональной сферы.</a:t>
          </a:r>
        </a:p>
      </dgm:t>
    </dgm:pt>
    <dgm:pt modelId="{EF34A011-CEFC-4290-BA3E-2F23581DA6AF}" type="parTrans" cxnId="{A81D9AB0-836E-4EE2-96AB-C4BF47AB80A4}">
      <dgm:prSet/>
      <dgm:spPr/>
      <dgm:t>
        <a:bodyPr/>
        <a:lstStyle/>
        <a:p>
          <a:endParaRPr lang="ru-RU"/>
        </a:p>
      </dgm:t>
    </dgm:pt>
    <dgm:pt modelId="{B7866958-FE3B-4819-A348-D3EEAD5794F8}" type="sibTrans" cxnId="{A81D9AB0-836E-4EE2-96AB-C4BF47AB80A4}">
      <dgm:prSet/>
      <dgm:spPr/>
      <dgm:t>
        <a:bodyPr/>
        <a:lstStyle/>
        <a:p>
          <a:endParaRPr lang="ru-RU"/>
        </a:p>
      </dgm:t>
    </dgm:pt>
    <dgm:pt modelId="{9E8E35DC-ECB7-4A3A-8EAE-E6B29CD4EEC7}">
      <dgm:prSet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</a:rPr>
            <a:t>Страдают</a:t>
          </a:r>
          <a:r>
            <a:rPr lang="ru-RU" baseline="0" dirty="0">
              <a:solidFill>
                <a:schemeClr val="accent6">
                  <a:lumMod val="75000"/>
                </a:schemeClr>
              </a:solidFill>
            </a:rPr>
            <a:t> мыслительные функции.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D8C59430-AEEC-4D69-97F1-3F55CF4E43FA}" type="parTrans" cxnId="{D7B547F2-9271-4339-9246-DB86A4102B0A}">
      <dgm:prSet/>
      <dgm:spPr/>
      <dgm:t>
        <a:bodyPr/>
        <a:lstStyle/>
        <a:p>
          <a:endParaRPr lang="ru-RU"/>
        </a:p>
      </dgm:t>
    </dgm:pt>
    <dgm:pt modelId="{6D50653D-1476-4746-8C3B-517BB25C379A}" type="sibTrans" cxnId="{D7B547F2-9271-4339-9246-DB86A4102B0A}">
      <dgm:prSet/>
      <dgm:spPr/>
      <dgm:t>
        <a:bodyPr/>
        <a:lstStyle/>
        <a:p>
          <a:endParaRPr lang="ru-RU"/>
        </a:p>
      </dgm:t>
    </dgm:pt>
    <dgm:pt modelId="{569B976D-7E12-493A-9BCC-C78A55EB1B5D}" type="pres">
      <dgm:prSet presAssocID="{2DD668BE-E233-4337-86B3-90048DBD64DE}" presName="linearFlow" presStyleCnt="0">
        <dgm:presLayoutVars>
          <dgm:dir/>
          <dgm:resizeHandles val="exact"/>
        </dgm:presLayoutVars>
      </dgm:prSet>
      <dgm:spPr/>
    </dgm:pt>
    <dgm:pt modelId="{EACD1945-95B8-435A-8D04-12D6ED836978}" type="pres">
      <dgm:prSet presAssocID="{5B95C624-6405-463E-A591-8D8849DB517C}" presName="composite" presStyleCnt="0"/>
      <dgm:spPr/>
    </dgm:pt>
    <dgm:pt modelId="{767F16B6-D29F-4EDF-AB24-E9674FD50022}" type="pres">
      <dgm:prSet presAssocID="{5B95C624-6405-463E-A591-8D8849DB517C}" presName="imgShp" presStyleLbl="fgImgPlace1" presStyleIdx="0" presStyleCnt="5"/>
      <dgm:spPr/>
    </dgm:pt>
    <dgm:pt modelId="{61F99D69-3A86-4AAE-8FFE-D8F8F7DB9C38}" type="pres">
      <dgm:prSet presAssocID="{5B95C624-6405-463E-A591-8D8849DB517C}" presName="txShp" presStyleLbl="node1" presStyleIdx="0" presStyleCnt="5" custLinFactNeighborX="494" custLinFactNeighborY="668">
        <dgm:presLayoutVars>
          <dgm:bulletEnabled val="1"/>
        </dgm:presLayoutVars>
      </dgm:prSet>
      <dgm:spPr/>
    </dgm:pt>
    <dgm:pt modelId="{96886022-EC59-4564-BF47-B4E0EB35893F}" type="pres">
      <dgm:prSet presAssocID="{68A11F96-EE6E-48B6-B824-7C879E5D6AEA}" presName="spacing" presStyleCnt="0"/>
      <dgm:spPr/>
    </dgm:pt>
    <dgm:pt modelId="{24AE5807-14BA-443A-9DBF-700E16855D6D}" type="pres">
      <dgm:prSet presAssocID="{CC85D94A-824D-49CA-9D67-A951A46F7D32}" presName="composite" presStyleCnt="0"/>
      <dgm:spPr/>
    </dgm:pt>
    <dgm:pt modelId="{B959627F-71D9-425D-A739-1851947D6928}" type="pres">
      <dgm:prSet presAssocID="{CC85D94A-824D-49CA-9D67-A951A46F7D32}" presName="imgShp" presStyleLbl="fgImgPlace1" presStyleIdx="1" presStyleCnt="5" custLinFactNeighborX="1141" custLinFactNeighborY="-2574"/>
      <dgm:spPr/>
    </dgm:pt>
    <dgm:pt modelId="{5B286219-E1CB-434B-A30A-4DB4ADEC3C89}" type="pres">
      <dgm:prSet presAssocID="{CC85D94A-824D-49CA-9D67-A951A46F7D32}" presName="txShp" presStyleLbl="node1" presStyleIdx="1" presStyleCnt="5">
        <dgm:presLayoutVars>
          <dgm:bulletEnabled val="1"/>
        </dgm:presLayoutVars>
      </dgm:prSet>
      <dgm:spPr/>
    </dgm:pt>
    <dgm:pt modelId="{5DFF831E-3086-456D-9E62-A3F09CDA980E}" type="pres">
      <dgm:prSet presAssocID="{713AB08F-5D5F-45EF-B477-BE64DCC380FD}" presName="spacing" presStyleCnt="0"/>
      <dgm:spPr/>
    </dgm:pt>
    <dgm:pt modelId="{C68EC59C-E942-4767-969B-9646B7C85157}" type="pres">
      <dgm:prSet presAssocID="{5BAF9111-DF54-4B1D-B854-A0B347C9CEE1}" presName="composite" presStyleCnt="0"/>
      <dgm:spPr/>
    </dgm:pt>
    <dgm:pt modelId="{0A7531AB-964D-41E0-8EF2-CA86CBE5A436}" type="pres">
      <dgm:prSet presAssocID="{5BAF9111-DF54-4B1D-B854-A0B347C9CEE1}" presName="imgShp" presStyleLbl="fgImgPlace1" presStyleIdx="2" presStyleCnt="5"/>
      <dgm:spPr/>
    </dgm:pt>
    <dgm:pt modelId="{53FA2B48-8766-4A12-B871-EADDAE7E200B}" type="pres">
      <dgm:prSet presAssocID="{5BAF9111-DF54-4B1D-B854-A0B347C9CEE1}" presName="txShp" presStyleLbl="node1" presStyleIdx="2" presStyleCnt="5">
        <dgm:presLayoutVars>
          <dgm:bulletEnabled val="1"/>
        </dgm:presLayoutVars>
      </dgm:prSet>
      <dgm:spPr/>
    </dgm:pt>
    <dgm:pt modelId="{16E5D78D-FDC4-4D36-A478-293AB531200A}" type="pres">
      <dgm:prSet presAssocID="{3DD39C71-F94A-4483-81FB-70531FA80F5C}" presName="spacing" presStyleCnt="0"/>
      <dgm:spPr/>
    </dgm:pt>
    <dgm:pt modelId="{979DD474-020E-4E2B-9B11-312FF0B563A6}" type="pres">
      <dgm:prSet presAssocID="{54F099A7-0BF0-46B9-896B-AE6FF79EA4B3}" presName="composite" presStyleCnt="0"/>
      <dgm:spPr/>
    </dgm:pt>
    <dgm:pt modelId="{990F88AA-D539-43D1-8486-2AB120F8967C}" type="pres">
      <dgm:prSet presAssocID="{54F099A7-0BF0-46B9-896B-AE6FF79EA4B3}" presName="imgShp" presStyleLbl="fgImgPlace1" presStyleIdx="3" presStyleCnt="5"/>
      <dgm:spPr/>
    </dgm:pt>
    <dgm:pt modelId="{A67EDF60-AC8B-4773-8A5B-B9E5C5E57B31}" type="pres">
      <dgm:prSet presAssocID="{54F099A7-0BF0-46B9-896B-AE6FF79EA4B3}" presName="txShp" presStyleLbl="node1" presStyleIdx="3" presStyleCnt="5">
        <dgm:presLayoutVars>
          <dgm:bulletEnabled val="1"/>
        </dgm:presLayoutVars>
      </dgm:prSet>
      <dgm:spPr/>
    </dgm:pt>
    <dgm:pt modelId="{A893FD8E-739A-47CF-AF35-D0DE9CD13624}" type="pres">
      <dgm:prSet presAssocID="{B7866958-FE3B-4819-A348-D3EEAD5794F8}" presName="spacing" presStyleCnt="0"/>
      <dgm:spPr/>
    </dgm:pt>
    <dgm:pt modelId="{385B0586-E7DE-4935-A25D-17B1E48642DD}" type="pres">
      <dgm:prSet presAssocID="{9E8E35DC-ECB7-4A3A-8EAE-E6B29CD4EEC7}" presName="composite" presStyleCnt="0"/>
      <dgm:spPr/>
    </dgm:pt>
    <dgm:pt modelId="{C0515D8C-ACDD-4620-94B1-CC6DFBA39745}" type="pres">
      <dgm:prSet presAssocID="{9E8E35DC-ECB7-4A3A-8EAE-E6B29CD4EEC7}" presName="imgShp" presStyleLbl="fgImgPlace1" presStyleIdx="4" presStyleCnt="5"/>
      <dgm:spPr/>
    </dgm:pt>
    <dgm:pt modelId="{4DF56C98-303B-4587-A8A1-C8CFD7D8D059}" type="pres">
      <dgm:prSet presAssocID="{9E8E35DC-ECB7-4A3A-8EAE-E6B29CD4EEC7}" presName="txShp" presStyleLbl="node1" presStyleIdx="4" presStyleCnt="5">
        <dgm:presLayoutVars>
          <dgm:bulletEnabled val="1"/>
        </dgm:presLayoutVars>
      </dgm:prSet>
      <dgm:spPr/>
    </dgm:pt>
  </dgm:ptLst>
  <dgm:cxnLst>
    <dgm:cxn modelId="{2C0D6322-2E86-49F8-8200-62D6C4C8E730}" srcId="{2DD668BE-E233-4337-86B3-90048DBD64DE}" destId="{5BAF9111-DF54-4B1D-B854-A0B347C9CEE1}" srcOrd="2" destOrd="0" parTransId="{CD4F5E07-0B63-46A0-B817-13B3AD8E1951}" sibTransId="{3DD39C71-F94A-4483-81FB-70531FA80F5C}"/>
    <dgm:cxn modelId="{F264C735-007E-4AAB-B576-03EDC9B42157}" srcId="{2DD668BE-E233-4337-86B3-90048DBD64DE}" destId="{5B95C624-6405-463E-A591-8D8849DB517C}" srcOrd="0" destOrd="0" parTransId="{DD039839-D145-42CC-8E43-4C256948C891}" sibTransId="{68A11F96-EE6E-48B6-B824-7C879E5D6AEA}"/>
    <dgm:cxn modelId="{2F75A779-E338-4D32-B8D5-4C9844072AAA}" type="presOf" srcId="{2DD668BE-E233-4337-86B3-90048DBD64DE}" destId="{569B976D-7E12-493A-9BCC-C78A55EB1B5D}" srcOrd="0" destOrd="0" presId="urn:microsoft.com/office/officeart/2005/8/layout/vList3"/>
    <dgm:cxn modelId="{8CCD2897-6BF9-45F9-A30C-DC4510A429EF}" type="presOf" srcId="{54F099A7-0BF0-46B9-896B-AE6FF79EA4B3}" destId="{A67EDF60-AC8B-4773-8A5B-B9E5C5E57B31}" srcOrd="0" destOrd="0" presId="urn:microsoft.com/office/officeart/2005/8/layout/vList3"/>
    <dgm:cxn modelId="{1C57869B-65E8-4ED3-81C8-B36624D5715F}" srcId="{2DD668BE-E233-4337-86B3-90048DBD64DE}" destId="{CC85D94A-824D-49CA-9D67-A951A46F7D32}" srcOrd="1" destOrd="0" parTransId="{461501CD-CB9F-41B6-BCB2-AD86528BE36C}" sibTransId="{713AB08F-5D5F-45EF-B477-BE64DCC380FD}"/>
    <dgm:cxn modelId="{801C5CA2-19D1-4DEE-B302-8FFD769FCF59}" type="presOf" srcId="{CC85D94A-824D-49CA-9D67-A951A46F7D32}" destId="{5B286219-E1CB-434B-A30A-4DB4ADEC3C89}" srcOrd="0" destOrd="0" presId="urn:microsoft.com/office/officeart/2005/8/layout/vList3"/>
    <dgm:cxn modelId="{A81D9AB0-836E-4EE2-96AB-C4BF47AB80A4}" srcId="{2DD668BE-E233-4337-86B3-90048DBD64DE}" destId="{54F099A7-0BF0-46B9-896B-AE6FF79EA4B3}" srcOrd="3" destOrd="0" parTransId="{EF34A011-CEFC-4290-BA3E-2F23581DA6AF}" sibTransId="{B7866958-FE3B-4819-A348-D3EEAD5794F8}"/>
    <dgm:cxn modelId="{737E26D3-8235-4781-9203-575D8C97C2D9}" type="presOf" srcId="{5B95C624-6405-463E-A591-8D8849DB517C}" destId="{61F99D69-3A86-4AAE-8FFE-D8F8F7DB9C38}" srcOrd="0" destOrd="0" presId="urn:microsoft.com/office/officeart/2005/8/layout/vList3"/>
    <dgm:cxn modelId="{FA031AE5-4723-4728-84A6-F499CBCD91F0}" type="presOf" srcId="{5BAF9111-DF54-4B1D-B854-A0B347C9CEE1}" destId="{53FA2B48-8766-4A12-B871-EADDAE7E200B}" srcOrd="0" destOrd="0" presId="urn:microsoft.com/office/officeart/2005/8/layout/vList3"/>
    <dgm:cxn modelId="{D7B547F2-9271-4339-9246-DB86A4102B0A}" srcId="{2DD668BE-E233-4337-86B3-90048DBD64DE}" destId="{9E8E35DC-ECB7-4A3A-8EAE-E6B29CD4EEC7}" srcOrd="4" destOrd="0" parTransId="{D8C59430-AEEC-4D69-97F1-3F55CF4E43FA}" sibTransId="{6D50653D-1476-4746-8C3B-517BB25C379A}"/>
    <dgm:cxn modelId="{BFD1C9F8-1BCE-43EF-B583-142DDE1D75F6}" type="presOf" srcId="{9E8E35DC-ECB7-4A3A-8EAE-E6B29CD4EEC7}" destId="{4DF56C98-303B-4587-A8A1-C8CFD7D8D059}" srcOrd="0" destOrd="0" presId="urn:microsoft.com/office/officeart/2005/8/layout/vList3"/>
    <dgm:cxn modelId="{C8A1432E-6615-4CC7-8BEB-0062C915C4BF}" type="presParOf" srcId="{569B976D-7E12-493A-9BCC-C78A55EB1B5D}" destId="{EACD1945-95B8-435A-8D04-12D6ED836978}" srcOrd="0" destOrd="0" presId="urn:microsoft.com/office/officeart/2005/8/layout/vList3"/>
    <dgm:cxn modelId="{F63A9A76-5E20-49CF-AB2A-27D409F4A48A}" type="presParOf" srcId="{EACD1945-95B8-435A-8D04-12D6ED836978}" destId="{767F16B6-D29F-4EDF-AB24-E9674FD50022}" srcOrd="0" destOrd="0" presId="urn:microsoft.com/office/officeart/2005/8/layout/vList3"/>
    <dgm:cxn modelId="{16163A9C-2207-4220-8D18-930B07FCF904}" type="presParOf" srcId="{EACD1945-95B8-435A-8D04-12D6ED836978}" destId="{61F99D69-3A86-4AAE-8FFE-D8F8F7DB9C38}" srcOrd="1" destOrd="0" presId="urn:microsoft.com/office/officeart/2005/8/layout/vList3"/>
    <dgm:cxn modelId="{53902ECF-82AD-4FE2-AF68-4AA44EFA5F26}" type="presParOf" srcId="{569B976D-7E12-493A-9BCC-C78A55EB1B5D}" destId="{96886022-EC59-4564-BF47-B4E0EB35893F}" srcOrd="1" destOrd="0" presId="urn:microsoft.com/office/officeart/2005/8/layout/vList3"/>
    <dgm:cxn modelId="{2E7B87F6-24D1-4998-A44C-FDCF3A5071D5}" type="presParOf" srcId="{569B976D-7E12-493A-9BCC-C78A55EB1B5D}" destId="{24AE5807-14BA-443A-9DBF-700E16855D6D}" srcOrd="2" destOrd="0" presId="urn:microsoft.com/office/officeart/2005/8/layout/vList3"/>
    <dgm:cxn modelId="{F8F4EC2B-022A-4203-99F8-29DBDD87449D}" type="presParOf" srcId="{24AE5807-14BA-443A-9DBF-700E16855D6D}" destId="{B959627F-71D9-425D-A739-1851947D6928}" srcOrd="0" destOrd="0" presId="urn:microsoft.com/office/officeart/2005/8/layout/vList3"/>
    <dgm:cxn modelId="{5A681357-32A7-46FE-BF69-C44FAE440C6E}" type="presParOf" srcId="{24AE5807-14BA-443A-9DBF-700E16855D6D}" destId="{5B286219-E1CB-434B-A30A-4DB4ADEC3C89}" srcOrd="1" destOrd="0" presId="urn:microsoft.com/office/officeart/2005/8/layout/vList3"/>
    <dgm:cxn modelId="{01A09102-287F-442C-84B9-A2146DF6534C}" type="presParOf" srcId="{569B976D-7E12-493A-9BCC-C78A55EB1B5D}" destId="{5DFF831E-3086-456D-9E62-A3F09CDA980E}" srcOrd="3" destOrd="0" presId="urn:microsoft.com/office/officeart/2005/8/layout/vList3"/>
    <dgm:cxn modelId="{9618291E-F866-4540-9DB0-1619B5B1A4FD}" type="presParOf" srcId="{569B976D-7E12-493A-9BCC-C78A55EB1B5D}" destId="{C68EC59C-E942-4767-969B-9646B7C85157}" srcOrd="4" destOrd="0" presId="urn:microsoft.com/office/officeart/2005/8/layout/vList3"/>
    <dgm:cxn modelId="{1128FBF3-839F-4300-A329-029C0CC8F551}" type="presParOf" srcId="{C68EC59C-E942-4767-969B-9646B7C85157}" destId="{0A7531AB-964D-41E0-8EF2-CA86CBE5A436}" srcOrd="0" destOrd="0" presId="urn:microsoft.com/office/officeart/2005/8/layout/vList3"/>
    <dgm:cxn modelId="{3BCD0F0E-4767-4C5F-AC35-511D411B78F5}" type="presParOf" srcId="{C68EC59C-E942-4767-969B-9646B7C85157}" destId="{53FA2B48-8766-4A12-B871-EADDAE7E200B}" srcOrd="1" destOrd="0" presId="urn:microsoft.com/office/officeart/2005/8/layout/vList3"/>
    <dgm:cxn modelId="{5AE6C87D-DC2B-450E-8D5C-E1424FC8A841}" type="presParOf" srcId="{569B976D-7E12-493A-9BCC-C78A55EB1B5D}" destId="{16E5D78D-FDC4-4D36-A478-293AB531200A}" srcOrd="5" destOrd="0" presId="urn:microsoft.com/office/officeart/2005/8/layout/vList3"/>
    <dgm:cxn modelId="{EE7B4317-94B6-40EA-8A52-F7D5A9A7BC1D}" type="presParOf" srcId="{569B976D-7E12-493A-9BCC-C78A55EB1B5D}" destId="{979DD474-020E-4E2B-9B11-312FF0B563A6}" srcOrd="6" destOrd="0" presId="urn:microsoft.com/office/officeart/2005/8/layout/vList3"/>
    <dgm:cxn modelId="{CF6E68BE-AC4C-455E-BB40-C8E85431CECF}" type="presParOf" srcId="{979DD474-020E-4E2B-9B11-312FF0B563A6}" destId="{990F88AA-D539-43D1-8486-2AB120F8967C}" srcOrd="0" destOrd="0" presId="urn:microsoft.com/office/officeart/2005/8/layout/vList3"/>
    <dgm:cxn modelId="{73596EC9-933C-45B8-AD78-ADC7E0F21700}" type="presParOf" srcId="{979DD474-020E-4E2B-9B11-312FF0B563A6}" destId="{A67EDF60-AC8B-4773-8A5B-B9E5C5E57B31}" srcOrd="1" destOrd="0" presId="urn:microsoft.com/office/officeart/2005/8/layout/vList3"/>
    <dgm:cxn modelId="{F4711BAC-5CC3-48EF-A367-07F745D838CB}" type="presParOf" srcId="{569B976D-7E12-493A-9BCC-C78A55EB1B5D}" destId="{A893FD8E-739A-47CF-AF35-D0DE9CD13624}" srcOrd="7" destOrd="0" presId="urn:microsoft.com/office/officeart/2005/8/layout/vList3"/>
    <dgm:cxn modelId="{0707A5A3-90EA-4697-8022-80555BFE13F3}" type="presParOf" srcId="{569B976D-7E12-493A-9BCC-C78A55EB1B5D}" destId="{385B0586-E7DE-4935-A25D-17B1E48642DD}" srcOrd="8" destOrd="0" presId="urn:microsoft.com/office/officeart/2005/8/layout/vList3"/>
    <dgm:cxn modelId="{0D415685-19F1-4FD4-A7AF-D78FCDD9D387}" type="presParOf" srcId="{385B0586-E7DE-4935-A25D-17B1E48642DD}" destId="{C0515D8C-ACDD-4620-94B1-CC6DFBA39745}" srcOrd="0" destOrd="0" presId="urn:microsoft.com/office/officeart/2005/8/layout/vList3"/>
    <dgm:cxn modelId="{A7C42C6F-2467-4941-8096-6B6791905741}" type="presParOf" srcId="{385B0586-E7DE-4935-A25D-17B1E48642DD}" destId="{4DF56C98-303B-4587-A8A1-C8CFD7D8D05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C1FD7-9F88-4A27-B332-3F86749C369C}">
      <dsp:nvSpPr>
        <dsp:cNvPr id="0" name=""/>
        <dsp:cNvSpPr/>
      </dsp:nvSpPr>
      <dsp:spPr>
        <a:xfrm>
          <a:off x="2121937" y="-125362"/>
          <a:ext cx="6640512" cy="6640512"/>
        </a:xfrm>
        <a:prstGeom prst="circularArrow">
          <a:avLst>
            <a:gd name="adj1" fmla="val 5274"/>
            <a:gd name="adj2" fmla="val 312630"/>
            <a:gd name="adj3" fmla="val 13993347"/>
            <a:gd name="adj4" fmla="val 17265785"/>
            <a:gd name="adj5" fmla="val 547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C049C-95BE-477F-843A-83B276EFD6BE}">
      <dsp:nvSpPr>
        <dsp:cNvPr id="0" name=""/>
        <dsp:cNvSpPr/>
      </dsp:nvSpPr>
      <dsp:spPr>
        <a:xfrm>
          <a:off x="4014323" y="-53148"/>
          <a:ext cx="2855740" cy="13028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Трудности в понимании обращённой речи.</a:t>
          </a:r>
        </a:p>
      </dsp:txBody>
      <dsp:txXfrm>
        <a:off x="4077923" y="10452"/>
        <a:ext cx="2728540" cy="1175657"/>
      </dsp:txXfrm>
    </dsp:sp>
    <dsp:sp modelId="{D9C9F9FA-D7BB-4E0F-B82A-564EC0BEC0EB}">
      <dsp:nvSpPr>
        <dsp:cNvPr id="0" name=""/>
        <dsp:cNvSpPr/>
      </dsp:nvSpPr>
      <dsp:spPr>
        <a:xfrm>
          <a:off x="6976361" y="1251351"/>
          <a:ext cx="2856048" cy="14881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Нарушены ВПФ.</a:t>
          </a:r>
        </a:p>
      </dsp:txBody>
      <dsp:txXfrm>
        <a:off x="7049006" y="1323996"/>
        <a:ext cx="2710758" cy="1342856"/>
      </dsp:txXfrm>
    </dsp:sp>
    <dsp:sp modelId="{23EFFFEA-DCC1-4A83-92D7-F7848C0C9D9D}">
      <dsp:nvSpPr>
        <dsp:cNvPr id="0" name=""/>
        <dsp:cNvSpPr/>
      </dsp:nvSpPr>
      <dsp:spPr>
        <a:xfrm>
          <a:off x="7383592" y="3492538"/>
          <a:ext cx="2972872" cy="14938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Трудности в обучении бытовым навыкам.</a:t>
          </a:r>
        </a:p>
      </dsp:txBody>
      <dsp:txXfrm>
        <a:off x="7456514" y="3565460"/>
        <a:ext cx="2827028" cy="1347971"/>
      </dsp:txXfrm>
    </dsp:sp>
    <dsp:sp modelId="{EA6F5023-F1F4-4B0C-8192-A7946CE38406}">
      <dsp:nvSpPr>
        <dsp:cNvPr id="0" name=""/>
        <dsp:cNvSpPr/>
      </dsp:nvSpPr>
      <dsp:spPr>
        <a:xfrm>
          <a:off x="4186508" y="4962736"/>
          <a:ext cx="2872991" cy="1515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Игра-манипулятивный характер, сюжетно-ролевая игра-отсутствует.</a:t>
          </a:r>
        </a:p>
      </dsp:txBody>
      <dsp:txXfrm>
        <a:off x="4260486" y="5036714"/>
        <a:ext cx="2725035" cy="1367493"/>
      </dsp:txXfrm>
    </dsp:sp>
    <dsp:sp modelId="{CBFDC0F3-C96B-45DF-8CCC-01C9F1DED905}">
      <dsp:nvSpPr>
        <dsp:cNvPr id="0" name=""/>
        <dsp:cNvSpPr/>
      </dsp:nvSpPr>
      <dsp:spPr>
        <a:xfrm>
          <a:off x="1351271" y="3938213"/>
          <a:ext cx="2570955" cy="12854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ЗРР, возможны эхолалии.</a:t>
          </a:r>
        </a:p>
      </dsp:txBody>
      <dsp:txXfrm>
        <a:off x="1414023" y="4000965"/>
        <a:ext cx="2445451" cy="1159973"/>
      </dsp:txXfrm>
    </dsp:sp>
    <dsp:sp modelId="{EE03427F-E350-4493-99E0-FA249A0931C1}">
      <dsp:nvSpPr>
        <dsp:cNvPr id="0" name=""/>
        <dsp:cNvSpPr/>
      </dsp:nvSpPr>
      <dsp:spPr>
        <a:xfrm>
          <a:off x="1109773" y="1434998"/>
          <a:ext cx="2893713" cy="14749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Нарушение эмоционально-волевой сферы.</a:t>
          </a:r>
        </a:p>
      </dsp:txBody>
      <dsp:txXfrm>
        <a:off x="1181775" y="1507000"/>
        <a:ext cx="2749709" cy="1330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99D69-3A86-4AAE-8FFE-D8F8F7DB9C38}">
      <dsp:nvSpPr>
        <dsp:cNvPr id="0" name=""/>
        <dsp:cNvSpPr/>
      </dsp:nvSpPr>
      <dsp:spPr>
        <a:xfrm rot="10800000">
          <a:off x="1233340" y="2950"/>
          <a:ext cx="4073162" cy="8295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19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6">
                  <a:lumMod val="75000"/>
                </a:schemeClr>
              </a:solidFill>
            </a:rPr>
            <a:t>Возможно преодоление.</a:t>
          </a:r>
        </a:p>
      </dsp:txBody>
      <dsp:txXfrm rot="10800000">
        <a:off x="1440733" y="2950"/>
        <a:ext cx="3865769" cy="829574"/>
      </dsp:txXfrm>
    </dsp:sp>
    <dsp:sp modelId="{767F16B6-D29F-4EDF-AB24-E9674FD50022}">
      <dsp:nvSpPr>
        <dsp:cNvPr id="0" name=""/>
        <dsp:cNvSpPr/>
      </dsp:nvSpPr>
      <dsp:spPr>
        <a:xfrm>
          <a:off x="818553" y="2950"/>
          <a:ext cx="829574" cy="82957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86219-E1CB-434B-A30A-4DB4ADEC3C89}">
      <dsp:nvSpPr>
        <dsp:cNvPr id="0" name=""/>
        <dsp:cNvSpPr/>
      </dsp:nvSpPr>
      <dsp:spPr>
        <a:xfrm rot="10800000">
          <a:off x="1233340" y="1080158"/>
          <a:ext cx="4073162" cy="8295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19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6">
                  <a:lumMod val="75000"/>
                </a:schemeClr>
              </a:solidFill>
            </a:rPr>
            <a:t>Низкая познавательная активность.</a:t>
          </a:r>
        </a:p>
      </dsp:txBody>
      <dsp:txXfrm rot="10800000">
        <a:off x="1440733" y="1080158"/>
        <a:ext cx="3865769" cy="829574"/>
      </dsp:txXfrm>
    </dsp:sp>
    <dsp:sp modelId="{B959627F-71D9-425D-A739-1851947D6928}">
      <dsp:nvSpPr>
        <dsp:cNvPr id="0" name=""/>
        <dsp:cNvSpPr/>
      </dsp:nvSpPr>
      <dsp:spPr>
        <a:xfrm>
          <a:off x="828018" y="1058805"/>
          <a:ext cx="829574" cy="82957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A2B48-8766-4A12-B871-EADDAE7E200B}">
      <dsp:nvSpPr>
        <dsp:cNvPr id="0" name=""/>
        <dsp:cNvSpPr/>
      </dsp:nvSpPr>
      <dsp:spPr>
        <a:xfrm rot="10800000">
          <a:off x="1233340" y="2157366"/>
          <a:ext cx="4073162" cy="8295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19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6">
                  <a:lumMod val="75000"/>
                </a:schemeClr>
              </a:solidFill>
            </a:rPr>
            <a:t>Страдает планомерность деятельности.</a:t>
          </a:r>
        </a:p>
      </dsp:txBody>
      <dsp:txXfrm rot="10800000">
        <a:off x="1440733" y="2157366"/>
        <a:ext cx="3865769" cy="829574"/>
      </dsp:txXfrm>
    </dsp:sp>
    <dsp:sp modelId="{0A7531AB-964D-41E0-8EF2-CA86CBE5A436}">
      <dsp:nvSpPr>
        <dsp:cNvPr id="0" name=""/>
        <dsp:cNvSpPr/>
      </dsp:nvSpPr>
      <dsp:spPr>
        <a:xfrm>
          <a:off x="818553" y="2157366"/>
          <a:ext cx="829574" cy="82957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B9BCA-A108-4B12-9C89-9385197685C1}">
      <dsp:nvSpPr>
        <dsp:cNvPr id="0" name=""/>
        <dsp:cNvSpPr/>
      </dsp:nvSpPr>
      <dsp:spPr>
        <a:xfrm rot="10800000">
          <a:off x="1263807" y="3232526"/>
          <a:ext cx="4073162" cy="8295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19" tIns="60960" rIns="113792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>
              <a:solidFill>
                <a:schemeClr val="accent6">
                  <a:lumMod val="75000"/>
                </a:schemeClr>
              </a:solidFill>
            </a:rPr>
            <a:t>Эмоциональное развитие задержано.</a:t>
          </a:r>
        </a:p>
        <a:p>
          <a:pPr marL="0"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 rot="10800000">
        <a:off x="1471200" y="3232526"/>
        <a:ext cx="3865769" cy="829574"/>
      </dsp:txXfrm>
    </dsp:sp>
    <dsp:sp modelId="{CB8DB78A-5DA1-4D00-B3C1-82E973233FA8}">
      <dsp:nvSpPr>
        <dsp:cNvPr id="0" name=""/>
        <dsp:cNvSpPr/>
      </dsp:nvSpPr>
      <dsp:spPr>
        <a:xfrm>
          <a:off x="818553" y="3234575"/>
          <a:ext cx="829574" cy="82957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4D911-EA76-4E07-B000-0EAFE64AFD2C}">
      <dsp:nvSpPr>
        <dsp:cNvPr id="0" name=""/>
        <dsp:cNvSpPr/>
      </dsp:nvSpPr>
      <dsp:spPr>
        <a:xfrm rot="10800000">
          <a:off x="1233340" y="4311783"/>
          <a:ext cx="4073162" cy="8295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19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6">
                  <a:lumMod val="75000"/>
                </a:schemeClr>
              </a:solidFill>
            </a:rPr>
            <a:t>Страдают предпосылки интеллектуальной деятельности.</a:t>
          </a:r>
        </a:p>
      </dsp:txBody>
      <dsp:txXfrm rot="10800000">
        <a:off x="1440733" y="4311783"/>
        <a:ext cx="3865769" cy="829574"/>
      </dsp:txXfrm>
    </dsp:sp>
    <dsp:sp modelId="{872D646B-8526-415A-910E-F95890C63D0B}">
      <dsp:nvSpPr>
        <dsp:cNvPr id="0" name=""/>
        <dsp:cNvSpPr/>
      </dsp:nvSpPr>
      <dsp:spPr>
        <a:xfrm>
          <a:off x="818553" y="4311783"/>
          <a:ext cx="829574" cy="82957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99D69-3A86-4AAE-8FFE-D8F8F7DB9C38}">
      <dsp:nvSpPr>
        <dsp:cNvPr id="0" name=""/>
        <dsp:cNvSpPr/>
      </dsp:nvSpPr>
      <dsp:spPr>
        <a:xfrm rot="10800000">
          <a:off x="1217259" y="7537"/>
          <a:ext cx="3904801" cy="8577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2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6">
                  <a:lumMod val="75000"/>
                </a:schemeClr>
              </a:solidFill>
            </a:rPr>
            <a:t>Необратимость характера.</a:t>
          </a:r>
        </a:p>
      </dsp:txBody>
      <dsp:txXfrm rot="10800000">
        <a:off x="1431688" y="7537"/>
        <a:ext cx="3690372" cy="857716"/>
      </dsp:txXfrm>
    </dsp:sp>
    <dsp:sp modelId="{767F16B6-D29F-4EDF-AB24-E9674FD50022}">
      <dsp:nvSpPr>
        <dsp:cNvPr id="0" name=""/>
        <dsp:cNvSpPr/>
      </dsp:nvSpPr>
      <dsp:spPr>
        <a:xfrm>
          <a:off x="769111" y="1808"/>
          <a:ext cx="857716" cy="8577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86219-E1CB-434B-A30A-4DB4ADEC3C89}">
      <dsp:nvSpPr>
        <dsp:cNvPr id="0" name=""/>
        <dsp:cNvSpPr/>
      </dsp:nvSpPr>
      <dsp:spPr>
        <a:xfrm rot="10800000">
          <a:off x="1197969" y="1115558"/>
          <a:ext cx="3904801" cy="8577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2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6">
                  <a:lumMod val="75000"/>
                </a:schemeClr>
              </a:solidFill>
            </a:rPr>
            <a:t>Недоразвитие</a:t>
          </a:r>
          <a:r>
            <a:rPr lang="ru-RU" sz="2000" kern="1200" baseline="0" dirty="0">
              <a:solidFill>
                <a:schemeClr val="accent6">
                  <a:lumMod val="75000"/>
                </a:schemeClr>
              </a:solidFill>
            </a:rPr>
            <a:t> познавательных процессов.</a:t>
          </a:r>
          <a:endParaRPr lang="ru-RU" sz="2000" kern="1200" dirty="0">
            <a:solidFill>
              <a:schemeClr val="accent6">
                <a:lumMod val="75000"/>
              </a:schemeClr>
            </a:solidFill>
          </a:endParaRPr>
        </a:p>
      </dsp:txBody>
      <dsp:txXfrm rot="10800000">
        <a:off x="1412398" y="1115558"/>
        <a:ext cx="3690372" cy="857716"/>
      </dsp:txXfrm>
    </dsp:sp>
    <dsp:sp modelId="{B959627F-71D9-425D-A739-1851947D6928}">
      <dsp:nvSpPr>
        <dsp:cNvPr id="0" name=""/>
        <dsp:cNvSpPr/>
      </dsp:nvSpPr>
      <dsp:spPr>
        <a:xfrm>
          <a:off x="778897" y="1093481"/>
          <a:ext cx="857716" cy="8577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A2B48-8766-4A12-B871-EADDAE7E200B}">
      <dsp:nvSpPr>
        <dsp:cNvPr id="0" name=""/>
        <dsp:cNvSpPr/>
      </dsp:nvSpPr>
      <dsp:spPr>
        <a:xfrm rot="10800000">
          <a:off x="1197969" y="2229309"/>
          <a:ext cx="3904801" cy="8577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2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6">
                  <a:lumMod val="75000"/>
                </a:schemeClr>
              </a:solidFill>
            </a:rPr>
            <a:t>Искажены представления об окружающем мире.</a:t>
          </a:r>
        </a:p>
      </dsp:txBody>
      <dsp:txXfrm rot="10800000">
        <a:off x="1412398" y="2229309"/>
        <a:ext cx="3690372" cy="857716"/>
      </dsp:txXfrm>
    </dsp:sp>
    <dsp:sp modelId="{0A7531AB-964D-41E0-8EF2-CA86CBE5A436}">
      <dsp:nvSpPr>
        <dsp:cNvPr id="0" name=""/>
        <dsp:cNvSpPr/>
      </dsp:nvSpPr>
      <dsp:spPr>
        <a:xfrm>
          <a:off x="769111" y="2229309"/>
          <a:ext cx="857716" cy="8577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EDF60-AC8B-4773-8A5B-B9E5C5E57B31}">
      <dsp:nvSpPr>
        <dsp:cNvPr id="0" name=""/>
        <dsp:cNvSpPr/>
      </dsp:nvSpPr>
      <dsp:spPr>
        <a:xfrm rot="10800000">
          <a:off x="1197969" y="3343060"/>
          <a:ext cx="3904801" cy="8577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2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6">
                  <a:lumMod val="75000"/>
                </a:schemeClr>
              </a:solidFill>
            </a:rPr>
            <a:t>Несформированность эмоциональной сферы.</a:t>
          </a:r>
        </a:p>
      </dsp:txBody>
      <dsp:txXfrm rot="10800000">
        <a:off x="1412398" y="3343060"/>
        <a:ext cx="3690372" cy="857716"/>
      </dsp:txXfrm>
    </dsp:sp>
    <dsp:sp modelId="{990F88AA-D539-43D1-8486-2AB120F8967C}">
      <dsp:nvSpPr>
        <dsp:cNvPr id="0" name=""/>
        <dsp:cNvSpPr/>
      </dsp:nvSpPr>
      <dsp:spPr>
        <a:xfrm>
          <a:off x="769111" y="3343060"/>
          <a:ext cx="857716" cy="8577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56C98-303B-4587-A8A1-C8CFD7D8D059}">
      <dsp:nvSpPr>
        <dsp:cNvPr id="0" name=""/>
        <dsp:cNvSpPr/>
      </dsp:nvSpPr>
      <dsp:spPr>
        <a:xfrm rot="10800000">
          <a:off x="1197969" y="4456811"/>
          <a:ext cx="3904801" cy="8577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2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6">
                  <a:lumMod val="75000"/>
                </a:schemeClr>
              </a:solidFill>
            </a:rPr>
            <a:t>Страдают</a:t>
          </a:r>
          <a:r>
            <a:rPr lang="ru-RU" sz="2000" kern="1200" baseline="0" dirty="0">
              <a:solidFill>
                <a:schemeClr val="accent6">
                  <a:lumMod val="75000"/>
                </a:schemeClr>
              </a:solidFill>
            </a:rPr>
            <a:t> мыслительные функции.</a:t>
          </a:r>
          <a:endParaRPr lang="ru-RU" sz="2000" kern="1200" dirty="0">
            <a:solidFill>
              <a:schemeClr val="accent6">
                <a:lumMod val="75000"/>
              </a:schemeClr>
            </a:solidFill>
          </a:endParaRPr>
        </a:p>
      </dsp:txBody>
      <dsp:txXfrm rot="10800000">
        <a:off x="1412398" y="4456811"/>
        <a:ext cx="3690372" cy="857716"/>
      </dsp:txXfrm>
    </dsp:sp>
    <dsp:sp modelId="{C0515D8C-ACDD-4620-94B1-CC6DFBA39745}">
      <dsp:nvSpPr>
        <dsp:cNvPr id="0" name=""/>
        <dsp:cNvSpPr/>
      </dsp:nvSpPr>
      <dsp:spPr>
        <a:xfrm>
          <a:off x="769111" y="4456811"/>
          <a:ext cx="857716" cy="8577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8B43649-8DAC-8EAD-79EC-38164EB67F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1CFC8B-2C22-8A28-E4E1-F22ACDA82A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AA0D6-3DB1-4639-9734-75B3ACB9066C}" type="datetime1">
              <a:rPr lang="ru-RU" smtClean="0"/>
              <a:t>09.11.2023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18F33F-13D6-8A60-FC43-3046C7D98B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9DD896-3611-B4B0-6FF6-781A1A0AC8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E9F09-2159-4EEA-B66C-DBCA6AE92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4530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931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006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462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779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370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692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85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rtlCol="0" anchor="t">
            <a:noAutofit/>
          </a:bodyPr>
          <a:lstStyle>
            <a:lvl1pPr algn="ctr"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4" name="Рисунок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7" name="Текст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8" name="Рисунок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8" name="Текст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8" name="Текст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7" name="Рисунок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9" name="Текст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9" name="Текст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6" name="Рисунок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0" name="Текст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0" name="Текст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5" name="Рисунок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1" name="Текст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26" name="Полилиния: Форма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lnSpc>
                <a:spcPct val="100000"/>
              </a:lnSpc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0" name="Изображение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6" name="Текст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7" name="Текст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8" name="Текст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9" name="Текст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0" name="Текст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1" name="Изображение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ru-RU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ru-RU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4" name="Рисунок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9" name="Текст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6" name="Рисунок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0" name="Текст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0" name="Текст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5" name="Рисунок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1" name="Текст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Изображение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5" name="Изображение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Изображение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Изображение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 b="1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/>
            </a:lvl1pPr>
            <a:lvl2pPr>
              <a:defRPr lang="ru-RU" sz="1500"/>
            </a:lvl2pPr>
            <a:lvl3pPr>
              <a:defRPr lang="ru-RU" sz="1500"/>
            </a:lvl3pPr>
            <a:lvl4pPr>
              <a:defRPr lang="ru-RU" sz="1500"/>
            </a:lvl4pPr>
            <a:lvl5pPr>
              <a:defRPr lang="ru-RU" sz="15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rtlCol="0" anchor="ctr">
            <a:noAutofit/>
          </a:bodyPr>
          <a:lstStyle>
            <a:lvl1pPr algn="l"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 rtlCol="0">
            <a:no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1" name="Изображение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5" name="Изображение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7" name="Изображение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18" name="Заголовок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Объект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lang="ru-RU" sz="32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/>
            </a:lvl1pPr>
            <a:lvl2pPr>
              <a:defRPr lang="ru-RU" sz="1500"/>
            </a:lvl2pPr>
            <a:lvl3pPr>
              <a:defRPr lang="ru-RU" sz="1500"/>
            </a:lvl3pPr>
            <a:lvl4pPr>
              <a:defRPr lang="ru-RU" sz="1500"/>
            </a:lvl4pPr>
            <a:lvl5pPr>
              <a:defRPr lang="ru-RU" sz="15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олилиния: Фигура 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400">
                <a:solidFill>
                  <a:schemeClr val="accent6"/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 rtlCol="0">
            <a:noAutofit/>
          </a:bodyPr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 rtlCol="0">
            <a:noAutofit/>
          </a:bodyPr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rtlCol="0">
            <a:noAutofit/>
          </a:bodyPr>
          <a:lstStyle>
            <a:lvl1pPr algn="l">
              <a:lnSpc>
                <a:spcPct val="100000"/>
              </a:lnSpc>
              <a:defRPr lang="ru-RU"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7" name="Текст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ru-RU" sz="10000" b="1"/>
            </a:lvl1pPr>
          </a:lstStyle>
          <a:p>
            <a:pPr lvl="0" rtl="0"/>
            <a:r>
              <a:rPr lang="ru-RU"/>
              <a:t>"</a:t>
            </a:r>
          </a:p>
        </p:txBody>
      </p:sp>
      <p:sp>
        <p:nvSpPr>
          <p:cNvPr id="55" name="Текст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6" name="Текст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ru-RU" sz="10000" b="1"/>
            </a:lvl1pPr>
          </a:lstStyle>
          <a:p>
            <a:pPr lvl="0" rtl="0"/>
            <a:r>
              <a:rPr lang="ru-RU"/>
              <a:t>"</a:t>
            </a:r>
          </a:p>
        </p:txBody>
      </p:sp>
      <p:sp>
        <p:nvSpPr>
          <p:cNvPr id="32" name="Изображение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3" name="Рисунок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6" name="Рисунок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9" name="Рисунок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0" name="Рисунок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5" name="Текст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3" name="Рисунок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1" name="Рисунок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8" name="Текст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6" name="Рисунок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2" name="Рисунок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1" name="Текст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9" name="Рисунок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3" name="Рисунок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5930" y="736365"/>
            <a:ext cx="6266328" cy="318695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6000" dirty="0"/>
              <a:t>Как распознать «особого» ребенка?</a:t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7713" y="3528686"/>
            <a:ext cx="4982762" cy="148258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+mn-lt"/>
              </a:rPr>
              <a:t>Подготовила учитель-дефектолог МБОУ ЦО №49</a:t>
            </a:r>
          </a:p>
          <a:p>
            <a:pPr rtl="0"/>
            <a:r>
              <a:rPr lang="ru-RU" dirty="0">
                <a:latin typeface="+mn-lt"/>
              </a:rPr>
              <a:t> Исакова Светлана Алексеевна</a:t>
            </a:r>
          </a:p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F269B-8B52-EDFD-A1DE-933A87FA2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68" y="173736"/>
            <a:ext cx="10671048" cy="768096"/>
          </a:xfrm>
        </p:spPr>
        <p:txBody>
          <a:bodyPr/>
          <a:lstStyle/>
          <a:p>
            <a:r>
              <a:rPr lang="ru-RU" sz="4400" dirty="0"/>
              <a:t>Эмоциональное развитие</a:t>
            </a:r>
            <a:br>
              <a:rPr lang="ru-RU" sz="4400" dirty="0"/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CECEC8-D131-702D-418A-9FE4F844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1271016"/>
            <a:ext cx="5695635" cy="5586984"/>
          </a:xfrm>
        </p:spPr>
        <p:txBody>
          <a:bodyPr/>
          <a:lstStyle/>
          <a:p>
            <a:r>
              <a:rPr lang="ru-RU" sz="2000" dirty="0"/>
              <a:t>«норма»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E9DBAA3A-29E0-05BA-7C26-C01BACC7930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384253" y="909828"/>
            <a:ext cx="932688" cy="932688"/>
          </a:xfrm>
        </p:spPr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59A85F5-2396-3645-7ABC-B8EDBFB114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718" y="2171701"/>
            <a:ext cx="5396753" cy="4512562"/>
          </a:xfrm>
        </p:spPr>
        <p:txBody>
          <a:bodyPr/>
          <a:lstStyle/>
          <a:p>
            <a:r>
              <a:rPr lang="ru-RU" sz="2400" dirty="0"/>
              <a:t>Способен оценивать свои и чужие поступки.</a:t>
            </a:r>
          </a:p>
          <a:p>
            <a:r>
              <a:rPr lang="ru-RU" sz="2400" dirty="0"/>
              <a:t>Общаются со сверстниками, окружающими людьми, способны к пониманию морально-нравственных норм общества.</a:t>
            </a:r>
          </a:p>
          <a:p>
            <a:r>
              <a:rPr lang="ru-RU" sz="2400" dirty="0"/>
              <a:t>Испытывают весь спектр эмоций.</a:t>
            </a:r>
          </a:p>
          <a:p>
            <a:r>
              <a:rPr lang="ru-RU" sz="2400" dirty="0"/>
              <a:t>При предоставлении «нелепиц» быстро их находят, могут посмеяться над нелепыми ситуациями.</a:t>
            </a:r>
          </a:p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7063B4B-A893-31FB-5966-C8AF2001CD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3600" y="1334844"/>
            <a:ext cx="6176682" cy="5349419"/>
          </a:xfrm>
        </p:spPr>
        <p:txBody>
          <a:bodyPr/>
          <a:lstStyle/>
          <a:p>
            <a:r>
              <a:rPr lang="ru-RU" dirty="0"/>
              <a:t>Умственная отсталость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31F15CC5-EBF3-E4F0-3E9E-D3145591CBF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453718" y="909828"/>
            <a:ext cx="1039905" cy="932688"/>
          </a:xfrm>
        </p:spPr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45AB667-B248-CE16-5AAC-B91E2918BA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96000" y="2402541"/>
            <a:ext cx="6024282" cy="4159623"/>
          </a:xfrm>
        </p:spPr>
        <p:txBody>
          <a:bodyPr/>
          <a:lstStyle/>
          <a:p>
            <a:r>
              <a:rPr lang="ru-RU" sz="2400" dirty="0"/>
              <a:t>Часто эмоционально незрелы.</a:t>
            </a:r>
          </a:p>
          <a:p>
            <a:r>
              <a:rPr lang="ru-RU" sz="2400" dirty="0"/>
              <a:t>Не умеют свои эмоции выражать словесно.</a:t>
            </a:r>
          </a:p>
          <a:p>
            <a:r>
              <a:rPr lang="ru-RU" sz="2400" dirty="0"/>
              <a:t>Сильные агрессивные реакции.</a:t>
            </a:r>
          </a:p>
          <a:p>
            <a:r>
              <a:rPr lang="ru-RU" sz="2400" dirty="0"/>
              <a:t>Положительно реагируют на похвалу, ласковые обращения. На критику могут реагировать либо нейтрально, либо явно расстраиваться.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384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5641-BE6E-8FBF-D3ED-E24ECC7E6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35" y="73152"/>
            <a:ext cx="11474823" cy="1074330"/>
          </a:xfrm>
        </p:spPr>
        <p:txBody>
          <a:bodyPr/>
          <a:lstStyle/>
          <a:p>
            <a:r>
              <a:rPr lang="ru-RU" sz="4400" dirty="0"/>
              <a:t>Сенсорно-перцептивная деятельность</a:t>
            </a:r>
            <a:br>
              <a:rPr lang="ru-RU" sz="4400" dirty="0"/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920C08-253B-AC33-5873-7D383BD6B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11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D0ABD9-0324-90CA-A451-C2AE44DDF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41572"/>
            <a:ext cx="5217459" cy="5243276"/>
          </a:xfrm>
        </p:spPr>
        <p:txBody>
          <a:bodyPr/>
          <a:lstStyle/>
          <a:p>
            <a:r>
              <a:rPr lang="ru-RU" dirty="0"/>
              <a:t>«норма»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A4131057-1818-2BF5-D890-3BF80CB2CC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153502" y="1075228"/>
            <a:ext cx="932688" cy="932688"/>
          </a:xfrm>
        </p:spPr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B819026-DB73-6A3D-DD6B-F834C98104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9081" y="2743200"/>
            <a:ext cx="4679576" cy="3899647"/>
          </a:xfrm>
        </p:spPr>
        <p:txBody>
          <a:bodyPr/>
          <a:lstStyle/>
          <a:p>
            <a:r>
              <a:rPr lang="ru-RU" sz="2400" dirty="0"/>
              <a:t>Правильно различает сложенные геометрические фигуры, указывает на их различие и сходство.</a:t>
            </a:r>
          </a:p>
          <a:p>
            <a:r>
              <a:rPr lang="ru-RU" sz="2400" dirty="0"/>
              <a:t>Успешно использует цвета и формы в процессе конструктивной и изобразительной деятельности.</a:t>
            </a:r>
          </a:p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DFE5D45-E300-AE31-9FBC-14548CC9EA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75149" y="1541572"/>
            <a:ext cx="6482380" cy="5101275"/>
          </a:xfrm>
        </p:spPr>
        <p:txBody>
          <a:bodyPr/>
          <a:lstStyle/>
          <a:p>
            <a:r>
              <a:rPr lang="ru-RU" dirty="0"/>
              <a:t>Умственная отсталость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4E65142A-13C1-5C86-E37B-10EE937651A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513781" y="1209698"/>
            <a:ext cx="932688" cy="932688"/>
          </a:xfrm>
        </p:spPr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A697F906-9F45-5205-9ADE-2F1EC38A5E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37412" y="2743200"/>
            <a:ext cx="6195507" cy="3729318"/>
          </a:xfrm>
        </p:spPr>
        <p:txBody>
          <a:bodyPr/>
          <a:lstStyle/>
          <a:p>
            <a:r>
              <a:rPr lang="ru-RU" sz="2400" dirty="0"/>
              <a:t>Геометрические фигуры запоминают к 3-4 классу коррекционной школы.</a:t>
            </a:r>
          </a:p>
          <a:p>
            <a:r>
              <a:rPr lang="ru-RU" sz="2400" dirty="0"/>
              <a:t>Верно соотнести фигуру с контуром не могут.</a:t>
            </a:r>
          </a:p>
          <a:p>
            <a:r>
              <a:rPr lang="ru-RU" sz="2400" dirty="0"/>
              <a:t>Цвета различают, соотнести могут. Но названия цветов могут не знать, забыть.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98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E59F497-3277-24CC-ABC3-1B640F7CB1B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226148" y="594360"/>
            <a:ext cx="932688" cy="932688"/>
          </a:xfrm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70C20-45CE-AAF0-C2FF-CFCC845EC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28" y="68851"/>
            <a:ext cx="11744660" cy="713770"/>
          </a:xfrm>
        </p:spPr>
        <p:txBody>
          <a:bodyPr/>
          <a:lstStyle/>
          <a:p>
            <a:r>
              <a:rPr lang="ru-RU" sz="4000" dirty="0"/>
              <a:t>Интеллектуальная деятельность</a:t>
            </a:r>
            <a:br>
              <a:rPr lang="ru-RU" sz="4400" dirty="0"/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A2201D-105E-C392-9711-4E4400CF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12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8BAEE0-407A-E19B-C1F3-56300FA46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542" y="878540"/>
            <a:ext cx="5157126" cy="5805723"/>
          </a:xfrm>
        </p:spPr>
        <p:txBody>
          <a:bodyPr/>
          <a:lstStyle/>
          <a:p>
            <a:r>
              <a:rPr lang="ru-RU" dirty="0"/>
              <a:t>«норма»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78F7A33B-7A3E-B5DD-5DBA-23D27519B3E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196174" y="566384"/>
            <a:ext cx="932688" cy="932688"/>
          </a:xfrm>
        </p:spPr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6094C64-7438-A3A0-E2AF-552A92DD6B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542" y="1924183"/>
            <a:ext cx="5091952" cy="4747885"/>
          </a:xfrm>
        </p:spPr>
        <p:txBody>
          <a:bodyPr/>
          <a:lstStyle/>
          <a:p>
            <a:r>
              <a:rPr lang="ru-RU" sz="2000" dirty="0"/>
              <a:t>Решают простые задачи.</a:t>
            </a:r>
          </a:p>
          <a:p>
            <a:r>
              <a:rPr lang="ru-RU" sz="2000" dirty="0"/>
              <a:t>Правильно дифференцируют количество.</a:t>
            </a:r>
          </a:p>
          <a:p>
            <a:r>
              <a:rPr lang="ru-RU" sz="2000" dirty="0"/>
              <a:t>Сформировано обобщение, правильно мотивируют ответы.</a:t>
            </a:r>
          </a:p>
          <a:p>
            <a:r>
              <a:rPr lang="ru-RU" sz="2000" dirty="0"/>
              <a:t>Классифицируют предметные картинки по их назначению, называют родовые и видовые признаки.</a:t>
            </a:r>
          </a:p>
          <a:p>
            <a:r>
              <a:rPr lang="ru-RU" sz="2000" dirty="0"/>
              <a:t>Устанавливают причинно-следственные отношения в рассказах, выделяют существенное звено.</a:t>
            </a:r>
          </a:p>
          <a:p>
            <a:r>
              <a:rPr lang="ru-RU" sz="2000" dirty="0"/>
              <a:t>Самостоятельно могут придумать сказки, рассказы.</a:t>
            </a:r>
          </a:p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835B6D47-2891-5E52-7217-EB8BA72350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59506" y="878540"/>
            <a:ext cx="6544235" cy="5805723"/>
          </a:xfrm>
        </p:spPr>
        <p:txBody>
          <a:bodyPr/>
          <a:lstStyle/>
          <a:p>
            <a:r>
              <a:rPr lang="ru-RU" dirty="0"/>
              <a:t>Умственная отсталость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720EF4C7-7246-A55A-FC1E-018C06DB8CE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67082" y="2052018"/>
            <a:ext cx="6250820" cy="4620051"/>
          </a:xfrm>
        </p:spPr>
        <p:txBody>
          <a:bodyPr/>
          <a:lstStyle/>
          <a:p>
            <a:r>
              <a:rPr lang="ru-RU" sz="1800" dirty="0"/>
              <a:t>Условия задачи не понимают. Последовательность решения задачи не устанавливают. Необходим наглядный материал. </a:t>
            </a:r>
          </a:p>
          <a:p>
            <a:r>
              <a:rPr lang="ru-RU" sz="2000" dirty="0"/>
              <a:t>Порядковый счет сформирован недостаточно. Обратный счет доступен только с наглядностью.</a:t>
            </a:r>
          </a:p>
          <a:p>
            <a:r>
              <a:rPr lang="ru-RU" sz="2000" dirty="0"/>
              <a:t>Страдают мыслительные операции (обобщение, синтез, классификация, анализ, абстрагирование, сравнение).</a:t>
            </a:r>
          </a:p>
          <a:p>
            <a:r>
              <a:rPr lang="ru-RU" sz="2000" dirty="0"/>
              <a:t>На этапе запоминания необходимы различные наглядные, звуковые, тактильные и другие опоры.</a:t>
            </a:r>
          </a:p>
          <a:p>
            <a:r>
              <a:rPr lang="ru-RU" sz="2000" dirty="0"/>
              <a:t>Мышление: тугоподвижность, инертность, конкретность, беспорядочность, бессистемность представлений и понятий.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296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8FBF3-7557-F2E8-1036-21B7D4BF0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29" y="73152"/>
            <a:ext cx="10671048" cy="768096"/>
          </a:xfrm>
        </p:spPr>
        <p:txBody>
          <a:bodyPr/>
          <a:lstStyle/>
          <a:p>
            <a:r>
              <a:rPr lang="ru-RU" dirty="0"/>
              <a:t>Игровая деятельность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4BA27D-6B77-EEE2-12FF-006D0A50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13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BF9FC6-09E3-642A-6DD3-BF716DBBB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684" y="731519"/>
            <a:ext cx="5172634" cy="6053327"/>
          </a:xfrm>
        </p:spPr>
        <p:txBody>
          <a:bodyPr/>
          <a:lstStyle/>
          <a:p>
            <a:r>
              <a:rPr lang="ru-RU" dirty="0"/>
              <a:t>«норма»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17966075-AF59-D3DA-3989-534CA9C418F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079634" y="597944"/>
            <a:ext cx="902295" cy="813279"/>
          </a:xfrm>
        </p:spPr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752049B-4C31-47FA-011B-55DC56949E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684" y="1981200"/>
            <a:ext cx="4930588" cy="4697505"/>
          </a:xfrm>
        </p:spPr>
        <p:txBody>
          <a:bodyPr/>
          <a:lstStyle/>
          <a:p>
            <a:r>
              <a:rPr lang="ru-RU" sz="2400" dirty="0"/>
              <a:t>Создает план игры.</a:t>
            </a:r>
          </a:p>
          <a:p>
            <a:r>
              <a:rPr lang="ru-RU" sz="2400" dirty="0"/>
              <a:t>В процессе игры способен обобщать, анализировать свою деятельность.</a:t>
            </a:r>
          </a:p>
          <a:p>
            <a:r>
              <a:rPr lang="ru-RU" sz="2400" dirty="0"/>
              <a:t>Может играть по несколько дней в одну игру, обогащая ее замысел.</a:t>
            </a:r>
          </a:p>
          <a:p>
            <a:r>
              <a:rPr lang="ru-RU" sz="2400" dirty="0"/>
              <a:t>Предпочитает групповые игры индивидуальным.</a:t>
            </a:r>
          </a:p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8AC31BDE-30B8-4253-6E8C-1EF2282861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76672" y="731520"/>
            <a:ext cx="6734645" cy="6053328"/>
          </a:xfrm>
        </p:spPr>
        <p:txBody>
          <a:bodyPr/>
          <a:lstStyle/>
          <a:p>
            <a:r>
              <a:rPr lang="ru-RU" dirty="0"/>
              <a:t>Умственная отсталость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D0DCBDF8-827A-977F-6D3E-7521AA5DFAF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415885" y="597944"/>
            <a:ext cx="814622" cy="768096"/>
          </a:xfrm>
        </p:spPr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EB9388C-391E-D2A9-D5F7-CD3D54CE94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68472" y="1981200"/>
            <a:ext cx="6642846" cy="4803647"/>
          </a:xfrm>
        </p:spPr>
        <p:txBody>
          <a:bodyPr/>
          <a:lstStyle/>
          <a:p>
            <a:r>
              <a:rPr lang="ru-RU" sz="2400" dirty="0"/>
              <a:t>Отдают предпочтения игрушкам, являющимися копиями реальных предметов.</a:t>
            </a:r>
          </a:p>
          <a:p>
            <a:r>
              <a:rPr lang="ru-RU" sz="2400" dirty="0"/>
              <a:t>Ролевое общение формируется постепенно с помощью заученных реплик, они не могут самостоятельно и осознанно взять на себя роль и действовать в соответствии с ней до конца игры.</a:t>
            </a:r>
          </a:p>
          <a:p>
            <a:r>
              <a:rPr lang="ru-RU" sz="2400" dirty="0"/>
              <a:t>Неспецифические манипуляции с игрушками, кратковременные интерес к игровым предметам, стереотипность и формальность действий.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29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2C3B0-2E86-BD32-0FEC-E7F1F859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16" y="0"/>
            <a:ext cx="10671048" cy="768096"/>
          </a:xfrm>
        </p:spPr>
        <p:txBody>
          <a:bodyPr/>
          <a:lstStyle/>
          <a:p>
            <a:r>
              <a:rPr lang="ru-RU" dirty="0"/>
              <a:t>речь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64C0B9-EFDF-3CB2-A794-B6381B1B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14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A965C2-DCB4-2A34-9EC5-F4B100C89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365" y="701040"/>
            <a:ext cx="5319118" cy="6065520"/>
          </a:xfrm>
        </p:spPr>
        <p:txBody>
          <a:bodyPr/>
          <a:lstStyle/>
          <a:p>
            <a:r>
              <a:rPr lang="ru-RU" dirty="0"/>
              <a:t>«норма»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F059699F-16B6-D002-1629-018029A8C0F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64485" y="265176"/>
            <a:ext cx="932688" cy="932688"/>
          </a:xfrm>
        </p:spPr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D4C577F-7132-A73C-9949-2B9D3F2683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9770" y="1995901"/>
            <a:ext cx="5020325" cy="4566263"/>
          </a:xfrm>
        </p:spPr>
        <p:txBody>
          <a:bodyPr/>
          <a:lstStyle/>
          <a:p>
            <a:r>
              <a:rPr lang="ru-RU" sz="2800" dirty="0"/>
              <a:t>Общаются со сверстниками и взрослыми.</a:t>
            </a:r>
          </a:p>
          <a:p>
            <a:r>
              <a:rPr lang="ru-RU" sz="2800" dirty="0"/>
              <a:t>Поддерживают беседы на разные темы.</a:t>
            </a:r>
          </a:p>
          <a:p>
            <a:r>
              <a:rPr lang="ru-RU" sz="2800" dirty="0"/>
              <a:t>Словарный запас соответствует нормам по возрасту.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8FE1960-CD30-0AF2-A566-EB3A5C8CCA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20870" y="701040"/>
            <a:ext cx="6472518" cy="6065520"/>
          </a:xfrm>
        </p:spPr>
        <p:txBody>
          <a:bodyPr/>
          <a:lstStyle/>
          <a:p>
            <a:r>
              <a:rPr lang="ru-RU" dirty="0"/>
              <a:t>Умственная отсталость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71BEE946-C419-3A57-4D94-7508331C9D4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528483" y="384048"/>
            <a:ext cx="932688" cy="932688"/>
          </a:xfrm>
        </p:spPr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A574554-696B-92A8-A06B-7D78C3E70BD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64306" y="1909482"/>
            <a:ext cx="6168613" cy="4652682"/>
          </a:xfrm>
        </p:spPr>
        <p:txBody>
          <a:bodyPr/>
          <a:lstStyle/>
          <a:p>
            <a:r>
              <a:rPr lang="ru-RU" sz="2800" dirty="0"/>
              <a:t>Значительно запаздывает развитие речи.</a:t>
            </a:r>
          </a:p>
          <a:p>
            <a:r>
              <a:rPr lang="ru-RU" sz="2800" dirty="0"/>
              <a:t>Словарный запас беден. Характерна косноязычность, аграмматизмы.</a:t>
            </a:r>
          </a:p>
          <a:p>
            <a:r>
              <a:rPr lang="ru-RU" sz="2800" dirty="0"/>
              <a:t>Одни могут принимать участие в простых беседах, а другие обладают речевым запасом, достаточным лишь для сообщения о своих потребностях.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766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2FD50-3210-4873-A2FD-90F9394A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552" y="73152"/>
            <a:ext cx="10671048" cy="768096"/>
          </a:xfrm>
        </p:spPr>
        <p:txBody>
          <a:bodyPr/>
          <a:lstStyle/>
          <a:p>
            <a:r>
              <a:rPr lang="ru-RU" sz="4400" dirty="0"/>
              <a:t>Бытовые навыки</a:t>
            </a:r>
            <a:br>
              <a:rPr lang="ru-RU" sz="4400" dirty="0"/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B42770-71D8-90E9-8E13-7BF72F073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15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69D445-4D93-7670-E676-AA9C9904C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0" y="877105"/>
            <a:ext cx="4856357" cy="5828493"/>
          </a:xfrm>
        </p:spPr>
        <p:txBody>
          <a:bodyPr/>
          <a:lstStyle/>
          <a:p>
            <a:r>
              <a:rPr lang="ru-RU" dirty="0"/>
              <a:t>«норма»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BAB0AB29-0233-E2E6-33A9-DFCEE748904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847716" y="564599"/>
            <a:ext cx="932688" cy="932688"/>
          </a:xfrm>
        </p:spPr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8AFF1D0-DB41-3984-E8AE-94F4E484D5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2124635"/>
            <a:ext cx="4769223" cy="3487271"/>
          </a:xfrm>
        </p:spPr>
        <p:txBody>
          <a:bodyPr/>
          <a:lstStyle/>
          <a:p>
            <a:r>
              <a:rPr lang="ru-RU" sz="2400" dirty="0"/>
              <a:t>Могут выполнять длительные индивидуальные поручения.</a:t>
            </a:r>
          </a:p>
          <a:p>
            <a:r>
              <a:rPr lang="ru-RU" sz="2400" dirty="0"/>
              <a:t>Сформированы социально-бытовые навыки.</a:t>
            </a:r>
          </a:p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1356A2D-AC82-CACA-D6D7-6500EEECD8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62547" y="841247"/>
            <a:ext cx="6403311" cy="5828493"/>
          </a:xfrm>
        </p:spPr>
        <p:txBody>
          <a:bodyPr/>
          <a:lstStyle/>
          <a:p>
            <a:r>
              <a:rPr lang="ru-RU" dirty="0"/>
              <a:t>Умственная отсталость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8B495E43-2450-DBB2-D862-FDA550FDC63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784683" y="594360"/>
            <a:ext cx="932688" cy="932688"/>
          </a:xfrm>
        </p:spPr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D6935F1F-2564-09AA-4A39-0250533E32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81824" y="1930818"/>
            <a:ext cx="5995775" cy="4577558"/>
          </a:xfrm>
        </p:spPr>
        <p:txBody>
          <a:bodyPr/>
          <a:lstStyle/>
          <a:p>
            <a:r>
              <a:rPr lang="ru-RU" sz="2400" dirty="0"/>
              <a:t>Испытывают особые трудности при овладении социально-бытовыми навыками. </a:t>
            </a:r>
          </a:p>
          <a:p>
            <a:r>
              <a:rPr lang="ru-RU" sz="2400" dirty="0"/>
              <a:t>Не умеют завязывать шнурки, застёгивать змейки. Одежда может быть одета наизнанку. </a:t>
            </a:r>
          </a:p>
          <a:p>
            <a:r>
              <a:rPr lang="ru-RU" sz="2400" dirty="0"/>
              <a:t>При выполнении гигиенических процедур, при одевании, приёме пищи испытывают трудности в установлении правильной последовательности действий.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228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979D62-FA26-8324-D7D1-A9E8AE57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16</a:t>
            </a:fld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F679710-4AF6-EBD5-57C5-1BE37B45B8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47688" y="215280"/>
            <a:ext cx="2598737" cy="1109662"/>
          </a:xfrm>
        </p:spPr>
        <p:txBody>
          <a:bodyPr/>
          <a:lstStyle/>
          <a:p>
            <a:r>
              <a:rPr lang="ru-RU" sz="4400" dirty="0"/>
              <a:t>ЗПР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B0C9D2DC-634F-CC7A-CAB7-CA50B65767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64355" y="176689"/>
            <a:ext cx="2598737" cy="1109662"/>
          </a:xfrm>
        </p:spPr>
        <p:txBody>
          <a:bodyPr/>
          <a:lstStyle/>
          <a:p>
            <a:r>
              <a:rPr lang="ru-RU" sz="4400" dirty="0"/>
              <a:t>УО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27788A9-F390-B74D-C575-589B81D0E1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375" r="6375"/>
          <a:stretch>
            <a:fillRect/>
          </a:stretch>
        </p:blipFill>
        <p:spPr>
          <a:xfrm>
            <a:off x="79470" y="0"/>
            <a:ext cx="1932714" cy="1932714"/>
          </a:xfrm>
          <a:prstGeom prst="rect">
            <a:avLst/>
          </a:prstGeom>
        </p:spPr>
      </p:pic>
      <p:pic>
        <p:nvPicPr>
          <p:cNvPr id="18" name="Объект 5">
            <a:extLst>
              <a:ext uri="{FF2B5EF4-FFF2-40B4-BE49-F238E27FC236}">
                <a16:creationId xmlns:a16="http://schemas.microsoft.com/office/drawing/2014/main" id="{A94DD13E-D256-B201-92F4-352638E65CD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8503" r="8503"/>
          <a:stretch>
            <a:fillRect/>
          </a:stretch>
        </p:blipFill>
        <p:spPr>
          <a:xfrm>
            <a:off x="10391276" y="131990"/>
            <a:ext cx="1800724" cy="1800724"/>
          </a:xfrm>
          <a:prstGeom prst="rect">
            <a:avLst/>
          </a:prstGeom>
        </p:spPr>
      </p:pic>
      <p:graphicFrame>
        <p:nvGraphicFramePr>
          <p:cNvPr id="21" name="Схема 20">
            <a:extLst>
              <a:ext uri="{FF2B5EF4-FFF2-40B4-BE49-F238E27FC236}">
                <a16:creationId xmlns:a16="http://schemas.microsoft.com/office/drawing/2014/main" id="{CD6BB5D0-FDF3-C0C0-D4C6-06C7384A2D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2123189"/>
              </p:ext>
            </p:extLst>
          </p:nvPr>
        </p:nvGraphicFramePr>
        <p:xfrm>
          <a:off x="268941" y="1493082"/>
          <a:ext cx="6125056" cy="5144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2" name="Схема 21">
            <a:extLst>
              <a:ext uri="{FF2B5EF4-FFF2-40B4-BE49-F238E27FC236}">
                <a16:creationId xmlns:a16="http://schemas.microsoft.com/office/drawing/2014/main" id="{69C457DF-ABC2-D3A0-E594-D13BCA83F4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5329358"/>
              </p:ext>
            </p:extLst>
          </p:nvPr>
        </p:nvGraphicFramePr>
        <p:xfrm>
          <a:off x="5751421" y="1482811"/>
          <a:ext cx="5871882" cy="531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603838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1341" y="1882139"/>
            <a:ext cx="4016188" cy="2573319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3200" dirty="0"/>
              <a:t>Список литературы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471" y="251011"/>
            <a:ext cx="7261411" cy="6338047"/>
          </a:xfrm>
        </p:spPr>
        <p:txBody>
          <a:bodyPr rtlCol="0"/>
          <a:lstStyle>
            <a:defPPr>
              <a:defRPr lang="ru-RU"/>
            </a:defPPr>
          </a:lstStyle>
          <a:p>
            <a:pPr fontAlgn="t"/>
            <a:r>
              <a:rPr lang="ru-RU" dirty="0"/>
              <a:t>1.Гудина Т. В. Сюжетно-ролевая игра как средство развития детей младшего школьного возраста с умственной отсталостью/Журнал: «Вестник Костромского государственного университета», 2018.</a:t>
            </a:r>
          </a:p>
          <a:p>
            <a:pPr algn="l"/>
            <a:r>
              <a:rPr lang="ru-RU" dirty="0"/>
              <a:t>2.Петрова В.Г. Психология умственно отсталых школьников: Учебное пособие / В.Г. Петрова, И.В. Белякова- М . : Академия, 2002. – 160 с.</a:t>
            </a:r>
          </a:p>
          <a:p>
            <a:pPr algn="l"/>
            <a:r>
              <a:rPr lang="ru-RU" dirty="0"/>
              <a:t>3.Мамайчук И.И., Ильина М.Н.  Помощь психолога ребенку с задержкой психического развития: научно-практическое рук. / И. И. </a:t>
            </a:r>
            <a:r>
              <a:rPr lang="ru-RU" dirty="0" err="1"/>
              <a:t>Мамайчук</a:t>
            </a:r>
            <a:r>
              <a:rPr lang="ru-RU" dirty="0"/>
              <a:t>, М. Н. Ильина. - Санкт-Петербург : Речь, 2006. – 345 с.</a:t>
            </a:r>
          </a:p>
          <a:p>
            <a:pPr fontAlgn="t"/>
            <a:r>
              <a:rPr lang="ru-RU" dirty="0"/>
              <a:t>4.Судебные и нормативные акты РФ. </a:t>
            </a:r>
            <a:r>
              <a:rPr lang="en-US" dirty="0"/>
              <a:t>URL</a:t>
            </a:r>
            <a:r>
              <a:rPr lang="ru-RU" dirty="0"/>
              <a:t>:</a:t>
            </a:r>
            <a:r>
              <a:rPr lang="en-US" dirty="0"/>
              <a:t>https://sudact.ru/law/pismo-minobrnauki-rossii-ot-23052016-n-vk-107407/prilozhenie/prilozhenie-3/3.1_1/?ysclid=lomvzln945454226101</a:t>
            </a:r>
            <a:endParaRPr lang="ru-RU" dirty="0"/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212" y="89646"/>
            <a:ext cx="9457765" cy="66425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3200" dirty="0"/>
              <a:t>Варианты программ детей с ОВЗ</a:t>
            </a:r>
            <a:endParaRPr lang="ru-RU" sz="40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C0719055-4152-53CA-B449-2A2AF26D7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6639" y="691148"/>
            <a:ext cx="8698721" cy="5933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038" y="198080"/>
            <a:ext cx="4803962" cy="1011153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3200" dirty="0"/>
              <a:t>Критерии отклонения от «нормы»</a:t>
            </a:r>
            <a:endParaRPr lang="ru-RU" sz="4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7ED7A5-3541-EF67-FF64-DEF50FA8A9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8" t="11528" r="21703" b="23362"/>
          <a:stretch/>
        </p:blipFill>
        <p:spPr bwMode="auto">
          <a:xfrm>
            <a:off x="3341593" y="1159848"/>
            <a:ext cx="4536142" cy="550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9A993D-6F8D-1603-A083-CD698A66F1FB}"/>
              </a:ext>
            </a:extLst>
          </p:cNvPr>
          <p:cNvSpPr txBox="1"/>
          <p:nvPr/>
        </p:nvSpPr>
        <p:spPr>
          <a:xfrm>
            <a:off x="-80683" y="3047059"/>
            <a:ext cx="360381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ЦЕЛЕСООБРАЗНОЕ ФУНКЦИОНИРОВАНИЕ ОРГАНИЗМА.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805307-DAA3-B4CD-E8C2-E861093026BE}"/>
              </a:ext>
            </a:extLst>
          </p:cNvPr>
          <p:cNvSpPr txBox="1"/>
          <p:nvPr/>
        </p:nvSpPr>
        <p:spPr>
          <a:xfrm>
            <a:off x="7687234" y="2172103"/>
            <a:ext cx="447338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Невозможность взаимодействовать с другими людьми/сужение круга лиц.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8EF70E-C99F-8C96-C0EC-54A1F37FEF05}"/>
              </a:ext>
            </a:extLst>
          </p:cNvPr>
          <p:cNvSpPr txBox="1"/>
          <p:nvPr/>
        </p:nvSpPr>
        <p:spPr>
          <a:xfrm>
            <a:off x="7718611" y="3519078"/>
            <a:ext cx="44958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Затруднения или невозможность выполнять учебные задачи.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C62CBC-3A6A-449A-0C59-AB32955261B7}"/>
              </a:ext>
            </a:extLst>
          </p:cNvPr>
          <p:cNvSpPr txBox="1"/>
          <p:nvPr/>
        </p:nvSpPr>
        <p:spPr>
          <a:xfrm>
            <a:off x="7781365" y="4642200"/>
            <a:ext cx="441063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Замедленное развитие психики;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Деградация развития психики.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7BDB4C-A50C-C7E9-FB2E-53C617F5D347}"/>
              </a:ext>
            </a:extLst>
          </p:cNvPr>
          <p:cNvSpPr txBox="1"/>
          <p:nvPr/>
        </p:nvSpPr>
        <p:spPr>
          <a:xfrm>
            <a:off x="7781364" y="5766488"/>
            <a:ext cx="441063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Неадекватное поведение.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687918-0778-8E0C-4EE3-16CD2836B9D8}"/>
              </a:ext>
            </a:extLst>
          </p:cNvPr>
          <p:cNvSpPr txBox="1"/>
          <p:nvPr/>
        </p:nvSpPr>
        <p:spPr>
          <a:xfrm>
            <a:off x="-31378" y="401724"/>
            <a:ext cx="35052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КРИТЕРИИ «НОРМЫ» </a:t>
            </a:r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1" y="289202"/>
            <a:ext cx="6400800" cy="768096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4000" b="1" dirty="0"/>
              <a:t>Умственная отсталость (УО)</a:t>
            </a:r>
            <a:br>
              <a:rPr lang="ru-RU" sz="4000" dirty="0"/>
            </a:br>
            <a:endParaRPr lang="ru-RU" sz="40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733056"/>
            <a:ext cx="7727577" cy="1852826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2400" dirty="0"/>
              <a:t>-это стойкое нарушение познавательной деятельности, вследствие органического поражения коры головного мозга. </a:t>
            </a:r>
            <a:endParaRPr lang="ru-RU" sz="2400" dirty="0">
              <a:solidFill>
                <a:schemeClr val="accent6"/>
              </a:solidFill>
              <a:latin typeface="Times new Roman" panose="02000500000000000000" pitchFamily="2" charset="0"/>
              <a:cs typeface="Times new Roman" panose="02000500000000000000" pitchFamily="2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5C73FB6-2572-C895-0D65-E39DAB0CD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3000092"/>
            <a:ext cx="8148917" cy="385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25542-D540-B766-0FA1-10DE2ED0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40" y="210312"/>
            <a:ext cx="10671048" cy="76809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3200" dirty="0"/>
              <a:t>Степени УО по МКБ-9 и МКБ-10</a:t>
            </a:r>
            <a:endParaRPr lang="ru-RU" sz="40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2D1D31-1A67-703B-DF69-CA8142BF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t>5</a:t>
            </a:fld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F247E1B-C352-C69E-12B0-9FBBC352EC0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04726950"/>
              </p:ext>
            </p:extLst>
          </p:nvPr>
        </p:nvGraphicFramePr>
        <p:xfrm>
          <a:off x="706880" y="978408"/>
          <a:ext cx="10671048" cy="5147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695">
                  <a:extLst>
                    <a:ext uri="{9D8B030D-6E8A-4147-A177-3AD203B41FA5}">
                      <a16:colId xmlns:a16="http://schemas.microsoft.com/office/drawing/2014/main" val="3858123961"/>
                    </a:ext>
                  </a:extLst>
                </a:gridCol>
                <a:gridCol w="1215306">
                  <a:extLst>
                    <a:ext uri="{9D8B030D-6E8A-4147-A177-3AD203B41FA5}">
                      <a16:colId xmlns:a16="http://schemas.microsoft.com/office/drawing/2014/main" val="3200373019"/>
                    </a:ext>
                  </a:extLst>
                </a:gridCol>
                <a:gridCol w="5275535">
                  <a:extLst>
                    <a:ext uri="{9D8B030D-6E8A-4147-A177-3AD203B41FA5}">
                      <a16:colId xmlns:a16="http://schemas.microsoft.com/office/drawing/2014/main" val="3139625974"/>
                    </a:ext>
                  </a:extLst>
                </a:gridCol>
                <a:gridCol w="2883512">
                  <a:extLst>
                    <a:ext uri="{9D8B030D-6E8A-4147-A177-3AD203B41FA5}">
                      <a16:colId xmlns:a16="http://schemas.microsoft.com/office/drawing/2014/main" val="2477677711"/>
                    </a:ext>
                  </a:extLst>
                </a:gridCol>
              </a:tblGrid>
              <a:tr h="3844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IQ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ШИФР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МКБ-10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МКБ-9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460716"/>
                  </a:ext>
                </a:extLst>
              </a:tr>
              <a:tr h="107738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50-70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</a:t>
                      </a:r>
                      <a:r>
                        <a:rPr lang="ru-RU" sz="28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Легкая умственная отсталость, затруднения в учении.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2000" dirty="0"/>
                        <a:t>ДЕБИЛЬНОСТЬ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988986"/>
                  </a:ext>
                </a:extLst>
              </a:tr>
              <a:tr h="116847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35-49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</a:t>
                      </a:r>
                      <a:r>
                        <a:rPr lang="ru-RU" sz="2800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Умеренная умственная отсталость, трудности в обучении.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2000" dirty="0"/>
                        <a:t>ИМБЕЦИЛЬНОСТЬ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761044"/>
                  </a:ext>
                </a:extLst>
              </a:tr>
              <a:tr h="145116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20-34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</a:t>
                      </a:r>
                      <a:r>
                        <a:rPr lang="ru-RU" sz="28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Тяжелая умственная отсталость, значительные трудности в обучении.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522067"/>
                  </a:ext>
                </a:extLst>
              </a:tr>
              <a:tr h="9932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Менее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</a:t>
                      </a:r>
                      <a:r>
                        <a:rPr lang="ru-RU" sz="2800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Глубокая умственная отсталость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2000" dirty="0"/>
                        <a:t>ИДИОТИЯ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903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84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063A1AB-CCB1-F400-BEBF-45180538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t>6</a:t>
            </a:fld>
            <a:endParaRPr lang="ru-RU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167ABE20-4FD5-1496-CA95-1364D23E1D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2734427"/>
              </p:ext>
            </p:extLst>
          </p:nvPr>
        </p:nvGraphicFramePr>
        <p:xfrm>
          <a:off x="358588" y="0"/>
          <a:ext cx="11483788" cy="6678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вал 6">
            <a:extLst>
              <a:ext uri="{FF2B5EF4-FFF2-40B4-BE49-F238E27FC236}">
                <a16:creationId xmlns:a16="http://schemas.microsoft.com/office/drawing/2014/main" id="{BBB6C4A9-4DA2-E265-035D-89DF4EE85948}"/>
              </a:ext>
            </a:extLst>
          </p:cNvPr>
          <p:cNvSpPr/>
          <p:nvPr/>
        </p:nvSpPr>
        <p:spPr>
          <a:xfrm>
            <a:off x="4455461" y="2052918"/>
            <a:ext cx="2814916" cy="252804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УМСТВЕННАЯ ОТСТАЛОСТЬ</a:t>
            </a:r>
          </a:p>
        </p:txBody>
      </p:sp>
    </p:spTree>
    <p:extLst>
      <p:ext uri="{BB962C8B-B14F-4D97-AF65-F5344CB8AC3E}">
        <p14:creationId xmlns:p14="http://schemas.microsoft.com/office/powerpoint/2010/main" val="2932640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975" y="2133600"/>
            <a:ext cx="7602071" cy="3729317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4000" dirty="0"/>
              <a:t>Сравнительная характеристика детей с нормальным развитием и умственно отсталых детей.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A145F-037C-ADC5-EA3C-E7AD02B88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33" y="73152"/>
            <a:ext cx="10671048" cy="768096"/>
          </a:xfrm>
        </p:spPr>
        <p:txBody>
          <a:bodyPr/>
          <a:lstStyle/>
          <a:p>
            <a:r>
              <a:rPr lang="ru-RU" sz="4400" dirty="0"/>
              <a:t>Физическое развитие</a:t>
            </a:r>
            <a:br>
              <a:rPr lang="ru-RU" sz="4400" dirty="0"/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FCF821-772C-DF66-1D19-85F10D4FC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8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B53061-C538-6391-DC99-225AA253F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533" y="1063706"/>
            <a:ext cx="4951051" cy="5511725"/>
          </a:xfrm>
        </p:spPr>
        <p:txBody>
          <a:bodyPr/>
          <a:lstStyle/>
          <a:p>
            <a:r>
              <a:rPr lang="ru-RU" dirty="0"/>
              <a:t>«норма»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2D02EF40-FE0E-45B2-14DA-61DCE3822A2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006648" y="731520"/>
            <a:ext cx="932688" cy="932688"/>
          </a:xfrm>
        </p:spPr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1FE6E37-C274-D7D8-61E0-628BBD65C6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1381" y="2322576"/>
            <a:ext cx="4594055" cy="4078224"/>
          </a:xfrm>
        </p:spPr>
        <p:txBody>
          <a:bodyPr/>
          <a:lstStyle/>
          <a:p>
            <a:r>
              <a:rPr lang="ru-RU" sz="2400" dirty="0"/>
              <a:t>Формируется по нормам физического развития в соответствии с возрастом. </a:t>
            </a:r>
          </a:p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78E0FE08-4ACA-F160-51F1-4D4F2A4D21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75169" y="1066262"/>
            <a:ext cx="6895450" cy="5791738"/>
          </a:xfrm>
        </p:spPr>
        <p:txBody>
          <a:bodyPr/>
          <a:lstStyle/>
          <a:p>
            <a:r>
              <a:rPr lang="ru-RU" dirty="0"/>
              <a:t>Умственная отсталость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60331F38-675E-5BCA-F11C-E2B9B5EF4FE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018846" y="651196"/>
            <a:ext cx="932688" cy="932688"/>
          </a:xfrm>
        </p:spPr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58F58A58-2AC5-B447-A136-62B0C8FD67C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98141" y="2101505"/>
            <a:ext cx="6772478" cy="4546182"/>
          </a:xfrm>
        </p:spPr>
        <p:txBody>
          <a:bodyPr/>
          <a:lstStyle/>
          <a:p>
            <a:r>
              <a:rPr lang="ru-RU" sz="2400" dirty="0"/>
              <a:t>Физически развиваются с опозданием.</a:t>
            </a:r>
          </a:p>
          <a:p>
            <a:r>
              <a:rPr lang="ru-RU" sz="2400" dirty="0"/>
              <a:t>Границы возрастных периодов размыты и нечетки. Позже начинаются переворачиваться, держать голову, сидеть, стоять, ползать.</a:t>
            </a:r>
          </a:p>
          <a:p>
            <a:r>
              <a:rPr lang="ru-RU" sz="2400" dirty="0"/>
              <a:t>Неловкая или неустойчивая походка.</a:t>
            </a:r>
          </a:p>
          <a:p>
            <a:r>
              <a:rPr lang="ru-RU" sz="2400" dirty="0"/>
              <a:t>Могут испытывать трудности при ходьбе, беге, прыжках на одно/двух ногах.</a:t>
            </a:r>
          </a:p>
          <a:p>
            <a:r>
              <a:rPr lang="ru-RU" sz="2400" dirty="0"/>
              <a:t>При спуске по ступеням могут возникать трудности.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544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6401E-3AD9-6901-022B-5959C7713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68" y="73152"/>
            <a:ext cx="10671048" cy="768096"/>
          </a:xfrm>
        </p:spPr>
        <p:txBody>
          <a:bodyPr/>
          <a:lstStyle/>
          <a:p>
            <a:r>
              <a:rPr lang="ru-RU" dirty="0"/>
              <a:t>Развитие моторики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0E59DF-167E-3462-63C7-E77D5C031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9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F398BF-D5F2-E481-B4CD-FB85AA2D8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210235"/>
            <a:ext cx="5352467" cy="5574613"/>
          </a:xfrm>
        </p:spPr>
        <p:txBody>
          <a:bodyPr/>
          <a:lstStyle/>
          <a:p>
            <a:r>
              <a:rPr lang="ru-RU" dirty="0"/>
              <a:t>«Норма»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6212520-FE67-66A0-CDCD-D202B7A7DF03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t="989" b="989"/>
          <a:stretch>
            <a:fillRect/>
          </a:stretch>
        </p:blipFill>
        <p:spPr>
          <a:xfrm>
            <a:off x="2133600" y="696676"/>
            <a:ext cx="1202394" cy="1200350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CAD83E28-71CD-190E-1230-6AC5FB0714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295" y="2520550"/>
            <a:ext cx="5328172" cy="3021094"/>
          </a:xfrm>
        </p:spPr>
        <p:txBody>
          <a:bodyPr/>
          <a:lstStyle/>
          <a:p>
            <a:r>
              <a:rPr lang="ru-RU" sz="2800" dirty="0"/>
              <a:t>Умеют ходить на лыжах, кататься на самокате, коньках, двухколесном велосипеде. </a:t>
            </a:r>
            <a:endParaRPr lang="en-US" sz="2800" dirty="0"/>
          </a:p>
          <a:p>
            <a:r>
              <a:rPr lang="ru-RU" sz="2800" dirty="0"/>
              <a:t>Умеют работать с ножницами, бумагой, картоном, тканью.</a:t>
            </a:r>
          </a:p>
          <a:p>
            <a:r>
              <a:rPr lang="ru-RU" sz="2800" dirty="0"/>
              <a:t> Могут вдеть нитку в иголку.</a:t>
            </a:r>
          </a:p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4BD0C1F-68BE-5F0B-7AE9-FE419FE73A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65694" y="1201180"/>
            <a:ext cx="6526306" cy="5656820"/>
          </a:xfrm>
        </p:spPr>
        <p:txBody>
          <a:bodyPr/>
          <a:lstStyle/>
          <a:p>
            <a:r>
              <a:rPr lang="ru-RU" dirty="0"/>
              <a:t>Умственная отсталость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A08762-2603-D320-6012-7D2907D18CDF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/>
          <a:srcRect t="13777" b="13777"/>
          <a:stretch>
            <a:fillRect/>
          </a:stretch>
        </p:blipFill>
        <p:spPr>
          <a:xfrm>
            <a:off x="7945082" y="547875"/>
            <a:ext cx="1461246" cy="1349151"/>
          </a:xfr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D67F5999-44A0-D448-9933-84CD530B89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25670" y="2184160"/>
            <a:ext cx="6007250" cy="4404899"/>
          </a:xfrm>
        </p:spPr>
        <p:txBody>
          <a:bodyPr/>
          <a:lstStyle/>
          <a:p>
            <a:r>
              <a:rPr lang="ru-RU" sz="2400" dirty="0"/>
              <a:t>Выполнение мелких движений затрудненно/ невозможно. </a:t>
            </a:r>
          </a:p>
          <a:p>
            <a:r>
              <a:rPr lang="ru-RU" sz="2400" dirty="0"/>
              <a:t>Пользоваться ножницами не умеют, не понимают как делать поделку (поэтапную). </a:t>
            </a:r>
          </a:p>
          <a:p>
            <a:r>
              <a:rPr lang="ru-RU" sz="2400" dirty="0"/>
              <a:t>Вдеть шнурок в дырочку не могут.</a:t>
            </a:r>
          </a:p>
          <a:p>
            <a:r>
              <a:rPr lang="ru-RU" sz="2400" dirty="0"/>
              <a:t>Координация движений нарушена-катание на велосипеде/ коньках/ самокате затруднено.</a:t>
            </a:r>
          </a:p>
          <a:p>
            <a:r>
              <a:rPr lang="ru-RU" sz="2400" dirty="0"/>
              <a:t>Часто спотыкаются, падают, ударяются о предметы.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129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374563_TF78438558_Win32" id="{76711A89-13B1-40D9-BE7D-DF6A7AE37A67}" vid="{2C8223F2-D103-4C97-B864-56CF43B8296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{AC3D7B3F-A883-4445-88F3-5C93B552910E}tf78438558_win32</Template>
  <TotalTime>106</TotalTime>
  <Words>1021</Words>
  <Application>Microsoft Office PowerPoint</Application>
  <PresentationFormat>Широкоэкранный</PresentationFormat>
  <Paragraphs>156</Paragraphs>
  <Slides>17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Aptos</vt:lpstr>
      <vt:lpstr>Arial</vt:lpstr>
      <vt:lpstr>Arial Black</vt:lpstr>
      <vt:lpstr>Calibri</vt:lpstr>
      <vt:lpstr>Times new Roman</vt:lpstr>
      <vt:lpstr>Тема Office</vt:lpstr>
      <vt:lpstr>Как распознать «особого» ребенка? </vt:lpstr>
      <vt:lpstr>Варианты программ детей с ОВЗ</vt:lpstr>
      <vt:lpstr>Критерии отклонения от «нормы»</vt:lpstr>
      <vt:lpstr>Умственная отсталость (УО) </vt:lpstr>
      <vt:lpstr>Степени УО по МКБ-9 и МКБ-10</vt:lpstr>
      <vt:lpstr>Презентация PowerPoint</vt:lpstr>
      <vt:lpstr>Сравнительная характеристика детей с нормальным развитием и умственно отсталых детей.</vt:lpstr>
      <vt:lpstr>Физическое развитие </vt:lpstr>
      <vt:lpstr>Развитие моторики</vt:lpstr>
      <vt:lpstr>Эмоциональное развитие </vt:lpstr>
      <vt:lpstr>Сенсорно-перцептивная деятельность </vt:lpstr>
      <vt:lpstr>Интеллектуальная деятельность </vt:lpstr>
      <vt:lpstr>Игровая деятельность</vt:lpstr>
      <vt:lpstr>речь</vt:lpstr>
      <vt:lpstr>Бытовые навыки </vt:lpstr>
      <vt:lpstr>Презентация PowerPoint</vt:lpstr>
      <vt:lpstr>Список литературы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распознать «особого» ребенка? </dc:title>
  <dc:subject/>
  <dc:creator>Исакова Светлана Алексеевна</dc:creator>
  <cp:lastModifiedBy>Исакова Светлана Алексеевна</cp:lastModifiedBy>
  <cp:revision>1</cp:revision>
  <dcterms:created xsi:type="dcterms:W3CDTF">2023-11-09T18:19:34Z</dcterms:created>
  <dcterms:modified xsi:type="dcterms:W3CDTF">2023-11-09T20:05:45Z</dcterms:modified>
</cp:coreProperties>
</file>