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122CB9-B603-43DD-A133-6B6199F4B72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843876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6040" y="3508200"/>
            <a:ext cx="843876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C8E2B86-9525-4070-B82C-067842051500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5604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8036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543803B-5B4A-4497-817C-65016BF99001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09040" y="106812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62400" y="106812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56040" y="350820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09040" y="350820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62400" y="350820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B46FFD6-D599-4682-8D50-0570CEF9F4B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3264783-7A9F-4335-A416-3E31E45EC02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56040" y="1068120"/>
            <a:ext cx="843876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5C0F822-9AF8-4BF6-973C-954CCF02E1E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843876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DBF7F62-62DF-40D6-A03A-B93072136FC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A069B38-554B-4942-B468-F1B1714B175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5234D28-5594-4607-8DAD-CE14990658A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288360" y="1060920"/>
            <a:ext cx="8566920" cy="639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C457726-5D26-4CD4-907A-9C72D457BEA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35604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7315AAE-EEE8-4827-A9FE-1D644C78550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56040" y="1068120"/>
            <a:ext cx="843876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AA65854-5688-4907-BB53-404DE3694980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8036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9A40B99-BB92-44D1-85E1-BB0A1E8D972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356040" y="3508200"/>
            <a:ext cx="843876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0EC12FB-F912-41FC-92B8-20E931C9FFC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843876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356040" y="3508200"/>
            <a:ext cx="843876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D22CCE3-12E2-43C2-B1DB-1854EADB1AF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35604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8036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D99877B-5FDF-47C5-8D30-818BB5354A6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09040" y="106812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62400" y="106812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356040" y="350820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09040" y="350820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62400" y="350820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F90D27E-326E-47A4-AA14-9D21E9CA9EB2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5DF426A-F035-4BC4-B14F-FE4AFB939ED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356040" y="1068120"/>
            <a:ext cx="843876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E6D017D-7250-42DB-AE40-29409209A2E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843876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C33698E-2E7C-4CD0-9AFE-5D49AE81528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43EAD9E-B2A7-4D1D-82D8-43E335EB450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7F99AEC-0292-4837-A41D-7C577077B40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843876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6413B79-81CD-4E74-9D6A-78EF8D92BF3C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288360" y="1060920"/>
            <a:ext cx="8566920" cy="639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D525F67-2A06-4C3A-947C-338354DEA01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35604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C827476-B0BB-4714-88DB-7B02A899571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8036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E91986C-DCEE-4BBF-8F1E-32DBD1A5EF3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356040" y="3508200"/>
            <a:ext cx="843876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06B1710C-9787-4920-9291-F6C85800324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843876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356040" y="3508200"/>
            <a:ext cx="843876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AC98BE9-D599-4C0C-BB46-F54ACA33114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35604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8036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40FF567-9811-4882-AC29-6D715119F577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09040" y="106812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62400" y="106812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356040" y="350820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09040" y="350820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62400" y="3508200"/>
            <a:ext cx="271692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4748FA8-75B4-45D2-8D46-7BA067A9B011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704743A-3209-4059-AC48-333D16A985F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21D0E98-3129-4CD6-8387-ABD7649D184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88360" y="1060920"/>
            <a:ext cx="8566920" cy="639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936177A-8DC8-4320-84F2-883AC58EF11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5604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6669333-9FC4-42C9-A735-7609B663503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80360" y="350820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49BDBE7-B876-4120-BC49-AE69F7A78D61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80360" y="1068120"/>
            <a:ext cx="411804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56040" y="3508200"/>
            <a:ext cx="8438760" cy="22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2EBE62A-19A5-4EE5-9F49-A98BB43E28E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 idx="2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buNone/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B2B2B2"/>
                </a:solidFill>
                <a:latin typeface="Calibri"/>
              </a:rPr>
              <a:t>&lt;дата/время&gt;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ru-RU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F1D66C8-B940-4B9E-8E62-2A06BB7F99F4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56040" y="1068120"/>
            <a:ext cx="8438760" cy="46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ftr" idx="4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5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buNone/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B2B2B2"/>
                </a:solidFill>
                <a:latin typeface="Calibri"/>
              </a:rPr>
              <a:t>&lt;дата/время&gt;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ru-RU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1694FA0-2AC4-49C9-A1FE-3C7A2F00C3AF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8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ftr" idx="7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 idx="8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lnSpc>
                <a:spcPct val="100000"/>
              </a:lnSpc>
              <a:buNone/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B2B2B2"/>
                </a:solidFill>
                <a:latin typeface="Calibri"/>
              </a:rPr>
              <a:t>&lt;дата/время&gt;</a:t>
            </a:r>
            <a:endParaRPr lang="ru-RU" sz="18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 idx="9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ru-RU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2A2651A-5BE4-4A17-847F-F97F376F08ED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object 2"/>
          <p:cNvPicPr/>
          <p:nvPr/>
        </p:nvPicPr>
        <p:blipFill>
          <a:blip r:embed="rId2"/>
          <a:stretch/>
        </p:blipFill>
        <p:spPr>
          <a:xfrm>
            <a:off x="0" y="0"/>
            <a:ext cx="9135360" cy="6857640"/>
          </a:xfrm>
          <a:prstGeom prst="rect">
            <a:avLst/>
          </a:prstGeom>
          <a:ln w="0">
            <a:noFill/>
          </a:ln>
        </p:spPr>
      </p:pic>
      <p:sp>
        <p:nvSpPr>
          <p:cNvPr id="124" name="Скругленный прямоугольник 4"/>
          <p:cNvSpPr/>
          <p:nvPr/>
        </p:nvSpPr>
        <p:spPr>
          <a:xfrm>
            <a:off x="990720" y="1676520"/>
            <a:ext cx="7162560" cy="23619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Особенности организации и проведения ГИА - 11 в 2024 году</a:t>
            </a:r>
            <a:endParaRPr lang="ru-RU" sz="2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ject 2"/>
          <p:cNvSpPr/>
          <p:nvPr/>
        </p:nvSpPr>
        <p:spPr>
          <a:xfrm>
            <a:off x="707400" y="69120"/>
            <a:ext cx="7724880" cy="325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ts val="2509"/>
              </a:lnSpc>
              <a:spcBef>
                <a:spcPts val="96"/>
              </a:spcBef>
              <a:buNone/>
            </a:pPr>
            <a:r>
              <a:rPr lang="ru-RU" sz="2200" b="1" strike="noStrike" spc="-12">
                <a:solidFill>
                  <a:srgbClr val="C00000"/>
                </a:solidFill>
                <a:latin typeface="Cambria"/>
              </a:rPr>
              <a:t>Важно!</a:t>
            </a:r>
            <a:endParaRPr lang="ru-RU" sz="2200" b="0" strike="noStrike" spc="-1">
              <a:latin typeface="XO Oriel"/>
            </a:endParaRPr>
          </a:p>
          <a:p>
            <a:pPr marL="12600">
              <a:lnSpc>
                <a:spcPts val="2381"/>
              </a:lnSpc>
              <a:spcBef>
                <a:spcPts val="164"/>
              </a:spcBef>
              <a:buNone/>
            </a:pP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Получить</a:t>
            </a:r>
            <a:r>
              <a:rPr lang="ru-RU" sz="2200" b="1" strike="noStrike" spc="2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аттестат</a:t>
            </a:r>
            <a:r>
              <a:rPr lang="ru-RU" sz="2200" b="1" strike="noStrike" spc="2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001F5F"/>
                </a:solidFill>
                <a:latin typeface="Cambria"/>
              </a:rPr>
              <a:t>о</a:t>
            </a:r>
            <a:r>
              <a:rPr lang="ru-RU" sz="22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получении</a:t>
            </a:r>
            <a:r>
              <a:rPr lang="ru-RU" sz="22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5">
                <a:solidFill>
                  <a:srgbClr val="001F5F"/>
                </a:solidFill>
                <a:latin typeface="Cambria"/>
              </a:rPr>
              <a:t>полного</a:t>
            </a:r>
            <a:r>
              <a:rPr lang="ru-RU" sz="2200" b="1" strike="noStrike" spc="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5">
                <a:solidFill>
                  <a:srgbClr val="001F5F"/>
                </a:solidFill>
                <a:latin typeface="Cambria"/>
              </a:rPr>
              <a:t>среднего </a:t>
            </a:r>
            <a:r>
              <a:rPr lang="ru-RU" sz="2200" b="1" strike="noStrike" spc="-47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образования</a:t>
            </a:r>
            <a:r>
              <a:rPr lang="ru-RU" sz="22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001F5F"/>
                </a:solidFill>
                <a:latin typeface="Cambria"/>
              </a:rPr>
              <a:t>в</a:t>
            </a:r>
            <a:r>
              <a:rPr lang="ru-RU" sz="22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2024</a:t>
            </a:r>
            <a:r>
              <a:rPr lang="ru-RU" sz="22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46">
                <a:solidFill>
                  <a:srgbClr val="001F5F"/>
                </a:solidFill>
                <a:latin typeface="Cambria"/>
              </a:rPr>
              <a:t>году</a:t>
            </a:r>
            <a:r>
              <a:rPr lang="ru-RU" sz="22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001F5F"/>
                </a:solidFill>
                <a:latin typeface="Cambria"/>
              </a:rPr>
              <a:t>смогут</a:t>
            </a:r>
            <a:r>
              <a:rPr lang="ru-RU" sz="22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выпускники,</a:t>
            </a:r>
            <a:endParaRPr lang="ru-RU" sz="2200" b="0" strike="noStrike" spc="-1">
              <a:latin typeface="XO Oriel"/>
            </a:endParaRPr>
          </a:p>
          <a:p>
            <a:pPr marL="12600">
              <a:lnSpc>
                <a:spcPts val="2205"/>
              </a:lnSpc>
              <a:buNone/>
            </a:pPr>
            <a:r>
              <a:rPr lang="ru-RU" sz="2200" b="1" strike="noStrike" spc="-15">
                <a:solidFill>
                  <a:srgbClr val="001F5F"/>
                </a:solidFill>
                <a:latin typeface="Cambria"/>
              </a:rPr>
              <a:t>преодолевшие</a:t>
            </a:r>
            <a:r>
              <a:rPr lang="ru-RU" sz="22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5">
                <a:solidFill>
                  <a:srgbClr val="001F5F"/>
                </a:solidFill>
                <a:latin typeface="Cambria"/>
              </a:rPr>
              <a:t>пороговые</a:t>
            </a:r>
            <a:r>
              <a:rPr lang="ru-RU" sz="22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5">
                <a:solidFill>
                  <a:srgbClr val="001F5F"/>
                </a:solidFill>
                <a:latin typeface="Cambria"/>
              </a:rPr>
              <a:t>значения</a:t>
            </a:r>
            <a:r>
              <a:rPr lang="ru-RU" sz="22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001F5F"/>
                </a:solidFill>
                <a:latin typeface="Cambria"/>
              </a:rPr>
              <a:t>по </a:t>
            </a: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обязательным</a:t>
            </a:r>
            <a:endParaRPr lang="ru-RU" sz="2200" b="0" strike="noStrike" spc="-1">
              <a:latin typeface="XO Oriel"/>
            </a:endParaRPr>
          </a:p>
          <a:p>
            <a:pPr marL="12600">
              <a:lnSpc>
                <a:spcPts val="2375"/>
              </a:lnSpc>
              <a:buNone/>
            </a:pP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предметам:</a:t>
            </a:r>
            <a:r>
              <a:rPr lang="ru-RU" sz="22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26">
                <a:solidFill>
                  <a:srgbClr val="C00000"/>
                </a:solidFill>
                <a:latin typeface="Cambria"/>
              </a:rPr>
              <a:t>русскому</a:t>
            </a:r>
            <a:r>
              <a:rPr lang="ru-RU" sz="2200" b="1" strike="noStrike" spc="9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C00000"/>
                </a:solidFill>
                <a:latin typeface="Cambria"/>
              </a:rPr>
              <a:t>языку</a:t>
            </a:r>
            <a:r>
              <a:rPr lang="ru-RU" sz="2200" b="1" strike="noStrike" spc="-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C00000"/>
                </a:solidFill>
                <a:latin typeface="Cambria"/>
              </a:rPr>
              <a:t>и </a:t>
            </a:r>
            <a:r>
              <a:rPr lang="ru-RU" sz="2200" b="1" strike="noStrike" spc="-15">
                <a:solidFill>
                  <a:srgbClr val="C00000"/>
                </a:solidFill>
                <a:latin typeface="Cambria"/>
              </a:rPr>
              <a:t>математике</a:t>
            </a:r>
            <a:r>
              <a:rPr lang="ru-RU" sz="2200" b="1" strike="noStrike" spc="24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C00000"/>
                </a:solidFill>
                <a:latin typeface="Cambria"/>
              </a:rPr>
              <a:t>(базовой</a:t>
            </a:r>
            <a:r>
              <a:rPr lang="ru-RU" sz="2200" b="1" strike="noStrike" spc="-12">
                <a:solidFill>
                  <a:srgbClr val="C00000"/>
                </a:solidFill>
                <a:latin typeface="Cambria"/>
              </a:rPr>
              <a:t> или</a:t>
            </a:r>
            <a:endParaRPr lang="ru-RU" sz="2200" b="0" strike="noStrike" spc="-1">
              <a:latin typeface="XO Oriel"/>
            </a:endParaRPr>
          </a:p>
          <a:p>
            <a:pPr marL="12600">
              <a:lnSpc>
                <a:spcPts val="2509"/>
              </a:lnSpc>
              <a:buNone/>
            </a:pPr>
            <a:r>
              <a:rPr lang="ru-RU" sz="2200" b="1" strike="noStrike" spc="-12">
                <a:solidFill>
                  <a:srgbClr val="C00000"/>
                </a:solidFill>
                <a:latin typeface="Cambria"/>
              </a:rPr>
              <a:t>профильной)....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91"/>
              </a:lnSpc>
              <a:spcBef>
                <a:spcPts val="1230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2024</a:t>
            </a:r>
            <a:r>
              <a:rPr lang="ru-RU" sz="24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46">
                <a:solidFill>
                  <a:srgbClr val="001F5F"/>
                </a:solidFill>
                <a:latin typeface="Cambria"/>
              </a:rPr>
              <a:t>году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для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получения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аттестата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установлены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следующие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минимальные пороги:...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145" name="object 3"/>
          <p:cNvPicPr/>
          <p:nvPr/>
        </p:nvPicPr>
        <p:blipFill>
          <a:blip r:embed="rId2"/>
          <a:stretch/>
        </p:blipFill>
        <p:spPr>
          <a:xfrm>
            <a:off x="307440" y="3000240"/>
            <a:ext cx="8683920" cy="320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object 2"/>
          <p:cNvSpPr/>
          <p:nvPr/>
        </p:nvSpPr>
        <p:spPr>
          <a:xfrm>
            <a:off x="231120" y="242640"/>
            <a:ext cx="8575200" cy="2018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3920" rIns="0" bIns="0" anchor="t">
            <a:spAutoFit/>
          </a:bodyPr>
          <a:lstStyle/>
          <a:p>
            <a:pPr marL="12600" algn="just">
              <a:lnSpc>
                <a:spcPts val="1939"/>
              </a:lnSpc>
              <a:spcBef>
                <a:spcPts val="346"/>
              </a:spcBef>
              <a:buNone/>
            </a:pP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На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территории </a:t>
            </a:r>
            <a:r>
              <a:rPr lang="ru-RU" sz="1800" b="1" strike="noStrike" spc="-15">
                <a:solidFill>
                  <a:srgbClr val="001F5F"/>
                </a:solidFill>
                <a:latin typeface="Cambria"/>
              </a:rPr>
              <a:t>России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существуют </a:t>
            </a:r>
            <a:r>
              <a:rPr lang="ru-RU" sz="1800" b="1" strike="noStrike" spc="-1">
                <a:solidFill>
                  <a:srgbClr val="C00000"/>
                </a:solidFill>
                <a:latin typeface="Cambria"/>
              </a:rPr>
              <a:t>две </a:t>
            </a:r>
            <a:r>
              <a:rPr lang="ru-RU" sz="1800" b="1" strike="noStrike" spc="-12">
                <a:solidFill>
                  <a:srgbClr val="C00000"/>
                </a:solidFill>
                <a:latin typeface="Cambria"/>
              </a:rPr>
              <a:t>группы </a:t>
            </a:r>
            <a:r>
              <a:rPr lang="ru-RU" sz="1800" b="1" strike="noStrike" spc="-1">
                <a:solidFill>
                  <a:srgbClr val="C00000"/>
                </a:solidFill>
                <a:latin typeface="Cambria"/>
              </a:rPr>
              <a:t>высших учебных </a:t>
            </a:r>
            <a:r>
              <a:rPr lang="ru-RU" sz="1800" b="1" strike="noStrike" spc="-7">
                <a:solidFill>
                  <a:srgbClr val="C00000"/>
                </a:solidFill>
                <a:latin typeface="Cambria"/>
              </a:rPr>
              <a:t>заведений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. </a:t>
            </a:r>
            <a:r>
              <a:rPr lang="ru-RU" sz="1800" b="1" strike="noStrike" spc="-38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Первая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группа является </a:t>
            </a:r>
            <a:r>
              <a:rPr lang="ru-RU" sz="1800" b="1" strike="noStrike" spc="-15">
                <a:solidFill>
                  <a:srgbClr val="C00000"/>
                </a:solidFill>
                <a:latin typeface="Cambria"/>
              </a:rPr>
              <a:t>подконтрольной </a:t>
            </a:r>
            <a:r>
              <a:rPr lang="ru-RU" sz="1800" b="1" strike="noStrike" spc="-12">
                <a:solidFill>
                  <a:srgbClr val="C00000"/>
                </a:solidFill>
                <a:latin typeface="Cambria"/>
              </a:rPr>
              <a:t>Минобрнауки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. Соответственно 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их </a:t>
            </a:r>
            <a:r>
              <a:rPr lang="ru-RU" sz="18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комиссии</a:t>
            </a:r>
            <a:r>
              <a:rPr lang="ru-RU" sz="18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в </a:t>
            </a:r>
            <a:r>
              <a:rPr lang="ru-RU" sz="1800" b="1" strike="noStrike" spc="-35">
                <a:solidFill>
                  <a:srgbClr val="001F5F"/>
                </a:solidFill>
                <a:latin typeface="Cambria"/>
              </a:rPr>
              <a:t>ходе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приемной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компании</a:t>
            </a:r>
            <a:r>
              <a:rPr lang="ru-RU" sz="18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21">
                <a:solidFill>
                  <a:srgbClr val="001F5F"/>
                </a:solidFill>
                <a:latin typeface="Cambria"/>
              </a:rPr>
              <a:t>руководствуются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рекомендациями</a:t>
            </a:r>
            <a:endParaRPr lang="ru-RU" sz="1800" b="0" strike="noStrike" spc="-1">
              <a:latin typeface="XO Oriel"/>
            </a:endParaRPr>
          </a:p>
          <a:p>
            <a:pPr marL="12600" algn="just">
              <a:lnSpc>
                <a:spcPts val="1820"/>
              </a:lnSpc>
              <a:buNone/>
            </a:pP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данного</a:t>
            </a:r>
            <a:r>
              <a:rPr lang="ru-RU" sz="1800" b="1" strike="noStrike" spc="-4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ведомства.</a:t>
            </a:r>
            <a:endParaRPr lang="ru-RU" sz="1800" b="0" strike="noStrike" spc="-1">
              <a:latin typeface="XO Oriel"/>
            </a:endParaRPr>
          </a:p>
          <a:p>
            <a:pPr marL="12600">
              <a:lnSpc>
                <a:spcPts val="1939"/>
              </a:lnSpc>
              <a:spcBef>
                <a:spcPts val="145"/>
              </a:spcBef>
              <a:buNone/>
            </a:pP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Вторая</a:t>
            </a:r>
            <a:r>
              <a:rPr lang="ru-RU" sz="18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группа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–</a:t>
            </a:r>
            <a:r>
              <a:rPr lang="ru-RU" sz="18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5">
                <a:solidFill>
                  <a:srgbClr val="C00000"/>
                </a:solidFill>
                <a:latin typeface="Cambria"/>
              </a:rPr>
              <a:t>неподконтрольна</a:t>
            </a:r>
            <a:r>
              <a:rPr lang="ru-RU" sz="1800" b="1" strike="noStrike" spc="9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C00000"/>
                </a:solidFill>
                <a:latin typeface="Cambria"/>
              </a:rPr>
              <a:t>Минобрнауки</a:t>
            </a:r>
            <a:r>
              <a:rPr lang="ru-RU" sz="18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18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21">
                <a:solidFill>
                  <a:srgbClr val="001F5F"/>
                </a:solidFill>
                <a:latin typeface="Cambria"/>
              </a:rPr>
              <a:t>может</a:t>
            </a:r>
            <a:r>
              <a:rPr lang="ru-RU" sz="18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устанавливать</a:t>
            </a:r>
            <a:r>
              <a:rPr lang="ru-RU" sz="1800" b="1" strike="noStrike" spc="43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свои </a:t>
            </a:r>
            <a:r>
              <a:rPr lang="ru-RU" sz="1800" b="1" strike="noStrike" spc="-38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пороговые</a:t>
            </a:r>
            <a:r>
              <a:rPr lang="ru-RU" sz="18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значения</a:t>
            </a:r>
            <a:r>
              <a:rPr lang="ru-RU" sz="1800" b="1" strike="noStrike" spc="-2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для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потенциальных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абитуриентов.</a:t>
            </a:r>
            <a:endParaRPr lang="ru-RU" sz="1800" b="0" strike="noStrike" spc="-1">
              <a:latin typeface="XO Oriel"/>
            </a:endParaRPr>
          </a:p>
          <a:p>
            <a:pPr marL="12600" indent="50040">
              <a:lnSpc>
                <a:spcPts val="1939"/>
              </a:lnSpc>
              <a:spcBef>
                <a:spcPts val="6"/>
              </a:spcBef>
              <a:buNone/>
              <a:tabLst>
                <a:tab pos="0" algn="l"/>
              </a:tabLst>
            </a:pP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Для</a:t>
            </a:r>
            <a:r>
              <a:rPr lang="ru-RU" sz="18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ВУЗов,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21">
                <a:solidFill>
                  <a:srgbClr val="001F5F"/>
                </a:solidFill>
                <a:latin typeface="Cambria"/>
              </a:rPr>
              <a:t>которые</a:t>
            </a:r>
            <a:r>
              <a:rPr lang="ru-RU" sz="18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обязаны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выполнять</a:t>
            </a:r>
            <a:r>
              <a:rPr lang="ru-RU" sz="18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требования</a:t>
            </a:r>
            <a:r>
              <a:rPr lang="ru-RU" sz="18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Минобрнауки, </a:t>
            </a:r>
            <a:r>
              <a:rPr lang="ru-RU" sz="1800" b="1" strike="noStrike" spc="-38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установлены</a:t>
            </a:r>
            <a:r>
              <a:rPr lang="ru-RU" sz="18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такие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26">
                <a:solidFill>
                  <a:srgbClr val="001F5F"/>
                </a:solidFill>
                <a:latin typeface="Cambria"/>
              </a:rPr>
              <a:t>проходные</a:t>
            </a:r>
            <a:r>
              <a:rPr lang="ru-RU" sz="18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баллы</a:t>
            </a:r>
            <a:r>
              <a:rPr lang="ru-RU" sz="1800" b="1" strike="noStrike" spc="2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ЕГЭ</a:t>
            </a:r>
            <a:r>
              <a:rPr lang="ru-RU" sz="18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001F5F"/>
                </a:solidFill>
                <a:latin typeface="Cambria"/>
              </a:rPr>
              <a:t>2024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 по</a:t>
            </a:r>
            <a:r>
              <a:rPr lang="ru-RU" sz="18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001F5F"/>
                </a:solidFill>
                <a:latin typeface="Cambria"/>
              </a:rPr>
              <a:t>всем</a:t>
            </a:r>
            <a:r>
              <a:rPr lang="ru-RU" sz="18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001F5F"/>
                </a:solidFill>
                <a:latin typeface="Cambria"/>
              </a:rPr>
              <a:t>предметам:..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47" name="object 3"/>
          <p:cNvPicPr/>
          <p:nvPr/>
        </p:nvPicPr>
        <p:blipFill>
          <a:blip r:embed="rId2"/>
          <a:stretch/>
        </p:blipFill>
        <p:spPr>
          <a:xfrm>
            <a:off x="1714680" y="2362320"/>
            <a:ext cx="6831000" cy="44402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object 2"/>
          <p:cNvSpPr/>
          <p:nvPr/>
        </p:nvSpPr>
        <p:spPr>
          <a:xfrm>
            <a:off x="179640" y="1556640"/>
            <a:ext cx="8733600" cy="1216800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7"/>
                </a:lnTo>
                <a:lnTo>
                  <a:pt x="8530907" y="1216787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object 3"/>
          <p:cNvSpPr/>
          <p:nvPr/>
        </p:nvSpPr>
        <p:spPr>
          <a:xfrm>
            <a:off x="179640" y="4079160"/>
            <a:ext cx="8733600" cy="1216800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6"/>
                </a:lnTo>
                <a:lnTo>
                  <a:pt x="8530907" y="1216786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object 4"/>
          <p:cNvSpPr/>
          <p:nvPr/>
        </p:nvSpPr>
        <p:spPr>
          <a:xfrm>
            <a:off x="317880" y="1780920"/>
            <a:ext cx="7961760" cy="4363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0480" rIns="0" bIns="0" anchor="t">
            <a:spAutoFit/>
          </a:bodyPr>
          <a:lstStyle/>
          <a:p>
            <a:pPr marL="12600">
              <a:lnSpc>
                <a:spcPts val="2531"/>
              </a:lnSpc>
              <a:spcBef>
                <a:spcPts val="476"/>
              </a:spcBef>
              <a:buNone/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Заявление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+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рекомендации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ПМПК</a:t>
            </a:r>
            <a:r>
              <a:rPr lang="ru-RU" sz="24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i="1" strike="noStrike" spc="-12">
                <a:solidFill>
                  <a:srgbClr val="001F5F"/>
                </a:solidFill>
                <a:latin typeface="Cambria"/>
              </a:rPr>
              <a:t>(психолого-медико- </a:t>
            </a:r>
            <a:r>
              <a:rPr lang="ru-RU" sz="2400" b="1" i="1" strike="noStrike" spc="-51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i="1" strike="noStrike" spc="-12">
                <a:solidFill>
                  <a:srgbClr val="001F5F"/>
                </a:solidFill>
                <a:latin typeface="Cambria"/>
              </a:rPr>
              <a:t>педагогическая</a:t>
            </a:r>
            <a:r>
              <a:rPr lang="ru-RU" sz="2400" b="1" i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i="1" strike="noStrike" spc="-12">
                <a:solidFill>
                  <a:srgbClr val="001F5F"/>
                </a:solidFill>
                <a:latin typeface="Cambria"/>
              </a:rPr>
              <a:t>комиссия)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None/>
            </a:pPr>
            <a:endParaRPr lang="ru-RU" sz="3350" b="0" strike="noStrike" spc="-1">
              <a:latin typeface="XO Oriel"/>
            </a:endParaRPr>
          </a:p>
          <a:p>
            <a:pPr marL="367560" indent="-229320">
              <a:lnSpc>
                <a:spcPts val="2704"/>
              </a:lnSpc>
              <a:buClr>
                <a:srgbClr val="000000"/>
              </a:buClr>
              <a:buFont typeface="Cambria"/>
              <a:buChar char="•"/>
              <a:tabLst>
                <a:tab pos="368280" algn="l"/>
              </a:tabLst>
            </a:pPr>
            <a:r>
              <a:rPr lang="ru-RU" sz="2400" b="1" strike="noStrike" spc="-7">
                <a:solidFill>
                  <a:srgbClr val="000000"/>
                </a:solidFill>
                <a:latin typeface="Cambria"/>
              </a:rPr>
              <a:t>Участник</a:t>
            </a:r>
            <a:r>
              <a:rPr lang="ru-RU" sz="2400" b="1" strike="noStrike" spc="-21">
                <a:solidFill>
                  <a:srgbClr val="0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latin typeface="Cambria"/>
              </a:rPr>
              <a:t>с</a:t>
            </a:r>
            <a:r>
              <a:rPr lang="ru-RU" sz="2400" b="1" strike="noStrike" spc="-7">
                <a:solidFill>
                  <a:srgbClr val="000000"/>
                </a:solidFill>
                <a:latin typeface="Cambria"/>
              </a:rPr>
              <a:t> ОВЗ (ограниченные возможности</a:t>
            </a:r>
            <a:endParaRPr lang="ru-RU" sz="2400" b="0" strike="noStrike" spc="-1">
              <a:latin typeface="XO Oriel"/>
            </a:endParaRPr>
          </a:p>
          <a:p>
            <a:pPr marL="367560">
              <a:lnSpc>
                <a:spcPts val="2704"/>
              </a:lnSpc>
              <a:buNone/>
              <a:tabLst>
                <a:tab pos="368280" algn="l"/>
              </a:tabLst>
            </a:pPr>
            <a:r>
              <a:rPr lang="ru-RU" sz="2400" b="1" strike="noStrike" spc="-7">
                <a:solidFill>
                  <a:srgbClr val="000000"/>
                </a:solidFill>
                <a:latin typeface="Cambria"/>
              </a:rPr>
              <a:t>здоровья)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tabLst>
                <a:tab pos="368280" algn="l"/>
              </a:tabLst>
            </a:pPr>
            <a:endParaRPr lang="ru-RU" sz="2800" b="0" strike="noStrike" spc="-1">
              <a:latin typeface="XO Oriel"/>
            </a:endParaRPr>
          </a:p>
          <a:p>
            <a:pPr marL="12600">
              <a:lnSpc>
                <a:spcPts val="2704"/>
              </a:lnSpc>
              <a:spcBef>
                <a:spcPts val="1800"/>
              </a:spcBef>
              <a:buNone/>
              <a:tabLst>
                <a:tab pos="36828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Заявление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+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справка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об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инвалидности </a:t>
            </a:r>
            <a:r>
              <a:rPr lang="ru-RU" sz="2400" b="1" i="1" strike="noStrike" spc="-1">
                <a:solidFill>
                  <a:srgbClr val="C00000"/>
                </a:solidFill>
                <a:latin typeface="Cambria"/>
              </a:rPr>
              <a:t>с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ts val="2704"/>
              </a:lnSpc>
              <a:buNone/>
              <a:tabLst>
                <a:tab pos="368280" algn="l"/>
              </a:tabLst>
            </a:pPr>
            <a:r>
              <a:rPr lang="ru-RU" sz="2400" b="1" i="1" strike="noStrike" spc="-7">
                <a:solidFill>
                  <a:srgbClr val="C00000"/>
                </a:solidFill>
                <a:latin typeface="Cambria"/>
              </a:rPr>
              <a:t>действительной</a:t>
            </a:r>
            <a:r>
              <a:rPr lang="ru-RU" sz="2400" b="1" i="1" strike="noStrike" spc="9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i="1" strike="noStrike" spc="-1">
                <a:solidFill>
                  <a:srgbClr val="C00000"/>
                </a:solidFill>
                <a:latin typeface="Cambria"/>
              </a:rPr>
              <a:t>датой </a:t>
            </a:r>
            <a:r>
              <a:rPr lang="ru-RU" sz="2400" b="1" i="1" strike="noStrike" spc="-7">
                <a:solidFill>
                  <a:srgbClr val="C00000"/>
                </a:solidFill>
                <a:latin typeface="Cambria"/>
              </a:rPr>
              <a:t>на момент</a:t>
            </a:r>
            <a:r>
              <a:rPr lang="ru-RU" sz="2400" b="1" i="1" strike="noStrike" spc="9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i="1" strike="noStrike" spc="-7">
                <a:solidFill>
                  <a:srgbClr val="C00000"/>
                </a:solidFill>
                <a:latin typeface="Cambria"/>
              </a:rPr>
              <a:t>сдачи экзаменов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tabLst>
                <a:tab pos="368280" algn="l"/>
              </a:tabLst>
            </a:pPr>
            <a:endParaRPr lang="ru-RU" sz="28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None/>
              <a:tabLst>
                <a:tab pos="368280" algn="l"/>
              </a:tabLst>
            </a:pPr>
            <a:endParaRPr lang="ru-RU" sz="2150" b="0" strike="noStrike" spc="-1">
              <a:latin typeface="XO Oriel"/>
            </a:endParaRPr>
          </a:p>
          <a:p>
            <a:pPr marL="367560" indent="-229320">
              <a:lnSpc>
                <a:spcPct val="100000"/>
              </a:lnSpc>
              <a:buClr>
                <a:srgbClr val="000000"/>
              </a:buClr>
              <a:buFont typeface="Cambria"/>
              <a:buChar char="•"/>
              <a:tabLst>
                <a:tab pos="368280" algn="l"/>
              </a:tabLst>
            </a:pPr>
            <a:r>
              <a:rPr lang="ru-RU" sz="2400" b="1" strike="noStrike" spc="-7">
                <a:solidFill>
                  <a:srgbClr val="000000"/>
                </a:solidFill>
                <a:latin typeface="Cambria"/>
              </a:rPr>
              <a:t>Участник</a:t>
            </a:r>
            <a:r>
              <a:rPr lang="ru-RU" sz="2400" b="1" strike="noStrike" spc="-26">
                <a:solidFill>
                  <a:srgbClr val="0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latin typeface="Cambria"/>
              </a:rPr>
              <a:t>с</a:t>
            </a:r>
            <a:r>
              <a:rPr lang="ru-RU" sz="2400" b="1" strike="noStrike" spc="-21">
                <a:solidFill>
                  <a:srgbClr val="0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0000"/>
                </a:solidFill>
                <a:latin typeface="Cambria"/>
              </a:rPr>
              <a:t>инвалидностью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785240" y="363600"/>
            <a:ext cx="5664960" cy="1158480"/>
          </a:xfrm>
          <a:prstGeom prst="rect">
            <a:avLst/>
          </a:prstGeom>
          <a:noFill/>
          <a:ln w="0">
            <a:noFill/>
          </a:ln>
        </p:spPr>
        <p:txBody>
          <a:bodyPr lIns="0" tIns="1332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lang="ru-RU" sz="3200" b="1" strike="noStrike" spc="-7">
                <a:solidFill>
                  <a:srgbClr val="C00000"/>
                </a:solidFill>
                <a:latin typeface="Cambria"/>
              </a:rPr>
              <a:t>Правила</a:t>
            </a:r>
            <a:r>
              <a:rPr lang="ru-RU" sz="3200" b="1" strike="noStrike" spc="-3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3200" b="1" strike="noStrike" spc="-7">
                <a:solidFill>
                  <a:srgbClr val="C00000"/>
                </a:solidFill>
                <a:latin typeface="Cambria"/>
              </a:rPr>
              <a:t>проведения</a:t>
            </a:r>
            <a:r>
              <a:rPr lang="ru-RU" sz="3200" b="1" strike="noStrike" spc="-26">
                <a:solidFill>
                  <a:srgbClr val="C00000"/>
                </a:solidFill>
                <a:latin typeface="Cambria"/>
              </a:rPr>
              <a:t> </a:t>
            </a:r>
            <a:r>
              <a:rPr lang="ru-RU" sz="3200" b="1" strike="noStrike" spc="-1">
                <a:solidFill>
                  <a:srgbClr val="C00000"/>
                </a:solidFill>
                <a:latin typeface="Cambria"/>
              </a:rPr>
              <a:t>ГИА-11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object 2"/>
          <p:cNvSpPr/>
          <p:nvPr/>
        </p:nvSpPr>
        <p:spPr>
          <a:xfrm>
            <a:off x="834840" y="322560"/>
            <a:ext cx="7466040" cy="70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algn="ctr">
              <a:lnSpc>
                <a:spcPts val="2735"/>
              </a:lnSpc>
              <a:spcBef>
                <a:spcPts val="99"/>
              </a:spcBef>
              <a:buNone/>
            </a:pP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Особенности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ЕГЭ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 по</a:t>
            </a:r>
            <a:r>
              <a:rPr lang="ru-RU" sz="2400" b="1" strike="noStrike" spc="-2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математике</a:t>
            </a:r>
            <a:r>
              <a:rPr lang="ru-RU" sz="2400" b="1" strike="noStrike" spc="18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-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выбор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базы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 ИЛИ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ts val="2735"/>
              </a:lnSpc>
              <a:buNone/>
            </a:pP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профиля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53" name="object 3"/>
          <p:cNvSpPr/>
          <p:nvPr/>
        </p:nvSpPr>
        <p:spPr>
          <a:xfrm>
            <a:off x="128160" y="1629360"/>
            <a:ext cx="8851680" cy="1756800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object 4"/>
          <p:cNvSpPr/>
          <p:nvPr/>
        </p:nvSpPr>
        <p:spPr>
          <a:xfrm>
            <a:off x="292680" y="2123640"/>
            <a:ext cx="8239320" cy="159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ts val="2704"/>
              </a:lnSpc>
              <a:spcBef>
                <a:spcPts val="99"/>
              </a:spcBef>
              <a:buNone/>
            </a:pP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Оценивается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 5-ти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балльной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шкале,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учитывается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при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ts val="2704"/>
              </a:lnSpc>
              <a:buNone/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получении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аттестата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о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среднем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общем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образовании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None/>
            </a:pPr>
            <a:endParaRPr lang="ru-RU" sz="3450" b="0" strike="noStrike" spc="-1">
              <a:latin typeface="XO Oriel"/>
            </a:endParaRPr>
          </a:p>
          <a:p>
            <a:pPr marL="344880" indent="-229320">
              <a:lnSpc>
                <a:spcPct val="100000"/>
              </a:lnSpc>
              <a:buClr>
                <a:srgbClr val="000000"/>
              </a:buClr>
              <a:buFont typeface="Cambria"/>
              <a:buChar char="•"/>
              <a:tabLst>
                <a:tab pos="345600" algn="l"/>
              </a:tabLst>
            </a:pPr>
            <a:r>
              <a:rPr lang="ru-RU" sz="2400" b="1" strike="noStrike" spc="-7">
                <a:solidFill>
                  <a:srgbClr val="000000"/>
                </a:solidFill>
                <a:latin typeface="Cambria"/>
              </a:rPr>
              <a:t>База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55" name="object 5"/>
          <p:cNvSpPr/>
          <p:nvPr/>
        </p:nvSpPr>
        <p:spPr>
          <a:xfrm>
            <a:off x="128160" y="4091400"/>
            <a:ext cx="8851680" cy="16506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object 6"/>
          <p:cNvSpPr/>
          <p:nvPr/>
        </p:nvSpPr>
        <p:spPr>
          <a:xfrm>
            <a:off x="287640" y="4212000"/>
            <a:ext cx="8257320" cy="187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0480" rIns="0" bIns="0" anchor="t">
            <a:spAutoFit/>
          </a:bodyPr>
          <a:lstStyle/>
          <a:p>
            <a:pPr marL="12600">
              <a:lnSpc>
                <a:spcPts val="2531"/>
              </a:lnSpc>
              <a:spcBef>
                <a:spcPts val="476"/>
              </a:spcBef>
              <a:buNone/>
            </a:pPr>
            <a:r>
              <a:rPr lang="ru-RU" sz="2400" b="1" strike="noStrike" spc="-12">
                <a:solidFill>
                  <a:srgbClr val="FFFFFF"/>
                </a:solidFill>
                <a:latin typeface="Cambria"/>
              </a:rPr>
              <a:t>Оценивается</a:t>
            </a:r>
            <a:r>
              <a:rPr lang="ru-RU" sz="2400" b="1" strike="noStrike" spc="-1">
                <a:solidFill>
                  <a:srgbClr val="FFFFF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FFFFFF"/>
                </a:solidFill>
                <a:latin typeface="Cambria"/>
              </a:rPr>
              <a:t>по</a:t>
            </a:r>
            <a:r>
              <a:rPr lang="ru-RU" sz="2400" b="1" strike="noStrike" spc="-1">
                <a:solidFill>
                  <a:srgbClr val="FFFFF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FFFFFF"/>
                </a:solidFill>
                <a:latin typeface="Cambria"/>
              </a:rPr>
              <a:t>100-балльной</a:t>
            </a:r>
            <a:r>
              <a:rPr lang="ru-RU" sz="2400" b="1" strike="noStrike" spc="24">
                <a:solidFill>
                  <a:srgbClr val="FFFFF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FFFFFF"/>
                </a:solidFill>
                <a:latin typeface="Cambria"/>
              </a:rPr>
              <a:t>шкале,</a:t>
            </a:r>
            <a:r>
              <a:rPr lang="ru-RU" sz="2400" b="1" strike="noStrike" spc="4">
                <a:solidFill>
                  <a:srgbClr val="FFFFF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FFFFFF"/>
                </a:solidFill>
                <a:latin typeface="Cambria"/>
              </a:rPr>
              <a:t>учитываются</a:t>
            </a:r>
            <a:r>
              <a:rPr lang="ru-RU" sz="2400" b="1" strike="noStrike" spc="-1">
                <a:solidFill>
                  <a:srgbClr val="FFFFF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FFFFFF"/>
                </a:solidFill>
                <a:latin typeface="Cambria"/>
              </a:rPr>
              <a:t>при </a:t>
            </a:r>
            <a:r>
              <a:rPr lang="ru-RU" sz="2400" b="1" strike="noStrike" spc="-511">
                <a:solidFill>
                  <a:srgbClr val="FFFFF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FFFFFF"/>
                </a:solidFill>
                <a:latin typeface="Cambria"/>
              </a:rPr>
              <a:t>получении</a:t>
            </a:r>
            <a:r>
              <a:rPr lang="ru-RU" sz="2400" b="1" strike="noStrike" spc="4">
                <a:solidFill>
                  <a:srgbClr val="FFFFF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FFFFFF"/>
                </a:solidFill>
                <a:latin typeface="Cambria"/>
              </a:rPr>
              <a:t>аттестата,</a:t>
            </a:r>
            <a:r>
              <a:rPr lang="ru-RU" sz="2400" b="1" strike="noStrike" spc="-7">
                <a:solidFill>
                  <a:srgbClr val="FFFFFF"/>
                </a:solidFill>
                <a:latin typeface="Cambria"/>
              </a:rPr>
              <a:t> могут </a:t>
            </a:r>
            <a:r>
              <a:rPr lang="ru-RU" sz="2400" b="1" strike="noStrike" spc="-1">
                <a:solidFill>
                  <a:srgbClr val="FFFFFF"/>
                </a:solidFill>
                <a:latin typeface="Cambria"/>
              </a:rPr>
              <a:t>быть</a:t>
            </a:r>
            <a:r>
              <a:rPr lang="ru-RU" sz="2400" b="1" strike="noStrike" spc="-7">
                <a:solidFill>
                  <a:srgbClr val="FFFFFF"/>
                </a:solidFill>
                <a:latin typeface="Cambria"/>
              </a:rPr>
              <a:t> использованы </a:t>
            </a:r>
            <a:r>
              <a:rPr lang="ru-RU" sz="2400" b="1" strike="noStrike" spc="-1">
                <a:solidFill>
                  <a:srgbClr val="FFFFFF"/>
                </a:solidFill>
                <a:latin typeface="Cambria"/>
              </a:rPr>
              <a:t>в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ts val="2336"/>
              </a:lnSpc>
              <a:buNone/>
            </a:pPr>
            <a:r>
              <a:rPr lang="ru-RU" sz="2400" b="1" strike="noStrike" spc="-15">
                <a:solidFill>
                  <a:srgbClr val="FFFFFF"/>
                </a:solidFill>
                <a:latin typeface="Cambria"/>
              </a:rPr>
              <a:t>качестве</a:t>
            </a:r>
            <a:r>
              <a:rPr lang="ru-RU" sz="2400" b="1" strike="noStrike" spc="-7">
                <a:solidFill>
                  <a:srgbClr val="FFFFFF"/>
                </a:solidFill>
                <a:latin typeface="Cambria"/>
              </a:rPr>
              <a:t> вступительных испытаний</a:t>
            </a:r>
            <a:r>
              <a:rPr lang="ru-RU" sz="2400" b="1" strike="noStrike" spc="-15">
                <a:solidFill>
                  <a:srgbClr val="FFFFF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FFFFFF"/>
                </a:solidFill>
                <a:latin typeface="Cambria"/>
              </a:rPr>
              <a:t>при поступлении</a:t>
            </a:r>
            <a:r>
              <a:rPr lang="ru-RU" sz="2400" b="1" strike="noStrike" spc="-21">
                <a:solidFill>
                  <a:srgbClr val="FFFFF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FFFFFF"/>
                </a:solidFill>
                <a:latin typeface="Cambria"/>
              </a:rPr>
              <a:t>в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ts val="2704"/>
              </a:lnSpc>
              <a:buNone/>
            </a:pPr>
            <a:r>
              <a:rPr lang="ru-RU" sz="2400" b="1" strike="noStrike" spc="-7">
                <a:solidFill>
                  <a:srgbClr val="FFFFFF"/>
                </a:solidFill>
                <a:latin typeface="Cambria"/>
              </a:rPr>
              <a:t>ВУЗ</a:t>
            </a:r>
            <a:endParaRPr lang="ru-RU" sz="2400" b="0" strike="noStrike" spc="-1">
              <a:latin typeface="XO Oriel"/>
            </a:endParaRPr>
          </a:p>
          <a:p>
            <a:pPr marL="349920" indent="-229320">
              <a:lnSpc>
                <a:spcPct val="100000"/>
              </a:lnSpc>
              <a:spcBef>
                <a:spcPts val="1324"/>
              </a:spcBef>
              <a:buClr>
                <a:srgbClr val="000000"/>
              </a:buClr>
              <a:buFont typeface="Cambria"/>
              <a:buChar char="•"/>
              <a:tabLst>
                <a:tab pos="350640" algn="l"/>
              </a:tabLst>
            </a:pPr>
            <a:r>
              <a:rPr lang="ru-RU" sz="2400" b="1" strike="noStrike" spc="-12">
                <a:solidFill>
                  <a:srgbClr val="000000"/>
                </a:solidFill>
                <a:latin typeface="Cambria"/>
              </a:rPr>
              <a:t>Профиль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bject 2"/>
          <p:cNvSpPr/>
          <p:nvPr/>
        </p:nvSpPr>
        <p:spPr>
          <a:xfrm>
            <a:off x="258120" y="317880"/>
            <a:ext cx="8461080" cy="4928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296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11"/>
              </a:spcBef>
              <a:buNone/>
            </a:pPr>
            <a:r>
              <a:rPr lang="ru-RU" sz="2400" b="1" u="heavy" strike="noStrike" spc="-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В</a:t>
            </a:r>
            <a:r>
              <a:rPr lang="ru-RU" sz="2400" b="1" u="heavy" strike="noStrike" spc="-12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 </a:t>
            </a:r>
            <a:r>
              <a:rPr lang="ru-RU" sz="2400" b="1" u="heavy" strike="noStrike" spc="-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день </a:t>
            </a:r>
            <a:r>
              <a:rPr lang="ru-RU" sz="2400" b="1" u="heavy" strike="noStrike" spc="-7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проведения</a:t>
            </a:r>
            <a:r>
              <a:rPr lang="ru-RU" sz="2400" b="1" u="heavy" strike="noStrike" spc="-1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 </a:t>
            </a:r>
            <a:r>
              <a:rPr lang="ru-RU" sz="2400" b="1" u="heavy" strike="noStrike" spc="-7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экзамена</a:t>
            </a:r>
            <a:r>
              <a:rPr lang="ru-RU" sz="2400" b="1" u="heavy" strike="noStrike" spc="4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 </a:t>
            </a:r>
            <a:r>
              <a:rPr lang="ru-RU" sz="2400" b="1" u="heavy" strike="noStrike" spc="-12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запрещается:</a:t>
            </a:r>
            <a:endParaRPr lang="ru-RU" sz="2400" b="0" strike="noStrike" spc="-1">
              <a:latin typeface="XO Oriel"/>
            </a:endParaRPr>
          </a:p>
          <a:p>
            <a:pPr marL="241200" indent="-228600">
              <a:lnSpc>
                <a:spcPts val="2591"/>
              </a:lnSpc>
              <a:spcBef>
                <a:spcPts val="1035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участникам</a:t>
            </a:r>
            <a:r>
              <a:rPr lang="ru-RU" sz="24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экзаменов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–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иметь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при себе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уведомление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о</a:t>
            </a:r>
            <a:r>
              <a:rPr lang="ru-RU" sz="2400" b="1" strike="noStrike" spc="-7">
                <a:solidFill>
                  <a:srgbClr val="001F5F"/>
                </a:solidFill>
                <a:latin typeface="Arial"/>
              </a:rPr>
              <a:t> 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регистрации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на</a:t>
            </a:r>
            <a:r>
              <a:rPr lang="ru-RU" sz="2400" b="1" strike="noStrike" spc="-7">
                <a:solidFill>
                  <a:srgbClr val="001F5F"/>
                </a:solidFill>
                <a:latin typeface="Arial"/>
              </a:rPr>
              <a:t> 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экзамены,</a:t>
            </a:r>
            <a:endParaRPr lang="ru-RU" sz="2400" b="0" strike="noStrike" spc="-1">
              <a:latin typeface="XO Oriel"/>
            </a:endParaRPr>
          </a:p>
          <a:p>
            <a:pPr marL="241200" indent="-228600">
              <a:lnSpc>
                <a:spcPts val="2591"/>
              </a:lnSpc>
              <a:spcBef>
                <a:spcPts val="1001"/>
              </a:spcBef>
              <a:buClr>
                <a:srgbClr val="001F5F"/>
              </a:buClr>
              <a:buFont typeface="Arial MT"/>
              <a:buChar char="•"/>
              <a:tabLst>
                <a:tab pos="307800" algn="l"/>
                <a:tab pos="3085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	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средства связи,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электронно-вычислительную </a:t>
            </a:r>
            <a:r>
              <a:rPr lang="ru-RU" sz="2400" b="1" strike="noStrike" spc="-46">
                <a:solidFill>
                  <a:srgbClr val="001F5F"/>
                </a:solidFill>
                <a:latin typeface="Cambria"/>
              </a:rPr>
              <a:t>технику,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фото-,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55">
                <a:solidFill>
                  <a:srgbClr val="001F5F"/>
                </a:solidFill>
                <a:latin typeface="Cambria"/>
              </a:rPr>
              <a:t>аудио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21">
                <a:solidFill>
                  <a:srgbClr val="001F5F"/>
                </a:solidFill>
                <a:latin typeface="Arial"/>
              </a:rPr>
              <a:t> 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видеоаппаратуру,</a:t>
            </a:r>
            <a:r>
              <a:rPr lang="ru-RU" sz="24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справочные</a:t>
            </a:r>
            <a:endParaRPr lang="ru-RU" sz="2400" b="0" strike="noStrike" spc="-1">
              <a:latin typeface="XO Oriel"/>
            </a:endParaRPr>
          </a:p>
          <a:p>
            <a:pPr marL="241200">
              <a:lnSpc>
                <a:spcPts val="2591"/>
              </a:lnSpc>
              <a:spcBef>
                <a:spcPts val="6"/>
              </a:spcBef>
              <a:buNone/>
              <a:tabLst>
                <a:tab pos="307800" algn="l"/>
                <a:tab pos="308520" algn="l"/>
              </a:tabLst>
            </a:pP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материалы,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письменные заметки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1">
                <a:solidFill>
                  <a:srgbClr val="001F5F"/>
                </a:solidFill>
                <a:latin typeface="Arial"/>
              </a:rPr>
              <a:t> 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иные средства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хранения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12">
                <a:solidFill>
                  <a:srgbClr val="001F5F"/>
                </a:solidFill>
                <a:latin typeface="Arial"/>
              </a:rPr>
              <a:t> 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передачи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информации;</a:t>
            </a:r>
            <a:endParaRPr lang="ru-RU" sz="2400" b="0" strike="noStrike" spc="-1">
              <a:latin typeface="XO Oriel"/>
            </a:endParaRPr>
          </a:p>
          <a:p>
            <a:pPr marL="241200" indent="-228600">
              <a:lnSpc>
                <a:spcPts val="2591"/>
              </a:lnSpc>
              <a:spcBef>
                <a:spcPts val="1015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выносить 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из</a:t>
            </a:r>
            <a:r>
              <a:rPr lang="ru-RU" sz="2400" b="1" strike="noStrike" spc="-32">
                <a:solidFill>
                  <a:srgbClr val="001F5F"/>
                </a:solidFill>
                <a:latin typeface="Arial"/>
              </a:rPr>
              <a:t> 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аудиторий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7">
                <a:solidFill>
                  <a:srgbClr val="001F5F"/>
                </a:solidFill>
                <a:latin typeface="Arial"/>
              </a:rPr>
              <a:t> 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ППЭ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ЭМ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на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бумажном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или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электронном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носителях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(за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исключением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случая 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5">
                <a:solidFill>
                  <a:srgbClr val="001F5F"/>
                </a:solidFill>
                <a:latin typeface="Cambria"/>
              </a:rPr>
              <a:t>перехода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из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аудитории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подготовки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в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аудиторию</a:t>
            </a:r>
            <a:endParaRPr lang="ru-RU" sz="2400" b="0" strike="noStrike" spc="-1">
              <a:latin typeface="XO Oriel"/>
            </a:endParaRPr>
          </a:p>
          <a:p>
            <a:pPr marL="241200">
              <a:lnSpc>
                <a:spcPts val="2591"/>
              </a:lnSpc>
              <a:spcBef>
                <a:spcPts val="6"/>
              </a:spcBef>
              <a:buNone/>
              <a:tabLst>
                <a:tab pos="24120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проведения при проведении экзамена по иностранным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языкам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раздел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«Говорение»),</a:t>
            </a:r>
            <a:endParaRPr lang="ru-RU" sz="2400" b="0" strike="noStrike" spc="-1">
              <a:latin typeface="XO Oriel"/>
            </a:endParaRPr>
          </a:p>
          <a:p>
            <a:pPr marL="241200" indent="-228600">
              <a:lnSpc>
                <a:spcPct val="100000"/>
              </a:lnSpc>
              <a:spcBef>
                <a:spcPts val="675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фотографировать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или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переписывать задания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ЭМ;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object 2"/>
          <p:cNvSpPr/>
          <p:nvPr/>
        </p:nvSpPr>
        <p:spPr>
          <a:xfrm>
            <a:off x="504360" y="609840"/>
            <a:ext cx="7723080" cy="235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2520" algn="ctr">
              <a:lnSpc>
                <a:spcPts val="3195"/>
              </a:lnSpc>
              <a:spcBef>
                <a:spcPts val="96"/>
              </a:spcBef>
              <a:buNone/>
            </a:pPr>
            <a:r>
              <a:rPr lang="ru-RU" sz="2800" b="1" strike="noStrike" spc="-12">
                <a:solidFill>
                  <a:srgbClr val="212168"/>
                </a:solidFill>
                <a:latin typeface="Cambria"/>
              </a:rPr>
              <a:t>Лица, допустившие</a:t>
            </a:r>
            <a:r>
              <a:rPr lang="ru-RU" sz="2800" b="1" strike="noStrike" spc="24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800" b="1" strike="noStrike" spc="-15">
                <a:solidFill>
                  <a:srgbClr val="212168"/>
                </a:solidFill>
                <a:latin typeface="Cambria"/>
              </a:rPr>
              <a:t>нарушение</a:t>
            </a:r>
            <a:endParaRPr lang="ru-RU" sz="2800" b="0" strike="noStrike" spc="-1">
              <a:latin typeface="XO Oriel"/>
            </a:endParaRPr>
          </a:p>
          <a:p>
            <a:pPr algn="ctr">
              <a:lnSpc>
                <a:spcPts val="3195"/>
              </a:lnSpc>
              <a:buNone/>
            </a:pPr>
            <a:r>
              <a:rPr lang="ru-RU" sz="2800" b="1" strike="noStrike" spc="-15">
                <a:solidFill>
                  <a:srgbClr val="212168"/>
                </a:solidFill>
                <a:latin typeface="Cambria"/>
              </a:rPr>
              <a:t>устанавливаемого</a:t>
            </a:r>
            <a:r>
              <a:rPr lang="ru-RU" sz="2800" b="1" strike="noStrike" spc="43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800" b="1" strike="noStrike" spc="-12">
                <a:solidFill>
                  <a:srgbClr val="212168"/>
                </a:solidFill>
                <a:latin typeface="Cambria"/>
              </a:rPr>
              <a:t>порядка</a:t>
            </a:r>
            <a:r>
              <a:rPr lang="ru-RU" sz="2800" b="1" strike="noStrike" spc="29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800" b="1" strike="noStrike" spc="-12">
                <a:solidFill>
                  <a:srgbClr val="212168"/>
                </a:solidFill>
                <a:latin typeface="Cambria"/>
              </a:rPr>
              <a:t>проведения</a:t>
            </a:r>
            <a:r>
              <a:rPr lang="ru-RU" sz="2800" b="1" strike="noStrike" spc="38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800" b="1" strike="noStrike" spc="18">
                <a:solidFill>
                  <a:srgbClr val="212168"/>
                </a:solidFill>
                <a:latin typeface="Cambria"/>
              </a:rPr>
              <a:t>ГИА,</a:t>
            </a:r>
            <a:endParaRPr lang="ru-RU" sz="2800" b="0" strike="noStrike" spc="-1">
              <a:latin typeface="XO Oriel"/>
            </a:endParaRPr>
          </a:p>
          <a:p>
            <a:pPr marL="3240" algn="ctr">
              <a:lnSpc>
                <a:spcPct val="100000"/>
              </a:lnSpc>
              <a:spcBef>
                <a:spcPts val="660"/>
              </a:spcBef>
              <a:buNone/>
            </a:pPr>
            <a:r>
              <a:rPr lang="ru-RU" sz="2800" b="1" strike="noStrike" spc="-41">
                <a:solidFill>
                  <a:srgbClr val="C00000"/>
                </a:solidFill>
                <a:latin typeface="Cambria"/>
              </a:rPr>
              <a:t>удаляются</a:t>
            </a:r>
            <a:r>
              <a:rPr lang="ru-RU" sz="2800" b="1" strike="noStrike" spc="-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C00000"/>
                </a:solidFill>
                <a:latin typeface="Cambria"/>
              </a:rPr>
              <a:t>с</a:t>
            </a:r>
            <a:r>
              <a:rPr lang="ru-RU" sz="2800" b="1" strike="noStrike" spc="-1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C00000"/>
                </a:solidFill>
                <a:latin typeface="Cambria"/>
              </a:rPr>
              <a:t>экзамена!</a:t>
            </a:r>
            <a:endParaRPr lang="ru-RU" sz="2800" b="0" strike="noStrike" spc="-1">
              <a:latin typeface="XO Oriel"/>
            </a:endParaRPr>
          </a:p>
          <a:p>
            <a:pPr marL="2068920" algn="ctr">
              <a:lnSpc>
                <a:spcPct val="119000"/>
              </a:lnSpc>
              <a:spcBef>
                <a:spcPts val="11"/>
              </a:spcBef>
              <a:buNone/>
            </a:pPr>
            <a:r>
              <a:rPr lang="ru-RU" sz="2800" b="1" strike="noStrike" spc="-15">
                <a:solidFill>
                  <a:srgbClr val="C00000"/>
                </a:solidFill>
                <a:latin typeface="Cambria"/>
              </a:rPr>
              <a:t>Пересдача </a:t>
            </a:r>
            <a:r>
              <a:rPr lang="ru-RU" sz="2800" b="1" strike="noStrike" spc="-12">
                <a:solidFill>
                  <a:srgbClr val="C00000"/>
                </a:solidFill>
                <a:latin typeface="Cambria"/>
              </a:rPr>
              <a:t>возможна </a:t>
            </a:r>
            <a:r>
              <a:rPr lang="ru-RU" sz="2800" b="1" strike="noStrike" spc="-60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800" b="1" strike="noStrike" spc="-55">
                <a:solidFill>
                  <a:srgbClr val="C00000"/>
                </a:solidFill>
                <a:latin typeface="Cambria"/>
              </a:rPr>
              <a:t>ТОЛЬКО</a:t>
            </a:r>
            <a:r>
              <a:rPr lang="ru-RU" sz="28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C00000"/>
                </a:solidFill>
                <a:latin typeface="Cambria"/>
              </a:rPr>
              <a:t>через</a:t>
            </a:r>
            <a:r>
              <a:rPr lang="ru-RU" sz="28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800" b="1" strike="noStrike" spc="-46">
                <a:solidFill>
                  <a:srgbClr val="C00000"/>
                </a:solidFill>
                <a:latin typeface="Cambria"/>
              </a:rPr>
              <a:t>год!</a:t>
            </a:r>
            <a:endParaRPr lang="ru-RU" sz="2800" b="0" strike="noStrike" spc="-1">
              <a:latin typeface="XO Oriel"/>
            </a:endParaRPr>
          </a:p>
        </p:txBody>
      </p:sp>
      <p:pic>
        <p:nvPicPr>
          <p:cNvPr id="159" name="object 3"/>
          <p:cNvPicPr/>
          <p:nvPr/>
        </p:nvPicPr>
        <p:blipFill>
          <a:blip r:embed="rId2"/>
          <a:stretch/>
        </p:blipFill>
        <p:spPr>
          <a:xfrm>
            <a:off x="6883560" y="0"/>
            <a:ext cx="2260080" cy="1071360"/>
          </a:xfrm>
          <a:prstGeom prst="rect">
            <a:avLst/>
          </a:prstGeom>
          <a:ln w="0">
            <a:noFill/>
          </a:ln>
        </p:spPr>
      </p:pic>
      <p:grpSp>
        <p:nvGrpSpPr>
          <p:cNvPr id="160" name="object 4"/>
          <p:cNvGrpSpPr/>
          <p:nvPr/>
        </p:nvGrpSpPr>
        <p:grpSpPr>
          <a:xfrm>
            <a:off x="1986120" y="3033000"/>
            <a:ext cx="6540840" cy="3824640"/>
            <a:chOff x="1986120" y="3033000"/>
            <a:chExt cx="6540840" cy="3824640"/>
          </a:xfrm>
        </p:grpSpPr>
        <p:pic>
          <p:nvPicPr>
            <p:cNvPr id="161" name="object 5"/>
            <p:cNvPicPr/>
            <p:nvPr/>
          </p:nvPicPr>
          <p:blipFill>
            <a:blip r:embed="rId3"/>
            <a:stretch/>
          </p:blipFill>
          <p:spPr>
            <a:xfrm>
              <a:off x="1986120" y="3033000"/>
              <a:ext cx="6540840" cy="3824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2" name="object 6"/>
            <p:cNvPicPr/>
            <p:nvPr/>
          </p:nvPicPr>
          <p:blipFill>
            <a:blip r:embed="rId4"/>
            <a:stretch/>
          </p:blipFill>
          <p:spPr>
            <a:xfrm>
              <a:off x="2133720" y="3180600"/>
              <a:ext cx="6028920" cy="3391200"/>
            </a:xfrm>
            <a:prstGeom prst="rect">
              <a:avLst/>
            </a:prstGeom>
            <a:ln w="0"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36040" y="1236960"/>
            <a:ext cx="7904160" cy="1636560"/>
          </a:xfrm>
          <a:prstGeom prst="rect">
            <a:avLst/>
          </a:prstGeom>
          <a:noFill/>
          <a:ln w="0">
            <a:noFill/>
          </a:ln>
        </p:spPr>
        <p:txBody>
          <a:bodyPr lIns="0" tIns="54000" rIns="0" bIns="0" anchor="t">
            <a:noAutofit/>
          </a:bodyPr>
          <a:lstStyle/>
          <a:p>
            <a:pPr marL="12600">
              <a:lnSpc>
                <a:spcPts val="2591"/>
              </a:lnSpc>
              <a:spcBef>
                <a:spcPts val="425"/>
              </a:spcBef>
              <a:buNone/>
            </a:pP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Если</a:t>
            </a:r>
            <a:r>
              <a:rPr lang="ru-RU" sz="2400" b="1" strike="noStrike" spc="-15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обучающийся</a:t>
            </a:r>
            <a:r>
              <a:rPr lang="ru-RU" sz="2400" b="1" strike="noStrike" spc="24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по</a:t>
            </a:r>
            <a:r>
              <a:rPr lang="ru-RU" sz="2400" b="1" strike="noStrike" spc="-2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состоянию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здоровья</a:t>
            </a:r>
            <a:r>
              <a:rPr lang="ru-RU" sz="2400" b="1" strike="noStrike" spc="4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не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212168"/>
                </a:solidFill>
                <a:latin typeface="Cambria"/>
              </a:rPr>
              <a:t>может </a:t>
            </a:r>
            <a:r>
              <a:rPr lang="ru-RU" sz="2400" b="1" strike="noStrike" spc="-15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завершить</a:t>
            </a:r>
            <a:r>
              <a:rPr lang="ru-RU" sz="2400" b="1" strike="noStrike" spc="12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выполнение</a:t>
            </a:r>
            <a:r>
              <a:rPr lang="ru-RU" sz="2400" b="1" strike="noStrike" spc="-15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экзаменационной работы, </a:t>
            </a:r>
            <a:r>
              <a:rPr lang="ru-RU" sz="2400" b="1" strike="noStrike" spc="-26">
                <a:solidFill>
                  <a:srgbClr val="212168"/>
                </a:solidFill>
                <a:latin typeface="Cambria"/>
              </a:rPr>
              <a:t>то </a:t>
            </a:r>
            <a:r>
              <a:rPr lang="ru-RU" sz="2400" b="1" strike="noStrike" spc="-511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он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досрочно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покидает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35">
                <a:solidFill>
                  <a:srgbClr val="212168"/>
                </a:solidFill>
                <a:latin typeface="Cambria"/>
              </a:rPr>
              <a:t>аудиторию.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366"/>
              </a:spcBef>
              <a:buNone/>
            </a:pP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Экзамен </a:t>
            </a:r>
            <a:r>
              <a:rPr lang="ru-RU" sz="2400" b="1" strike="noStrike" spc="-21">
                <a:solidFill>
                  <a:srgbClr val="212168"/>
                </a:solidFill>
                <a:latin typeface="Cambria"/>
              </a:rPr>
              <a:t>может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 быть пересдан</a:t>
            </a:r>
            <a:r>
              <a:rPr lang="ru-RU" sz="2400" b="1" strike="noStrike" spc="4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в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 резервные</a:t>
            </a:r>
            <a:r>
              <a:rPr lang="ru-RU" sz="2400" b="1" strike="noStrike" spc="9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дни</a:t>
            </a:r>
            <a:r>
              <a:rPr lang="ru-RU" sz="3600" b="1" strike="noStrike" spc="-1">
                <a:solidFill>
                  <a:srgbClr val="212168"/>
                </a:solidFill>
                <a:latin typeface="Calibri"/>
              </a:rPr>
              <a:t>.</a:t>
            </a:r>
            <a:endParaRPr lang="ru-RU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4" name="object 3"/>
          <p:cNvPicPr/>
          <p:nvPr/>
        </p:nvPicPr>
        <p:blipFill>
          <a:blip r:embed="rId2"/>
          <a:stretch/>
        </p:blipFill>
        <p:spPr>
          <a:xfrm>
            <a:off x="6883560" y="143640"/>
            <a:ext cx="2145600" cy="927720"/>
          </a:xfrm>
          <a:prstGeom prst="rect">
            <a:avLst/>
          </a:prstGeom>
          <a:ln w="0">
            <a:noFill/>
          </a:ln>
        </p:spPr>
      </p:pic>
      <p:grpSp>
        <p:nvGrpSpPr>
          <p:cNvPr id="165" name="object 4"/>
          <p:cNvGrpSpPr/>
          <p:nvPr/>
        </p:nvGrpSpPr>
        <p:grpSpPr>
          <a:xfrm>
            <a:off x="4215600" y="3005640"/>
            <a:ext cx="4465080" cy="3674160"/>
            <a:chOff x="4215600" y="3005640"/>
            <a:chExt cx="4465080" cy="3674160"/>
          </a:xfrm>
        </p:grpSpPr>
        <p:pic>
          <p:nvPicPr>
            <p:cNvPr id="166" name="object 5"/>
            <p:cNvPicPr/>
            <p:nvPr/>
          </p:nvPicPr>
          <p:blipFill>
            <a:blip r:embed="rId3"/>
            <a:stretch/>
          </p:blipFill>
          <p:spPr>
            <a:xfrm>
              <a:off x="4215600" y="3005640"/>
              <a:ext cx="4465080" cy="36741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67" name="object 6"/>
            <p:cNvPicPr/>
            <p:nvPr/>
          </p:nvPicPr>
          <p:blipFill>
            <a:blip r:embed="rId4"/>
            <a:stretch/>
          </p:blipFill>
          <p:spPr>
            <a:xfrm>
              <a:off x="4364280" y="3152880"/>
              <a:ext cx="3952440" cy="3161880"/>
            </a:xfrm>
            <a:prstGeom prst="rect">
              <a:avLst/>
            </a:prstGeom>
            <a:ln w="0"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object 2"/>
          <p:cNvSpPr/>
          <p:nvPr/>
        </p:nvSpPr>
        <p:spPr>
          <a:xfrm>
            <a:off x="78840" y="855720"/>
            <a:ext cx="8777160" cy="569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41200" indent="-228600">
              <a:lnSpc>
                <a:spcPts val="2735"/>
              </a:lnSpc>
              <a:spcBef>
                <a:spcPts val="99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Во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время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экзамена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участники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экзамена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имеют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право</a:t>
            </a:r>
            <a:endParaRPr lang="ru-RU" sz="2400" b="0" strike="noStrike" spc="-1">
              <a:latin typeface="XO Oriel"/>
            </a:endParaRPr>
          </a:p>
          <a:p>
            <a:pPr marL="241200">
              <a:lnSpc>
                <a:spcPts val="2591"/>
              </a:lnSpc>
              <a:spcBef>
                <a:spcPts val="184"/>
              </a:spcBef>
              <a:buNone/>
              <a:tabLst>
                <a:tab pos="241200" algn="l"/>
              </a:tabLst>
            </a:pP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выходить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из 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аудитории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перемещаться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ППЭ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только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в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сопровождении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одного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из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организаторов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вне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5">
                <a:solidFill>
                  <a:srgbClr val="001F5F"/>
                </a:solidFill>
                <a:latin typeface="Cambria"/>
              </a:rPr>
              <a:t>аудитории.</a:t>
            </a:r>
            <a:endParaRPr lang="ru-RU" sz="2400" b="0" strike="noStrike" spc="-1">
              <a:latin typeface="XO Oriel"/>
            </a:endParaRPr>
          </a:p>
          <a:p>
            <a:pPr marL="241200" indent="-228600">
              <a:lnSpc>
                <a:spcPct val="90000"/>
              </a:lnSpc>
              <a:spcBef>
                <a:spcPts val="961"/>
              </a:spcBef>
              <a:buClr>
                <a:srgbClr val="001F5F"/>
              </a:buClr>
              <a:buFont typeface="Arial MT"/>
              <a:buChar char="•"/>
              <a:tabLst>
                <a:tab pos="307800" algn="l"/>
                <a:tab pos="3085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	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При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5">
                <a:solidFill>
                  <a:srgbClr val="001F5F"/>
                </a:solidFill>
                <a:latin typeface="Cambria"/>
              </a:rPr>
              <a:t>выходе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из 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аудитории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участники</a:t>
            </a:r>
            <a:r>
              <a:rPr lang="ru-RU" sz="24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экзамена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оставляют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документ,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удостоверяющий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личность, ЭМ,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письменные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принадлежности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и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листы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бумаги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для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черновиков</a:t>
            </a:r>
            <a:r>
              <a:rPr lang="ru-RU" sz="24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со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штампом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образовательной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организации,</a:t>
            </a:r>
            <a:r>
              <a:rPr lang="ru-RU" sz="24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на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базе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которой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организован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ППЭ,</a:t>
            </a:r>
            <a:r>
              <a:rPr lang="ru-RU" sz="2400" b="1" strike="noStrike" spc="2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на рабочем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столе,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а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организатор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проверяет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комплектность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оставленных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ЭМ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количество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листов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бумаги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для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черновиков.</a:t>
            </a:r>
            <a:endParaRPr lang="ru-RU" sz="2400" b="0" strike="noStrike" spc="-1">
              <a:latin typeface="XO Oriel"/>
            </a:endParaRPr>
          </a:p>
          <a:p>
            <a:pPr marL="241200" indent="-228600">
              <a:lnSpc>
                <a:spcPts val="2735"/>
              </a:lnSpc>
              <a:spcBef>
                <a:spcPts val="709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Каждый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выход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участника</a:t>
            </a:r>
            <a:r>
              <a:rPr lang="ru-RU" sz="24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экзамена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из 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аудитории</a:t>
            </a:r>
            <a:endParaRPr lang="ru-RU" sz="2400" b="0" strike="noStrike" spc="-1">
              <a:latin typeface="XO Oriel"/>
            </a:endParaRPr>
          </a:p>
          <a:p>
            <a:pPr marL="241200">
              <a:lnSpc>
                <a:spcPts val="2594"/>
              </a:lnSpc>
              <a:buNone/>
              <a:tabLst>
                <a:tab pos="241200" algn="l"/>
              </a:tabLst>
            </a:pP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фиксируется</a:t>
            </a:r>
            <a:r>
              <a:rPr lang="ru-RU" sz="2400" b="1" strike="noStrike" spc="2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организаторами</a:t>
            </a:r>
            <a:r>
              <a:rPr lang="ru-RU" sz="2400" b="1" strike="noStrike" spc="2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ведомости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учёта</a:t>
            </a:r>
            <a:r>
              <a:rPr lang="ru-RU" sz="2400" b="1" strike="noStrike" spc="2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времени</a:t>
            </a:r>
            <a:endParaRPr lang="ru-RU" sz="2400" b="0" strike="noStrike" spc="-1">
              <a:latin typeface="XO Oriel"/>
            </a:endParaRPr>
          </a:p>
          <a:p>
            <a:pPr marL="241200">
              <a:lnSpc>
                <a:spcPts val="2735"/>
              </a:lnSpc>
              <a:buNone/>
              <a:tabLst>
                <a:tab pos="241200" algn="l"/>
              </a:tabLst>
            </a:pP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отсутствия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участников</a:t>
            </a:r>
            <a:r>
              <a:rPr lang="ru-RU" sz="24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экзамена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аудитории</a:t>
            </a:r>
            <a:endParaRPr lang="ru-RU" sz="2400" b="0" strike="noStrike" spc="-1">
              <a:latin typeface="XO Oriel"/>
            </a:endParaRPr>
          </a:p>
          <a:p>
            <a:pPr marL="241200" indent="-228600">
              <a:lnSpc>
                <a:spcPct val="90000"/>
              </a:lnSpc>
              <a:spcBef>
                <a:spcPts val="1006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Если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один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тот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же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участник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экзамена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выходит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несколько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раз,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то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каждый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его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выход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фиксируется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ведомости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новой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строке.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169" name="object 3"/>
          <p:cNvPicPr/>
          <p:nvPr/>
        </p:nvPicPr>
        <p:blipFill>
          <a:blip r:embed="rId2"/>
          <a:stretch/>
        </p:blipFill>
        <p:spPr>
          <a:xfrm>
            <a:off x="7375680" y="142920"/>
            <a:ext cx="1691640" cy="628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371240"/>
          </a:xfrm>
          <a:prstGeom prst="rect">
            <a:avLst/>
          </a:prstGeom>
          <a:noFill/>
          <a:ln w="0">
            <a:noFill/>
          </a:ln>
        </p:spPr>
        <p:txBody>
          <a:bodyPr lIns="0" tIns="54000" rIns="0" bIns="0" anchor="t">
            <a:noAutofit/>
          </a:bodyPr>
          <a:lstStyle/>
          <a:p>
            <a:pPr marL="12600">
              <a:lnSpc>
                <a:spcPts val="2591"/>
              </a:lnSpc>
              <a:spcBef>
                <a:spcPts val="425"/>
              </a:spcBef>
              <a:buNone/>
            </a:pP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В </a:t>
            </a:r>
            <a:r>
              <a:rPr lang="ru-RU" sz="2400" b="1" strike="noStrike" spc="-15">
                <a:solidFill>
                  <a:srgbClr val="212168"/>
                </a:solidFill>
                <a:latin typeface="Cambria"/>
              </a:rPr>
              <a:t>продолжительность</a:t>
            </a:r>
            <a:r>
              <a:rPr lang="ru-RU" sz="2400" b="1" strike="noStrike" spc="4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экзаменов</a:t>
            </a:r>
            <a:r>
              <a:rPr lang="ru-RU" sz="2400" b="1" strike="noStrike" spc="18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не</a:t>
            </a:r>
            <a:r>
              <a:rPr lang="ru-RU" sz="2400" b="1" strike="noStrike" spc="4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включается</a:t>
            </a:r>
            <a:r>
              <a:rPr lang="ru-RU" sz="2400" b="1" strike="noStrike" spc="38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время, </a:t>
            </a:r>
            <a:r>
              <a:rPr lang="ru-RU" sz="2400" b="1" strike="noStrike" spc="-517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выделенное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 на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212168"/>
                </a:solidFill>
                <a:latin typeface="Cambria"/>
              </a:rPr>
              <a:t>подготовительные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 мероприятия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  <a:p>
            <a:pPr marL="12600">
              <a:lnSpc>
                <a:spcPts val="2591"/>
              </a:lnSpc>
              <a:spcBef>
                <a:spcPts val="6"/>
              </a:spcBef>
              <a:buNone/>
            </a:pP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(инструктаж,</a:t>
            </a: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заполнение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регистрационных</a:t>
            </a: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бланков</a:t>
            </a:r>
            <a:r>
              <a:rPr lang="ru-RU" sz="2400" b="1" strike="noStrike" spc="4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и </a:t>
            </a:r>
            <a:r>
              <a:rPr lang="ru-RU" sz="2400" b="1" strike="noStrike" spc="-517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46">
                <a:solidFill>
                  <a:srgbClr val="212168"/>
                </a:solidFill>
                <a:latin typeface="Cambria"/>
              </a:rPr>
              <a:t>т.д.)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1" name="object 3"/>
          <p:cNvPicPr/>
          <p:nvPr/>
        </p:nvPicPr>
        <p:blipFill>
          <a:blip r:embed="rId2"/>
          <a:stretch/>
        </p:blipFill>
        <p:spPr>
          <a:xfrm>
            <a:off x="6883560" y="143640"/>
            <a:ext cx="2145600" cy="927720"/>
          </a:xfrm>
          <a:prstGeom prst="rect">
            <a:avLst/>
          </a:prstGeom>
          <a:ln w="0">
            <a:noFill/>
          </a:ln>
        </p:spPr>
      </p:pic>
      <p:grpSp>
        <p:nvGrpSpPr>
          <p:cNvPr id="172" name="object 4"/>
          <p:cNvGrpSpPr/>
          <p:nvPr/>
        </p:nvGrpSpPr>
        <p:grpSpPr>
          <a:xfrm>
            <a:off x="2873160" y="2499840"/>
            <a:ext cx="5666040" cy="3932280"/>
            <a:chOff x="2873160" y="2499840"/>
            <a:chExt cx="5666040" cy="3932280"/>
          </a:xfrm>
        </p:grpSpPr>
        <p:pic>
          <p:nvPicPr>
            <p:cNvPr id="173" name="object 5"/>
            <p:cNvPicPr/>
            <p:nvPr/>
          </p:nvPicPr>
          <p:blipFill>
            <a:blip r:embed="rId3"/>
            <a:stretch/>
          </p:blipFill>
          <p:spPr>
            <a:xfrm>
              <a:off x="2873160" y="2499840"/>
              <a:ext cx="5666040" cy="3932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4" name="object 6"/>
            <p:cNvPicPr/>
            <p:nvPr/>
          </p:nvPicPr>
          <p:blipFill>
            <a:blip r:embed="rId4"/>
            <a:stretch/>
          </p:blipFill>
          <p:spPr>
            <a:xfrm>
              <a:off x="3020400" y="2647800"/>
              <a:ext cx="5154840" cy="3438000"/>
            </a:xfrm>
            <a:prstGeom prst="rect">
              <a:avLst/>
            </a:prstGeom>
            <a:ln w="0"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288360" y="1060920"/>
            <a:ext cx="8566920" cy="1515600"/>
          </a:xfrm>
          <a:prstGeom prst="rect">
            <a:avLst/>
          </a:prstGeom>
          <a:noFill/>
          <a:ln w="0">
            <a:noFill/>
          </a:ln>
        </p:spPr>
        <p:txBody>
          <a:bodyPr lIns="0" tIns="370440" rIns="0" bIns="0" anchor="t">
            <a:noAutofit/>
          </a:bodyPr>
          <a:lstStyle/>
          <a:p>
            <a:pPr marL="3212640" indent="-2362680">
              <a:lnSpc>
                <a:spcPts val="3461"/>
              </a:lnSpc>
              <a:spcBef>
                <a:spcPts val="536"/>
              </a:spcBef>
              <a:buNone/>
              <a:tabLst>
                <a:tab pos="0" algn="l"/>
              </a:tabLst>
            </a:pPr>
            <a:r>
              <a:rPr lang="ru-RU" sz="3200" b="1" strike="noStrike" spc="-7">
                <a:solidFill>
                  <a:srgbClr val="C00000"/>
                </a:solidFill>
                <a:latin typeface="Cambria"/>
              </a:rPr>
              <a:t>Печать </a:t>
            </a:r>
            <a:r>
              <a:rPr lang="ru-RU" sz="3200" b="1" strike="noStrike" spc="-1">
                <a:solidFill>
                  <a:srgbClr val="C00000"/>
                </a:solidFill>
                <a:latin typeface="Cambria"/>
              </a:rPr>
              <a:t>КИМ </a:t>
            </a:r>
            <a:r>
              <a:rPr lang="ru-RU" sz="3200" b="1" strike="noStrike" spc="-52">
                <a:solidFill>
                  <a:srgbClr val="C00000"/>
                </a:solidFill>
                <a:latin typeface="Cambria"/>
              </a:rPr>
              <a:t>будет </a:t>
            </a:r>
            <a:r>
              <a:rPr lang="ru-RU" sz="3200" b="1" strike="noStrike" spc="-15">
                <a:solidFill>
                  <a:srgbClr val="C00000"/>
                </a:solidFill>
                <a:latin typeface="Cambria"/>
              </a:rPr>
              <a:t>производиться </a:t>
            </a:r>
            <a:r>
              <a:rPr lang="ru-RU" sz="3200" b="1" strike="noStrike" spc="-1">
                <a:solidFill>
                  <a:srgbClr val="C00000"/>
                </a:solidFill>
                <a:latin typeface="Cambria"/>
              </a:rPr>
              <a:t>в </a:t>
            </a:r>
            <a:r>
              <a:rPr lang="ru-RU" sz="3200" b="1" strike="noStrike" spc="-690">
                <a:solidFill>
                  <a:srgbClr val="C00000"/>
                </a:solidFill>
                <a:latin typeface="Cambria"/>
              </a:rPr>
              <a:t> </a:t>
            </a:r>
            <a:r>
              <a:rPr lang="ru-RU" sz="3200" b="1" strike="noStrike" spc="-46">
                <a:solidFill>
                  <a:srgbClr val="C00000"/>
                </a:solidFill>
                <a:latin typeface="Cambria"/>
              </a:rPr>
              <a:t>аудитории!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6" name="object 3"/>
          <p:cNvPicPr/>
          <p:nvPr/>
        </p:nvPicPr>
        <p:blipFill>
          <a:blip r:embed="rId2"/>
          <a:stretch/>
        </p:blipFill>
        <p:spPr>
          <a:xfrm>
            <a:off x="6883560" y="143640"/>
            <a:ext cx="2145600" cy="927720"/>
          </a:xfrm>
          <a:prstGeom prst="rect">
            <a:avLst/>
          </a:prstGeom>
          <a:ln w="0">
            <a:noFill/>
          </a:ln>
        </p:spPr>
      </p:pic>
      <p:grpSp>
        <p:nvGrpSpPr>
          <p:cNvPr id="177" name="object 4"/>
          <p:cNvGrpSpPr/>
          <p:nvPr/>
        </p:nvGrpSpPr>
        <p:grpSpPr>
          <a:xfrm>
            <a:off x="312840" y="2252520"/>
            <a:ext cx="8830800" cy="4264200"/>
            <a:chOff x="312840" y="2252520"/>
            <a:chExt cx="8830800" cy="4264200"/>
          </a:xfrm>
        </p:grpSpPr>
        <p:pic>
          <p:nvPicPr>
            <p:cNvPr id="178" name="object 5"/>
            <p:cNvPicPr/>
            <p:nvPr/>
          </p:nvPicPr>
          <p:blipFill>
            <a:blip r:embed="rId3"/>
            <a:stretch/>
          </p:blipFill>
          <p:spPr>
            <a:xfrm>
              <a:off x="4372200" y="2252520"/>
              <a:ext cx="4771440" cy="3131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79" name="object 6"/>
            <p:cNvPicPr/>
            <p:nvPr/>
          </p:nvPicPr>
          <p:blipFill>
            <a:blip r:embed="rId4"/>
            <a:stretch/>
          </p:blipFill>
          <p:spPr>
            <a:xfrm>
              <a:off x="4568040" y="2448000"/>
              <a:ext cx="4298760" cy="2542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0" name="object 7"/>
            <p:cNvPicPr/>
            <p:nvPr/>
          </p:nvPicPr>
          <p:blipFill>
            <a:blip r:embed="rId5"/>
            <a:stretch/>
          </p:blipFill>
          <p:spPr>
            <a:xfrm>
              <a:off x="312840" y="2748240"/>
              <a:ext cx="4019760" cy="3768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81" name="object 8"/>
            <p:cNvPicPr/>
            <p:nvPr/>
          </p:nvPicPr>
          <p:blipFill>
            <a:blip r:embed="rId6"/>
            <a:stretch/>
          </p:blipFill>
          <p:spPr>
            <a:xfrm>
              <a:off x="460440" y="2895480"/>
              <a:ext cx="3507480" cy="3257280"/>
            </a:xfrm>
            <a:prstGeom prst="rect">
              <a:avLst/>
            </a:prstGeom>
            <a:ln w="0"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bject 2"/>
          <p:cNvSpPr/>
          <p:nvPr/>
        </p:nvSpPr>
        <p:spPr>
          <a:xfrm>
            <a:off x="699629" y="620688"/>
            <a:ext cx="7892640" cy="366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Повестка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собрания: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Знакомство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государственной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итоговой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аттестацией </a:t>
            </a:r>
            <a:r>
              <a:rPr lang="ru-RU" sz="2400" b="1" strike="noStrike" spc="-51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2024</a:t>
            </a:r>
            <a:r>
              <a:rPr lang="ru-RU" sz="2400" b="1" strike="noStrike" spc="2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5">
                <a:solidFill>
                  <a:srgbClr val="001F5F"/>
                </a:solidFill>
                <a:latin typeface="Cambria"/>
              </a:rPr>
              <a:t>году:</a:t>
            </a:r>
            <a:endParaRPr lang="ru-RU" sz="2400" b="0" strike="noStrike" spc="-1">
              <a:latin typeface="XO Oriel"/>
            </a:endParaRPr>
          </a:p>
          <a:p>
            <a:pPr marL="190440" indent="-178560">
              <a:lnSpc>
                <a:spcPts val="2854"/>
              </a:lnSpc>
              <a:buClr>
                <a:srgbClr val="001F5F"/>
              </a:buClr>
              <a:buFont typeface="StarSymbol"/>
              <a:buChar char="-"/>
              <a:tabLst>
                <a:tab pos="191160" algn="l"/>
              </a:tabLst>
            </a:pP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общая</a:t>
            </a:r>
            <a:r>
              <a:rPr lang="ru-RU" sz="2400" b="0" strike="noStrike" spc="-35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2">
                <a:solidFill>
                  <a:srgbClr val="001F5F"/>
                </a:solidFill>
                <a:latin typeface="Times New Roman"/>
              </a:rPr>
              <a:t>характеристика</a:t>
            </a:r>
            <a:r>
              <a:rPr lang="ru-RU" sz="2400" b="0" strike="noStrike" spc="-26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ГИА;</a:t>
            </a:r>
            <a:endParaRPr lang="ru-RU" sz="2400" b="0" strike="noStrike" spc="-1">
              <a:latin typeface="XO Oriel"/>
            </a:endParaRPr>
          </a:p>
          <a:p>
            <a:pPr marL="190440" indent="-178560">
              <a:lnSpc>
                <a:spcPct val="100000"/>
              </a:lnSpc>
              <a:spcBef>
                <a:spcPts val="6"/>
              </a:spcBef>
              <a:buClr>
                <a:srgbClr val="001F5F"/>
              </a:buClr>
              <a:buFont typeface="StarSymbol"/>
              <a:buChar char="-"/>
              <a:tabLst>
                <a:tab pos="191160" algn="l"/>
              </a:tabLst>
            </a:pP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предметы</a:t>
            </a:r>
            <a:r>
              <a:rPr lang="ru-RU" sz="2400" b="0" strike="noStrike" spc="-32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для</a:t>
            </a:r>
            <a:r>
              <a:rPr lang="ru-RU" sz="2400" b="0" strike="noStrike" spc="-21">
                <a:solidFill>
                  <a:srgbClr val="001F5F"/>
                </a:solidFill>
                <a:latin typeface="Times New Roman"/>
              </a:rPr>
              <a:t> сдачи 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ГИА;</a:t>
            </a:r>
            <a:endParaRPr lang="ru-RU" sz="2400" b="0" strike="noStrike" spc="-1">
              <a:latin typeface="XO Oriel"/>
            </a:endParaRPr>
          </a:p>
          <a:p>
            <a:pPr marL="190440" indent="-178560">
              <a:lnSpc>
                <a:spcPct val="100000"/>
              </a:lnSpc>
              <a:buClr>
                <a:srgbClr val="001F5F"/>
              </a:buClr>
              <a:buFont typeface="StarSymbol"/>
              <a:buChar char="-"/>
              <a:tabLst>
                <a:tab pos="191160" algn="l"/>
              </a:tabLst>
            </a:pPr>
            <a:r>
              <a:rPr lang="ru-RU" sz="2400" b="0" strike="noStrike" spc="-12">
                <a:solidFill>
                  <a:srgbClr val="001F5F"/>
                </a:solidFill>
                <a:latin typeface="Times New Roman"/>
              </a:rPr>
              <a:t>формы</a:t>
            </a:r>
            <a:r>
              <a:rPr lang="ru-RU" sz="2400" b="0" strike="noStrike" spc="-35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2">
                <a:solidFill>
                  <a:srgbClr val="001F5F"/>
                </a:solidFill>
                <a:latin typeface="Times New Roman"/>
              </a:rPr>
              <a:t>проведения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ГИА;</a:t>
            </a:r>
            <a:endParaRPr lang="ru-RU" sz="2400" b="0" strike="noStrike" spc="-1">
              <a:latin typeface="XO Oriel"/>
            </a:endParaRPr>
          </a:p>
          <a:p>
            <a:pPr marL="190440" indent="-178560">
              <a:lnSpc>
                <a:spcPct val="100000"/>
              </a:lnSpc>
              <a:buClr>
                <a:srgbClr val="001F5F"/>
              </a:buClr>
              <a:buFont typeface="StarSymbol"/>
              <a:buChar char="-"/>
              <a:tabLst>
                <a:tab pos="191160" algn="l"/>
              </a:tabLst>
            </a:pPr>
            <a:r>
              <a:rPr lang="ru-RU" sz="2400" b="0" strike="noStrike" spc="-12">
                <a:solidFill>
                  <a:srgbClr val="001F5F"/>
                </a:solidFill>
                <a:latin typeface="Times New Roman"/>
              </a:rPr>
              <a:t>этапы</a:t>
            </a:r>
            <a:r>
              <a:rPr lang="ru-RU" sz="2400" b="0" strike="noStrike" spc="-21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участия</a:t>
            </a:r>
            <a:r>
              <a:rPr lang="ru-RU" sz="2400" b="0" strike="noStrike" spc="-55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в</a:t>
            </a:r>
            <a:r>
              <a:rPr lang="ru-RU" sz="2400" b="0" strike="noStrike" spc="-15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ГИА;</a:t>
            </a:r>
            <a:endParaRPr lang="ru-RU" sz="2400" b="0" strike="noStrike" spc="-1">
              <a:latin typeface="XO Oriel"/>
            </a:endParaRPr>
          </a:p>
          <a:p>
            <a:pPr marL="355680" indent="-343080">
              <a:lnSpc>
                <a:spcPct val="100000"/>
              </a:lnSpc>
              <a:buClr>
                <a:srgbClr val="001F5F"/>
              </a:buClr>
              <a:buFont typeface="StarSymbol"/>
              <a:buChar char="-"/>
              <a:tabLst>
                <a:tab pos="354960" algn="l"/>
                <a:tab pos="355680" algn="l"/>
              </a:tabLst>
            </a:pPr>
            <a:r>
              <a:rPr lang="ru-RU" sz="2400" b="0" strike="noStrike" spc="-26">
                <a:solidFill>
                  <a:srgbClr val="001F5F"/>
                </a:solidFill>
                <a:latin typeface="Times New Roman"/>
              </a:rPr>
              <a:t>необходимое</a:t>
            </a:r>
            <a:r>
              <a:rPr lang="ru-RU" sz="2400" b="0" strike="noStrike" spc="12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условие</a:t>
            </a:r>
            <a:r>
              <a:rPr lang="ru-RU" sz="2400" b="0" strike="noStrike" spc="-21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получения</a:t>
            </a:r>
            <a:r>
              <a:rPr lang="ru-RU" sz="2400" b="0" strike="noStrike" spc="-26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аттестата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 и</a:t>
            </a:r>
            <a:r>
              <a:rPr lang="ru-RU" sz="2400" b="0" strike="noStrike" spc="9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федеральной</a:t>
            </a:r>
            <a:endParaRPr lang="ru-RU" sz="2400" b="0" strike="noStrike" spc="-1">
              <a:latin typeface="XO Oriel"/>
            </a:endParaRPr>
          </a:p>
          <a:p>
            <a:pPr marL="355680">
              <a:lnSpc>
                <a:spcPct val="100000"/>
              </a:lnSpc>
              <a:buNone/>
              <a:tabLst>
                <a:tab pos="354960" algn="l"/>
                <a:tab pos="355680" algn="l"/>
              </a:tabLst>
            </a:pP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медали</a:t>
            </a:r>
            <a:r>
              <a:rPr lang="ru-RU" sz="2400" b="0" strike="noStrike" spc="-12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«За</a:t>
            </a:r>
            <a:r>
              <a:rPr lang="ru-RU" sz="2400" b="0" strike="noStrike" spc="-12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4">
                <a:solidFill>
                  <a:srgbClr val="001F5F"/>
                </a:solidFill>
                <a:latin typeface="Times New Roman"/>
              </a:rPr>
              <a:t>особые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успехи</a:t>
            </a:r>
            <a:r>
              <a:rPr lang="ru-RU" sz="2400" b="0" strike="noStrike" spc="-26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в учении»;</a:t>
            </a:r>
            <a:endParaRPr lang="ru-RU" sz="2400" b="0" strike="noStrike" spc="-1">
              <a:latin typeface="XO Oriel"/>
            </a:endParaRPr>
          </a:p>
          <a:p>
            <a:pPr marL="190440" indent="-178560">
              <a:lnSpc>
                <a:spcPct val="100000"/>
              </a:lnSpc>
              <a:buClr>
                <a:srgbClr val="001F5F"/>
              </a:buClr>
              <a:buFont typeface="StarSymbol"/>
              <a:buChar char="-"/>
              <a:tabLst>
                <a:tab pos="191160" algn="l"/>
              </a:tabLst>
            </a:pPr>
            <a:r>
              <a:rPr lang="ru-RU" sz="2400" b="0" strike="noStrike" spc="-12">
                <a:solidFill>
                  <a:srgbClr val="001F5F"/>
                </a:solidFill>
                <a:latin typeface="Times New Roman"/>
              </a:rPr>
              <a:t>планируемые</a:t>
            </a:r>
            <a:r>
              <a:rPr lang="ru-RU" sz="2400" b="0" strike="noStrike" spc="-35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2">
                <a:solidFill>
                  <a:srgbClr val="001F5F"/>
                </a:solidFill>
                <a:latin typeface="Times New Roman"/>
              </a:rPr>
              <a:t>изменения</a:t>
            </a:r>
            <a:r>
              <a:rPr lang="ru-RU" sz="2400" b="0" strike="noStrike" spc="4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в 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КИМ</a:t>
            </a:r>
            <a:r>
              <a:rPr lang="ru-RU" sz="2400" b="0" strike="noStrike" spc="24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ЕГЭ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в</a:t>
            </a:r>
            <a:r>
              <a:rPr lang="ru-RU" sz="2400" b="0" strike="noStrike" spc="-7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Times New Roman"/>
              </a:rPr>
              <a:t>2024</a:t>
            </a:r>
            <a:r>
              <a:rPr lang="ru-RU" sz="2400" b="0" strike="noStrike" spc="-12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0" strike="noStrike" spc="-35">
                <a:solidFill>
                  <a:srgbClr val="001F5F"/>
                </a:solidFill>
                <a:latin typeface="Times New Roman"/>
              </a:rPr>
              <a:t>году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858240" y="212760"/>
            <a:ext cx="5070600" cy="115776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Прием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и</a:t>
            </a:r>
            <a:r>
              <a:rPr lang="ru-RU" sz="2400" b="1" strike="noStrike" spc="-2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рассмотрение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апелляций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83" name="object 3"/>
          <p:cNvGraphicFramePr/>
          <p:nvPr/>
        </p:nvGraphicFramePr>
        <p:xfrm>
          <a:off x="263520" y="1260360"/>
          <a:ext cx="8664840" cy="4514400"/>
        </p:xfrm>
        <a:graphic>
          <a:graphicData uri="http://schemas.openxmlformats.org/drawingml/2006/table">
            <a:tbl>
              <a:tblPr/>
              <a:tblGrid>
                <a:gridCol w="3498120"/>
                <a:gridCol w="5166720"/>
              </a:tblGrid>
              <a:tr h="18111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  <a:buNone/>
                      </a:pPr>
                      <a:r>
                        <a:rPr lang="ru-RU" sz="2400" b="1" strike="noStrike" spc="-1">
                          <a:solidFill>
                            <a:srgbClr val="18184D"/>
                          </a:solidFill>
                          <a:latin typeface="Cambria"/>
                        </a:rPr>
                        <a:t>О</a:t>
                      </a:r>
                      <a:r>
                        <a:rPr lang="ru-RU" sz="2400" b="1" strike="noStrike" spc="-35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12">
                          <a:solidFill>
                            <a:srgbClr val="18184D"/>
                          </a:solidFill>
                          <a:latin typeface="Cambria"/>
                        </a:rPr>
                        <a:t>нарушении</a:t>
                      </a:r>
                      <a:endParaRPr lang="ru-RU" sz="2400" b="0" strike="noStrike" spc="-1">
                        <a:latin typeface="XO Ori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buNone/>
                      </a:pPr>
                      <a:r>
                        <a:rPr lang="ru-RU" sz="2400" b="1" strike="noStrike" spc="-12">
                          <a:solidFill>
                            <a:srgbClr val="18184D"/>
                          </a:solidFill>
                          <a:latin typeface="Cambria"/>
                        </a:rPr>
                        <a:t>установленного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 Порядка </a:t>
                      </a:r>
                      <a:r>
                        <a:rPr lang="ru-RU" sz="2400" b="1" strike="noStrike" spc="-12">
                          <a:solidFill>
                            <a:srgbClr val="18184D"/>
                          </a:solidFill>
                          <a:latin typeface="Cambria"/>
                        </a:rPr>
                        <a:t>проведения </a:t>
                      </a:r>
                      <a:r>
                        <a:rPr lang="ru-RU" sz="2400" b="1" strike="noStrike" spc="-517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экзамена</a:t>
                      </a:r>
                      <a:endParaRPr lang="ru-RU" sz="24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16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buNone/>
                      </a:pPr>
                      <a:r>
                        <a:rPr lang="ru-RU" sz="2400" b="1" strike="noStrike" spc="-1">
                          <a:solidFill>
                            <a:srgbClr val="18184D"/>
                          </a:solidFill>
                          <a:latin typeface="Cambria"/>
                        </a:rPr>
                        <a:t>В день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проведения экзамена по </a:t>
                      </a:r>
                      <a:r>
                        <a:rPr lang="ru-RU" sz="2400" b="1" strike="noStrike" spc="-1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12">
                          <a:solidFill>
                            <a:srgbClr val="18184D"/>
                          </a:solidFill>
                          <a:latin typeface="Cambria"/>
                        </a:rPr>
                        <a:t>соответствующему </a:t>
                      </a:r>
                      <a:r>
                        <a:rPr lang="ru-RU" sz="2400" b="1" strike="noStrike" spc="-32">
                          <a:solidFill>
                            <a:srgbClr val="18184D"/>
                          </a:solidFill>
                          <a:latin typeface="Cambria"/>
                        </a:rPr>
                        <a:t>предмету,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не </a:t>
                      </a:r>
                      <a:r>
                        <a:rPr lang="ru-RU" sz="2400" b="1" strike="noStrike" spc="-517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покидая</a:t>
                      </a:r>
                      <a:r>
                        <a:rPr lang="ru-RU" sz="2400" b="1" strike="noStrike" spc="-12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ППЭ</a:t>
                      </a:r>
                      <a:endParaRPr lang="ru-RU" sz="2400" b="0" strike="noStrike" spc="-1">
                        <a:latin typeface="XO Oriel"/>
                      </a:endParaRPr>
                    </a:p>
                    <a:p>
                      <a:pPr marL="92160" algn="just">
                        <a:lnSpc>
                          <a:spcPct val="100000"/>
                        </a:lnSpc>
                        <a:spcBef>
                          <a:spcPts val="6"/>
                        </a:spcBef>
                        <a:buNone/>
                      </a:pPr>
                      <a:r>
                        <a:rPr lang="ru-RU" sz="2400" b="1" strike="noStrike" spc="-26">
                          <a:solidFill>
                            <a:srgbClr val="C00000"/>
                          </a:solidFill>
                          <a:latin typeface="Cambria"/>
                        </a:rPr>
                        <a:t>(руководителю</a:t>
                      </a:r>
                      <a:r>
                        <a:rPr lang="ru-RU" sz="2400" b="1" strike="noStrike" spc="-15">
                          <a:solidFill>
                            <a:srgbClr val="C00000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7">
                          <a:solidFill>
                            <a:srgbClr val="C00000"/>
                          </a:solidFill>
                          <a:latin typeface="Cambria"/>
                        </a:rPr>
                        <a:t>ППЭ)!!!!</a:t>
                      </a:r>
                      <a:endParaRPr lang="ru-RU" sz="24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4"/>
                    </a:solidFill>
                  </a:tcPr>
                </a:tc>
              </a:tr>
              <a:tr h="2703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lang="ru-RU" sz="2400" b="1" strike="noStrike" spc="-1">
                          <a:solidFill>
                            <a:srgbClr val="18184D"/>
                          </a:solidFill>
                          <a:latin typeface="Cambria"/>
                        </a:rPr>
                        <a:t>О</a:t>
                      </a:r>
                      <a:r>
                        <a:rPr lang="ru-RU" sz="2400" b="1" strike="noStrike" spc="-35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26">
                          <a:solidFill>
                            <a:srgbClr val="18184D"/>
                          </a:solidFill>
                          <a:latin typeface="Cambria"/>
                        </a:rPr>
                        <a:t>несогласии </a:t>
                      </a:r>
                      <a:r>
                        <a:rPr lang="ru-RU" sz="2400" b="1" strike="noStrike" spc="-1">
                          <a:solidFill>
                            <a:srgbClr val="18184D"/>
                          </a:solidFill>
                          <a:latin typeface="Cambria"/>
                        </a:rPr>
                        <a:t>с</a:t>
                      </a:r>
                      <a:endParaRPr lang="ru-RU" sz="2400" b="0" strike="noStrike" spc="-1">
                        <a:latin typeface="XO Ori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buNone/>
                      </a:pP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выставленными</a:t>
                      </a:r>
                      <a:endParaRPr lang="ru-RU" sz="2400" b="0" strike="noStrike" spc="-1">
                        <a:latin typeface="XO Orie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buNone/>
                      </a:pPr>
                      <a:r>
                        <a:rPr lang="ru-RU" sz="2400" b="1" strike="noStrike" spc="-1">
                          <a:solidFill>
                            <a:srgbClr val="18184D"/>
                          </a:solidFill>
                          <a:latin typeface="Cambria"/>
                        </a:rPr>
                        <a:t>баллами</a:t>
                      </a:r>
                      <a:endParaRPr lang="ru-RU" sz="24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160">
                        <a:lnSpc>
                          <a:spcPct val="100000"/>
                        </a:lnSpc>
                        <a:spcBef>
                          <a:spcPts val="306"/>
                        </a:spcBef>
                        <a:buNone/>
                      </a:pPr>
                      <a:r>
                        <a:rPr lang="ru-RU" sz="2400" b="1" strike="noStrike" spc="-1">
                          <a:solidFill>
                            <a:srgbClr val="18184D"/>
                          </a:solidFill>
                          <a:latin typeface="Cambria"/>
                        </a:rPr>
                        <a:t>В</a:t>
                      </a:r>
                      <a:r>
                        <a:rPr lang="ru-RU" sz="2400" b="1" strike="noStrike" spc="-12">
                          <a:solidFill>
                            <a:srgbClr val="18184D"/>
                          </a:solidFill>
                          <a:latin typeface="Cambria"/>
                        </a:rPr>
                        <a:t> течение</a:t>
                      </a:r>
                      <a:r>
                        <a:rPr lang="ru-RU" sz="2400" b="1" strike="noStrike" spc="9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1">
                          <a:solidFill>
                            <a:srgbClr val="18184D"/>
                          </a:solidFill>
                          <a:latin typeface="Cambria"/>
                        </a:rPr>
                        <a:t>двух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12">
                          <a:solidFill>
                            <a:srgbClr val="18184D"/>
                          </a:solidFill>
                          <a:latin typeface="Cambria"/>
                        </a:rPr>
                        <a:t>рабочих</a:t>
                      </a:r>
                      <a:r>
                        <a:rPr lang="ru-RU" sz="2400" b="1" strike="noStrike" spc="9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1">
                          <a:solidFill>
                            <a:srgbClr val="18184D"/>
                          </a:solidFill>
                          <a:latin typeface="Cambria"/>
                        </a:rPr>
                        <a:t>дней </a:t>
                      </a:r>
                      <a:r>
                        <a:rPr lang="ru-RU" sz="2400" b="1" strike="noStrike" spc="4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после </a:t>
                      </a:r>
                      <a:r>
                        <a:rPr lang="ru-RU" sz="2400" b="1" strike="noStrike" spc="-12">
                          <a:solidFill>
                            <a:srgbClr val="18184D"/>
                          </a:solidFill>
                          <a:latin typeface="Cambria"/>
                        </a:rPr>
                        <a:t>официального объявления </a:t>
                      </a:r>
                      <a:r>
                        <a:rPr lang="ru-RU" sz="2400" b="1" strike="noStrike" spc="-517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41">
                          <a:solidFill>
                            <a:srgbClr val="18184D"/>
                          </a:solidFill>
                          <a:latin typeface="Cambria"/>
                        </a:rPr>
                        <a:t>результатов</a:t>
                      </a:r>
                      <a:r>
                        <a:rPr lang="ru-RU" sz="2400" b="1" strike="noStrike" spc="9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ГИА</a:t>
                      </a:r>
                      <a:r>
                        <a:rPr lang="ru-RU" sz="2400" b="1" strike="noStrike" spc="-15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по</a:t>
                      </a:r>
                      <a:endParaRPr lang="ru-RU" sz="2400" b="0" strike="noStrike" spc="-1">
                        <a:latin typeface="XO Oriel"/>
                      </a:endParaRPr>
                    </a:p>
                    <a:p>
                      <a:pPr marL="92160">
                        <a:lnSpc>
                          <a:spcPct val="100000"/>
                        </a:lnSpc>
                        <a:buNone/>
                      </a:pPr>
                      <a:r>
                        <a:rPr lang="ru-RU" sz="2400" b="1" strike="noStrike" spc="-12">
                          <a:solidFill>
                            <a:srgbClr val="18184D"/>
                          </a:solidFill>
                          <a:latin typeface="Cambria"/>
                        </a:rPr>
                        <a:t>соответствующему </a:t>
                      </a:r>
                      <a:r>
                        <a:rPr lang="ru-RU" sz="2400" b="1" strike="noStrike" spc="-7">
                          <a:solidFill>
                            <a:srgbClr val="18184D"/>
                          </a:solidFill>
                          <a:latin typeface="Cambria"/>
                        </a:rPr>
                        <a:t>предмету </a:t>
                      </a:r>
                      <a:r>
                        <a:rPr lang="ru-RU" sz="2400" b="1" strike="noStrike" spc="-517">
                          <a:solidFill>
                            <a:srgbClr val="18184D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15">
                          <a:solidFill>
                            <a:srgbClr val="C00000"/>
                          </a:solidFill>
                          <a:latin typeface="Cambria"/>
                        </a:rPr>
                        <a:t>(директору</a:t>
                      </a:r>
                      <a:r>
                        <a:rPr lang="ru-RU" sz="2400" b="1" strike="noStrike" spc="-1">
                          <a:solidFill>
                            <a:srgbClr val="C00000"/>
                          </a:solidFill>
                          <a:latin typeface="Cambria"/>
                        </a:rPr>
                        <a:t> </a:t>
                      </a:r>
                      <a:r>
                        <a:rPr lang="ru-RU" sz="2400" b="1" strike="noStrike" spc="-15">
                          <a:solidFill>
                            <a:srgbClr val="C00000"/>
                          </a:solidFill>
                          <a:latin typeface="Cambria"/>
                        </a:rPr>
                        <a:t>школы)!!!!</a:t>
                      </a:r>
                      <a:endParaRPr lang="ru-RU" sz="2400" b="0" strike="noStrike" spc="-1">
                        <a:latin typeface="XO Orie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184" name="object 4"/>
          <p:cNvPicPr/>
          <p:nvPr/>
        </p:nvPicPr>
        <p:blipFill>
          <a:blip r:embed="rId2"/>
          <a:stretch/>
        </p:blipFill>
        <p:spPr>
          <a:xfrm>
            <a:off x="6883560" y="143640"/>
            <a:ext cx="2145600" cy="927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object 2"/>
          <p:cNvSpPr/>
          <p:nvPr/>
        </p:nvSpPr>
        <p:spPr>
          <a:xfrm>
            <a:off x="470520" y="1470240"/>
            <a:ext cx="8131320" cy="258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240" algn="ctr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Получить</a:t>
            </a: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информацию</a:t>
            </a:r>
            <a:r>
              <a:rPr lang="ru-RU" sz="2400" b="1" strike="noStrike" spc="29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о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35">
                <a:solidFill>
                  <a:srgbClr val="212168"/>
                </a:solidFill>
                <a:latin typeface="Cambria"/>
              </a:rPr>
              <a:t>результатах</a:t>
            </a:r>
            <a:r>
              <a:rPr lang="ru-RU" sz="2400" b="1" strike="noStrike" spc="24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212168"/>
                </a:solidFill>
                <a:latin typeface="Cambria"/>
              </a:rPr>
              <a:t>государственной </a:t>
            </a:r>
            <a:r>
              <a:rPr lang="ru-RU" sz="2400" b="1" strike="noStrike" spc="-511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212168"/>
                </a:solidFill>
                <a:latin typeface="Cambria"/>
              </a:rPr>
              <a:t>итоговой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 аттестации</a:t>
            </a:r>
            <a:endParaRPr lang="ru-RU" sz="24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вы</a:t>
            </a:r>
            <a:r>
              <a:rPr lang="ru-RU" sz="2400" b="1" strike="noStrike" spc="-35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212168"/>
                </a:solidFill>
                <a:latin typeface="Cambria"/>
              </a:rPr>
              <a:t>можете: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None/>
            </a:pPr>
            <a:endParaRPr lang="ru-RU" sz="2450" b="0" strike="noStrike" spc="-1">
              <a:latin typeface="XO Oriel"/>
            </a:endParaRPr>
          </a:p>
          <a:p>
            <a:pPr marL="1960200" indent="-1861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-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на официальном информационном портале </a:t>
            </a:r>
            <a:r>
              <a:rPr lang="ru-RU" sz="2400" b="1" strike="noStrike" spc="-12">
                <a:solidFill>
                  <a:srgbClr val="212168"/>
                </a:solidFill>
                <a:latin typeface="Cambria"/>
              </a:rPr>
              <a:t>единого </a:t>
            </a:r>
            <a:r>
              <a:rPr lang="ru-RU" sz="2400" b="1" strike="noStrike" spc="-517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212168"/>
                </a:solidFill>
                <a:latin typeface="Cambria"/>
              </a:rPr>
              <a:t>государственного</a:t>
            </a:r>
            <a:r>
              <a:rPr lang="ru-RU" sz="2400" b="1" strike="noStrike" spc="12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212168"/>
                </a:solidFill>
                <a:latin typeface="Cambria"/>
              </a:rPr>
              <a:t>экзамена</a:t>
            </a:r>
            <a:r>
              <a:rPr lang="ru-RU" sz="2400" b="1" strike="noStrike" spc="9">
                <a:solidFill>
                  <a:srgbClr val="212168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212168"/>
                </a:solidFill>
                <a:latin typeface="Cambria"/>
              </a:rPr>
              <a:t>:</a:t>
            </a:r>
            <a:endParaRPr lang="ru-RU" sz="2400" b="0" strike="noStrike" spc="-1">
              <a:latin typeface="XO Oriel"/>
            </a:endParaRPr>
          </a:p>
          <a:p>
            <a:pPr marL="2323440" indent="-18612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u="heavy" strike="noStrike" spc="-7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mbria"/>
                <a:hlinkClick r:id="rId2"/>
              </a:rPr>
              <a:t>http://check.ege.edu.ru/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186" name="object 3"/>
          <p:cNvPicPr/>
          <p:nvPr/>
        </p:nvPicPr>
        <p:blipFill>
          <a:blip r:embed="rId3"/>
          <a:stretch/>
        </p:blipFill>
        <p:spPr>
          <a:xfrm>
            <a:off x="6883560" y="143640"/>
            <a:ext cx="2145600" cy="927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02840" y="367560"/>
            <a:ext cx="8249400" cy="1206000"/>
          </a:xfrm>
          <a:prstGeom prst="rect">
            <a:avLst/>
          </a:prstGeom>
          <a:noFill/>
          <a:ln w="0">
            <a:noFill/>
          </a:ln>
        </p:spPr>
        <p:txBody>
          <a:bodyPr lIns="0" tIns="60840" rIns="0" bIns="0" anchor="t">
            <a:noAutofit/>
          </a:bodyPr>
          <a:lstStyle/>
          <a:p>
            <a:pPr marL="12600">
              <a:lnSpc>
                <a:spcPts val="2520"/>
              </a:lnSpc>
              <a:spcBef>
                <a:spcPts val="479"/>
              </a:spcBef>
              <a:buNone/>
            </a:pP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Как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получить федеральную медаль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«За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особые </a:t>
            </a:r>
            <a:r>
              <a:rPr lang="ru-RU" sz="2400" b="1" strike="noStrike" spc="-21">
                <a:solidFill>
                  <a:srgbClr val="C00000"/>
                </a:solidFill>
                <a:latin typeface="Cambria"/>
              </a:rPr>
              <a:t>успехи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в </a:t>
            </a:r>
            <a:r>
              <a:rPr lang="ru-RU" sz="2400" b="1" strike="noStrike" spc="-517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учении»?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object 3"/>
          <p:cNvSpPr/>
          <p:nvPr/>
        </p:nvSpPr>
        <p:spPr>
          <a:xfrm>
            <a:off x="240480" y="1195200"/>
            <a:ext cx="8567640" cy="2365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7520" rIns="0" bIns="0" anchor="t">
            <a:spAutoFit/>
          </a:bodyPr>
          <a:lstStyle/>
          <a:p>
            <a:pPr marL="12600">
              <a:lnSpc>
                <a:spcPts val="2160"/>
              </a:lnSpc>
              <a:spcBef>
                <a:spcPts val="374"/>
              </a:spcBef>
              <a:buNone/>
            </a:pP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Медаль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«За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особые </a:t>
            </a:r>
            <a:r>
              <a:rPr lang="ru-RU" sz="2000" b="1" strike="noStrike" spc="-15">
                <a:solidFill>
                  <a:srgbClr val="001F5F"/>
                </a:solidFill>
                <a:latin typeface="Cambria"/>
              </a:rPr>
              <a:t>успехи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в учении» 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вручается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вместе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с 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аттестатом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о </a:t>
            </a:r>
            <a:r>
              <a:rPr lang="ru-RU" sz="2000" b="1" strike="noStrike" spc="-4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среднем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общем образовании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с </a:t>
            </a:r>
            <a:r>
              <a:rPr lang="ru-RU" sz="2000" b="1" strike="noStrike" spc="-15">
                <a:solidFill>
                  <a:srgbClr val="001F5F"/>
                </a:solidFill>
                <a:latin typeface="Cambria"/>
              </a:rPr>
              <a:t>отличием, </a:t>
            </a:r>
            <a:r>
              <a:rPr lang="ru-RU" sz="2000" b="1" strike="noStrike" spc="-21">
                <a:solidFill>
                  <a:srgbClr val="001F5F"/>
                </a:solidFill>
                <a:latin typeface="Cambria"/>
              </a:rPr>
              <a:t>то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есть </a:t>
            </a:r>
            <a:r>
              <a:rPr lang="ru-RU" sz="2000" b="1" strike="noStrike" spc="-21">
                <a:solidFill>
                  <a:srgbClr val="001F5F"/>
                </a:solidFill>
                <a:latin typeface="Cambria"/>
              </a:rPr>
              <a:t>ученику, </a:t>
            </a:r>
            <a:r>
              <a:rPr lang="ru-RU" sz="2000" b="1" strike="noStrike" spc="-15">
                <a:solidFill>
                  <a:srgbClr val="001F5F"/>
                </a:solidFill>
                <a:latin typeface="Cambria"/>
              </a:rPr>
              <a:t>который 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 окончил</a:t>
            </a:r>
            <a:r>
              <a:rPr lang="ru-RU" sz="2000" b="1" strike="noStrike" spc="-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11й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класс, получил</a:t>
            </a:r>
            <a:r>
              <a:rPr lang="ru-RU" sz="2000" b="1" strike="noStrike" spc="-3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итоговые</a:t>
            </a:r>
            <a:r>
              <a:rPr lang="ru-RU" sz="20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отметки</a:t>
            </a:r>
            <a:r>
              <a:rPr lang="ru-RU" sz="2000" b="1" strike="noStrike" spc="-2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5">
                <a:solidFill>
                  <a:srgbClr val="001F5F"/>
                </a:solidFill>
                <a:latin typeface="Cambria"/>
              </a:rPr>
              <a:t>«отлично»</a:t>
            </a:r>
            <a:r>
              <a:rPr lang="ru-RU" sz="2000" b="1" strike="noStrike" spc="-2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по всем</a:t>
            </a:r>
            <a:endParaRPr lang="ru-RU" sz="2000" b="0" strike="noStrike" spc="-1">
              <a:latin typeface="XO Oriel"/>
            </a:endParaRPr>
          </a:p>
          <a:p>
            <a:pPr marL="12600">
              <a:lnSpc>
                <a:spcPts val="2129"/>
              </a:lnSpc>
              <a:buNone/>
            </a:pP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учебным</a:t>
            </a:r>
            <a:r>
              <a:rPr lang="ru-RU" sz="20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предметам</a:t>
            </a:r>
            <a:r>
              <a:rPr lang="ru-RU" sz="20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имеет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26">
                <a:solidFill>
                  <a:srgbClr val="001F5F"/>
                </a:solidFill>
                <a:latin typeface="Cambria"/>
              </a:rPr>
              <a:t>одно</a:t>
            </a:r>
            <a:r>
              <a:rPr lang="ru-RU" sz="20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из</a:t>
            </a:r>
            <a:r>
              <a:rPr lang="ru-RU" sz="20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следующих</a:t>
            </a:r>
            <a:r>
              <a:rPr lang="ru-RU" sz="2000" b="1" strike="noStrike" spc="-3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достижений:</a:t>
            </a:r>
            <a:endParaRPr lang="ru-RU" sz="2000" b="0" strike="noStrike" spc="-1">
              <a:latin typeface="XO Oriel"/>
            </a:endParaRPr>
          </a:p>
          <a:p>
            <a:pPr marL="241200" indent="-228600">
              <a:lnSpc>
                <a:spcPts val="2160"/>
              </a:lnSpc>
              <a:spcBef>
                <a:spcPts val="1029"/>
              </a:spcBef>
              <a:buClr>
                <a:srgbClr val="001F5F"/>
              </a:buClr>
              <a:buFont typeface="Arial MT"/>
              <a:buChar char="•"/>
              <a:tabLst>
                <a:tab pos="295920" algn="l"/>
                <a:tab pos="29664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	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сдавал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ЕГЭ по </a:t>
            </a:r>
            <a:r>
              <a:rPr lang="ru-RU" sz="2000" b="1" strike="noStrike" spc="-21">
                <a:solidFill>
                  <a:srgbClr val="001F5F"/>
                </a:solidFill>
                <a:latin typeface="Cambria"/>
              </a:rPr>
              <a:t>русскому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языку и 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математике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профильного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уровня и </a:t>
            </a:r>
            <a:r>
              <a:rPr lang="ru-RU" sz="2000" b="1" strike="noStrike" spc="-4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набрал не менее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70 баллов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за каждый,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либо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набрал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70 баллов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за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экзамен</a:t>
            </a:r>
            <a:r>
              <a:rPr lang="ru-RU" sz="20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по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21">
                <a:solidFill>
                  <a:srgbClr val="001F5F"/>
                </a:solidFill>
                <a:latin typeface="Cambria"/>
              </a:rPr>
              <a:t>русскому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языку</a:t>
            </a:r>
            <a:r>
              <a:rPr lang="ru-RU" sz="20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0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получил</a:t>
            </a:r>
            <a:r>
              <a:rPr lang="ru-RU" sz="2000" b="1" strike="noStrike" spc="-3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5 баллов</a:t>
            </a:r>
            <a:r>
              <a:rPr lang="ru-RU" sz="2000" b="1" strike="noStrike" spc="-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по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2">
                <a:solidFill>
                  <a:srgbClr val="001F5F"/>
                </a:solidFill>
                <a:latin typeface="Cambria"/>
              </a:rPr>
              <a:t>математике</a:t>
            </a:r>
            <a:endParaRPr lang="ru-RU" sz="2000" b="0" strike="noStrike" spc="-1">
              <a:latin typeface="XO Oriel"/>
            </a:endParaRPr>
          </a:p>
          <a:p>
            <a:pPr marL="241200">
              <a:lnSpc>
                <a:spcPts val="2129"/>
              </a:lnSpc>
              <a:buNone/>
              <a:tabLst>
                <a:tab pos="295920" algn="l"/>
                <a:tab pos="296640" algn="l"/>
              </a:tabLst>
            </a:pPr>
            <a:r>
              <a:rPr lang="ru-RU" sz="2000" b="1" strike="noStrike" spc="-7">
                <a:solidFill>
                  <a:srgbClr val="001F5F"/>
                </a:solidFill>
                <a:latin typeface="Cambria"/>
              </a:rPr>
              <a:t>базового</a:t>
            </a:r>
            <a:r>
              <a:rPr lang="ru-RU" sz="2000" b="1" strike="noStrike" spc="-4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000" b="1" strike="noStrike" spc="-1">
                <a:solidFill>
                  <a:srgbClr val="001F5F"/>
                </a:solidFill>
                <a:latin typeface="Cambria"/>
              </a:rPr>
              <a:t>уровня;</a:t>
            </a:r>
            <a:endParaRPr lang="ru-RU" sz="2000" b="0" strike="noStrike" spc="-1">
              <a:latin typeface="XO Oriel"/>
            </a:endParaRPr>
          </a:p>
        </p:txBody>
      </p:sp>
      <p:grpSp>
        <p:nvGrpSpPr>
          <p:cNvPr id="189" name="object 4"/>
          <p:cNvGrpSpPr/>
          <p:nvPr/>
        </p:nvGrpSpPr>
        <p:grpSpPr>
          <a:xfrm>
            <a:off x="3891240" y="3607920"/>
            <a:ext cx="4169520" cy="3013920"/>
            <a:chOff x="3891240" y="3607920"/>
            <a:chExt cx="4169520" cy="3013920"/>
          </a:xfrm>
        </p:grpSpPr>
        <p:pic>
          <p:nvPicPr>
            <p:cNvPr id="190" name="object 5"/>
            <p:cNvPicPr/>
            <p:nvPr/>
          </p:nvPicPr>
          <p:blipFill>
            <a:blip r:embed="rId2"/>
            <a:stretch/>
          </p:blipFill>
          <p:spPr>
            <a:xfrm>
              <a:off x="3891240" y="3607920"/>
              <a:ext cx="4169520" cy="3013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91" name="object 6"/>
            <p:cNvPicPr/>
            <p:nvPr/>
          </p:nvPicPr>
          <p:blipFill>
            <a:blip r:embed="rId3"/>
            <a:stretch/>
          </p:blipFill>
          <p:spPr>
            <a:xfrm>
              <a:off x="4038480" y="3755880"/>
              <a:ext cx="3657240" cy="2502000"/>
            </a:xfrm>
            <a:prstGeom prst="rect">
              <a:avLst/>
            </a:prstGeom>
            <a:ln w="0"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object 2"/>
          <p:cNvSpPr/>
          <p:nvPr/>
        </p:nvSpPr>
        <p:spPr>
          <a:xfrm>
            <a:off x="250200" y="84240"/>
            <a:ext cx="8217000" cy="202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8960" rIns="0" bIns="0" anchor="t">
            <a:spAutoFit/>
          </a:bodyPr>
          <a:lstStyle/>
          <a:p>
            <a:pPr marL="241200" indent="-228600">
              <a:lnSpc>
                <a:spcPct val="90000"/>
              </a:lnSpc>
              <a:spcBef>
                <a:spcPts val="386"/>
              </a:spcBef>
              <a:buClr>
                <a:srgbClr val="C00000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Золотым</a:t>
            </a:r>
            <a:r>
              <a:rPr lang="ru-RU" sz="2400" b="1" strike="noStrike" spc="-26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знаком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«Отличник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»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будут </a:t>
            </a:r>
            <a:r>
              <a:rPr lang="ru-RU" sz="2400" b="1" strike="noStrike" spc="-3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награждать</a:t>
            </a:r>
            <a:r>
              <a:rPr lang="ru-RU" sz="24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школьников,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у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которых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стоит</a:t>
            </a:r>
            <a:r>
              <a:rPr lang="ru-RU" sz="2400" b="1" strike="noStrike" spc="24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u="heavy" strike="noStrike" spc="-26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отлично</a:t>
            </a:r>
            <a:r>
              <a:rPr lang="ru-RU" sz="2400" b="1" strike="noStrike" spc="-2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за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все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полугодовые,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годовые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итоговые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оценки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в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10-м</a:t>
            </a:r>
            <a:r>
              <a:rPr lang="ru-RU" sz="2400" b="1" strike="noStrike" spc="4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и </a:t>
            </a:r>
            <a:r>
              <a:rPr lang="ru-RU" sz="2400" b="1" strike="noStrike" spc="-517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11-м</a:t>
            </a:r>
            <a:r>
              <a:rPr lang="ru-RU" sz="2400" b="1" strike="noStrike" spc="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классах.</a:t>
            </a:r>
            <a:endParaRPr lang="ru-RU" sz="2400" b="0" strike="noStrike" spc="-1">
              <a:latin typeface="XO Oriel"/>
            </a:endParaRPr>
          </a:p>
          <a:p>
            <a:pPr marL="241200">
              <a:lnSpc>
                <a:spcPts val="2591"/>
              </a:lnSpc>
              <a:spcBef>
                <a:spcPts val="40"/>
              </a:spcBef>
              <a:buNone/>
              <a:tabLst>
                <a:tab pos="241200" algn="l"/>
              </a:tabLst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Ещё для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получения знака нужно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сдать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экзамены по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обязательным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предметам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предметам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46">
                <a:solidFill>
                  <a:srgbClr val="001F5F"/>
                </a:solidFill>
                <a:latin typeface="Cambria"/>
              </a:rPr>
              <a:t>выбору.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93" name="object 3"/>
          <p:cNvSpPr/>
          <p:nvPr/>
        </p:nvSpPr>
        <p:spPr>
          <a:xfrm>
            <a:off x="250200" y="4340160"/>
            <a:ext cx="8486280" cy="201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54000" rIns="0" bIns="0" anchor="t">
            <a:spAutoFit/>
          </a:bodyPr>
          <a:lstStyle/>
          <a:p>
            <a:pPr marL="241200" indent="-228600">
              <a:lnSpc>
                <a:spcPts val="2591"/>
              </a:lnSpc>
              <a:spcBef>
                <a:spcPts val="425"/>
              </a:spcBef>
              <a:buClr>
                <a:srgbClr val="C00000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Серебряный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знак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получат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выпускники,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у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которых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не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более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двух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отметок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u="heavy" strike="noStrike" spc="-1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хорошо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10-м</a:t>
            </a:r>
            <a:r>
              <a:rPr lang="ru-RU" sz="2400" b="1" strike="noStrike" spc="9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и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 11-м</a:t>
            </a:r>
            <a:r>
              <a:rPr lang="ru-RU" sz="2400" b="1" strike="noStrike" spc="18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классах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.</a:t>
            </a:r>
            <a:endParaRPr lang="ru-RU" sz="2400" b="0" strike="noStrike" spc="-1">
              <a:latin typeface="XO Oriel"/>
            </a:endParaRPr>
          </a:p>
          <a:p>
            <a:pPr marL="241200">
              <a:lnSpc>
                <a:spcPts val="2415"/>
              </a:lnSpc>
              <a:buNone/>
              <a:tabLst>
                <a:tab pos="241200" algn="l"/>
              </a:tabLst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Для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получения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награды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также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нужно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сдать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экзамены</a:t>
            </a:r>
            <a:endParaRPr lang="ru-RU" sz="2400" b="0" strike="noStrike" spc="-1">
              <a:latin typeface="XO Oriel"/>
            </a:endParaRPr>
          </a:p>
          <a:p>
            <a:pPr marL="241200">
              <a:lnSpc>
                <a:spcPts val="2735"/>
              </a:lnSpc>
              <a:buNone/>
              <a:tabLst>
                <a:tab pos="24120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обязательным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предметам</a:t>
            </a:r>
            <a:r>
              <a:rPr lang="ru-RU" sz="24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дисциплинам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46">
                <a:solidFill>
                  <a:srgbClr val="001F5F"/>
                </a:solidFill>
                <a:latin typeface="Cambria"/>
              </a:rPr>
              <a:t>выбору.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object 2"/>
          <p:cNvSpPr/>
          <p:nvPr/>
        </p:nvSpPr>
        <p:spPr>
          <a:xfrm>
            <a:off x="192960" y="282600"/>
            <a:ext cx="8405280" cy="6223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Дополнительные</a:t>
            </a:r>
            <a:r>
              <a:rPr lang="ru-RU" sz="2400" b="1" strike="noStrike" spc="-2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баллы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при</a:t>
            </a:r>
            <a:r>
              <a:rPr lang="ru-RU" sz="2400" b="1" strike="noStrike" spc="-1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поступлении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Учтите,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что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официально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установленные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минимальные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баллы для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самых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популярных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университетов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страны, 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скорее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формальность,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чем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руководство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к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действию.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Нередко</a:t>
            </a:r>
            <a:r>
              <a:rPr lang="ru-RU" sz="24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для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зачисления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на 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бюджет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таких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ВУЗах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не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достаточно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100-бальных</a:t>
            </a:r>
            <a:r>
              <a:rPr lang="ru-RU" sz="2400" b="1" strike="noStrike" spc="43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5">
                <a:solidFill>
                  <a:srgbClr val="001F5F"/>
                </a:solidFill>
                <a:latin typeface="Cambria"/>
              </a:rPr>
              <a:t>результатов.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Борьба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за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бюджетные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места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разгорается</a:t>
            </a:r>
            <a:r>
              <a:rPr lang="ru-RU" sz="2400" b="1" strike="noStrike" spc="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между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обладателями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золотых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медалей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дополнительных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баллов,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которые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можно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получить за особые достижения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победы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олимпиадах.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2024</a:t>
            </a:r>
            <a:r>
              <a:rPr lang="ru-RU" sz="2400" b="1" strike="noStrike" spc="29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46">
                <a:solidFill>
                  <a:srgbClr val="C00000"/>
                </a:solidFill>
                <a:latin typeface="Cambria"/>
              </a:rPr>
              <a:t>году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утверждены</a:t>
            </a:r>
            <a:r>
              <a:rPr lang="ru-RU" sz="2400" b="1" strike="noStrike" spc="2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5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 достижений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,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за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которые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ВУЗы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могут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давать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поступающим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дополнительные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баллы:</a:t>
            </a:r>
            <a:endParaRPr lang="ru-RU" sz="2400" b="0" strike="noStrike" spc="-1">
              <a:latin typeface="XO Oriel"/>
            </a:endParaRPr>
          </a:p>
          <a:p>
            <a:pPr marL="248760" indent="-169560">
              <a:lnSpc>
                <a:spcPct val="100000"/>
              </a:lnSpc>
              <a:buClr>
                <a:srgbClr val="001F5F"/>
              </a:buClr>
              <a:buFont typeface="StarSymbol"/>
              <a:buChar char="-"/>
              <a:tabLst>
                <a:tab pos="24876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идеальное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сочинение;</a:t>
            </a:r>
            <a:endParaRPr lang="ru-RU" sz="2400" b="0" strike="noStrike" spc="-1">
              <a:latin typeface="XO Oriel"/>
            </a:endParaRPr>
          </a:p>
          <a:p>
            <a:pPr marL="248760" indent="-169560">
              <a:lnSpc>
                <a:spcPct val="100000"/>
              </a:lnSpc>
              <a:buClr>
                <a:srgbClr val="001F5F"/>
              </a:buClr>
              <a:buFont typeface="StarSymbol"/>
              <a:buChar char="-"/>
              <a:tabLst>
                <a:tab pos="24876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золотая</a:t>
            </a:r>
            <a:r>
              <a:rPr lang="ru-RU" sz="2400" b="1" strike="noStrike" spc="-10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медаль;</a:t>
            </a:r>
            <a:endParaRPr lang="ru-RU" sz="2400" b="0" strike="noStrike" spc="-1">
              <a:latin typeface="XO Oriel"/>
            </a:endParaRPr>
          </a:p>
          <a:p>
            <a:pPr marL="248760" indent="-169560">
              <a:lnSpc>
                <a:spcPct val="100000"/>
              </a:lnSpc>
              <a:spcBef>
                <a:spcPts val="6"/>
              </a:spcBef>
              <a:buClr>
                <a:srgbClr val="001F5F"/>
              </a:buClr>
              <a:buFont typeface="StarSymbol"/>
              <a:buChar char="-"/>
              <a:tabLst>
                <a:tab pos="24876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СПО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отличием;</a:t>
            </a:r>
            <a:endParaRPr lang="ru-RU" sz="2400" b="0" strike="noStrike" spc="-1">
              <a:latin typeface="XO Oriel"/>
            </a:endParaRPr>
          </a:p>
          <a:p>
            <a:pPr marL="248760" indent="-169560">
              <a:lnSpc>
                <a:spcPts val="2846"/>
              </a:lnSpc>
              <a:buClr>
                <a:srgbClr val="001F5F"/>
              </a:buClr>
              <a:buFont typeface="StarSymbol"/>
              <a:buChar char="-"/>
              <a:tabLst>
                <a:tab pos="248760" algn="l"/>
              </a:tabLst>
            </a:pP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портфолио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перечнем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личных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достижений;</a:t>
            </a:r>
            <a:endParaRPr lang="ru-RU" sz="2400" b="0" strike="noStrike" spc="-1">
              <a:latin typeface="XO Oriel"/>
            </a:endParaRPr>
          </a:p>
          <a:p>
            <a:pPr marL="248760" indent="-169560">
              <a:lnSpc>
                <a:spcPts val="2846"/>
              </a:lnSpc>
              <a:buClr>
                <a:srgbClr val="001F5F"/>
              </a:buClr>
              <a:buFont typeface="StarSymbol"/>
              <a:buChar char="-"/>
              <a:tabLst>
                <a:tab pos="248760" algn="l"/>
              </a:tabLst>
            </a:pP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волонтерство....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1255680" y="1093680"/>
            <a:ext cx="6699600" cy="135360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707480" indent="-1695600">
              <a:lnSpc>
                <a:spcPct val="11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ru-RU" sz="4000" b="1" strike="noStrike" spc="-452">
                <a:solidFill>
                  <a:srgbClr val="921317"/>
                </a:solidFill>
                <a:latin typeface="Arial"/>
              </a:rPr>
              <a:t>Планируемые</a:t>
            </a:r>
            <a:r>
              <a:rPr lang="ru-RU" sz="4000" b="1" strike="noStrike" spc="-202">
                <a:solidFill>
                  <a:srgbClr val="921317"/>
                </a:solidFill>
                <a:latin typeface="Arial"/>
              </a:rPr>
              <a:t> </a:t>
            </a:r>
            <a:r>
              <a:rPr lang="ru-RU" sz="4000" b="1" strike="noStrike" spc="-435">
                <a:solidFill>
                  <a:srgbClr val="921317"/>
                </a:solidFill>
                <a:latin typeface="Arial"/>
              </a:rPr>
              <a:t>изменения</a:t>
            </a:r>
            <a:r>
              <a:rPr lang="ru-RU" sz="4000" b="1" strike="noStrike" spc="-202">
                <a:solidFill>
                  <a:srgbClr val="921317"/>
                </a:solidFill>
                <a:latin typeface="Arial"/>
              </a:rPr>
              <a:t> </a:t>
            </a:r>
            <a:r>
              <a:rPr lang="ru-RU" sz="4000" b="1" strike="noStrike" spc="-446">
                <a:solidFill>
                  <a:srgbClr val="921317"/>
                </a:solidFill>
                <a:latin typeface="Arial"/>
              </a:rPr>
              <a:t>в</a:t>
            </a:r>
            <a:r>
              <a:rPr lang="ru-RU" sz="4000" b="1" strike="noStrike" spc="-216">
                <a:solidFill>
                  <a:srgbClr val="921317"/>
                </a:solidFill>
                <a:latin typeface="Arial"/>
              </a:rPr>
              <a:t> </a:t>
            </a:r>
            <a:r>
              <a:rPr lang="ru-RU" sz="4000" b="1" strike="noStrike" spc="-395">
                <a:solidFill>
                  <a:srgbClr val="921317"/>
                </a:solidFill>
                <a:latin typeface="Arial"/>
              </a:rPr>
              <a:t>КИМ  </a:t>
            </a:r>
            <a:r>
              <a:rPr lang="ru-RU" sz="4000" b="1" strike="noStrike" spc="-420">
                <a:solidFill>
                  <a:srgbClr val="921317"/>
                </a:solidFill>
                <a:latin typeface="Arial"/>
              </a:rPr>
              <a:t>ЕГ</a:t>
            </a:r>
            <a:r>
              <a:rPr lang="ru-RU" sz="4000" b="1" strike="noStrike" spc="-477">
                <a:solidFill>
                  <a:srgbClr val="921317"/>
                </a:solidFill>
                <a:latin typeface="Arial"/>
              </a:rPr>
              <a:t>Э</a:t>
            </a:r>
            <a:r>
              <a:rPr lang="ru-RU" sz="4000" b="1" strike="noStrike" spc="-182">
                <a:solidFill>
                  <a:srgbClr val="921317"/>
                </a:solidFill>
                <a:latin typeface="Arial"/>
              </a:rPr>
              <a:t> </a:t>
            </a:r>
            <a:r>
              <a:rPr lang="ru-RU" sz="4000" b="1" strike="noStrike" spc="-452">
                <a:solidFill>
                  <a:srgbClr val="921317"/>
                </a:solidFill>
                <a:latin typeface="Arial"/>
              </a:rPr>
              <a:t>в</a:t>
            </a:r>
            <a:r>
              <a:rPr lang="ru-RU" sz="4000" b="1" strike="noStrike" spc="-211">
                <a:solidFill>
                  <a:srgbClr val="921317"/>
                </a:solidFill>
                <a:latin typeface="Arial"/>
              </a:rPr>
              <a:t> </a:t>
            </a:r>
            <a:r>
              <a:rPr lang="ru-RU" sz="4000" b="1" strike="noStrike" spc="-409">
                <a:solidFill>
                  <a:srgbClr val="921317"/>
                </a:solidFill>
                <a:latin typeface="Arial"/>
              </a:rPr>
              <a:t>202</a:t>
            </a:r>
            <a:r>
              <a:rPr lang="ru-RU" sz="4000" b="1" strike="noStrike" spc="-406">
                <a:solidFill>
                  <a:srgbClr val="921317"/>
                </a:solidFill>
                <a:latin typeface="Arial"/>
              </a:rPr>
              <a:t>4</a:t>
            </a:r>
            <a:r>
              <a:rPr lang="ru-RU" sz="4000" b="1" strike="noStrike" spc="-185">
                <a:solidFill>
                  <a:srgbClr val="921317"/>
                </a:solidFill>
                <a:latin typeface="Arial"/>
              </a:rPr>
              <a:t> </a:t>
            </a:r>
            <a:r>
              <a:rPr lang="ru-RU" sz="4000" b="1" strike="noStrike" spc="-406">
                <a:solidFill>
                  <a:srgbClr val="921317"/>
                </a:solidFill>
                <a:latin typeface="Arial"/>
              </a:rPr>
              <a:t>году</a:t>
            </a:r>
            <a:endParaRPr lang="ru-RU" sz="40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96" name="object 3"/>
          <p:cNvGrpSpPr/>
          <p:nvPr/>
        </p:nvGrpSpPr>
        <p:grpSpPr>
          <a:xfrm>
            <a:off x="0" y="0"/>
            <a:ext cx="9144000" cy="6857640"/>
            <a:chOff x="0" y="0"/>
            <a:chExt cx="9144000" cy="6857640"/>
          </a:xfrm>
        </p:grpSpPr>
        <p:sp>
          <p:nvSpPr>
            <p:cNvPr id="197" name="object 4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object 5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noFill/>
            <a:ln w="12700">
              <a:solidFill>
                <a:srgbClr val="92131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9" name="object 6"/>
            <p:cNvSpPr/>
            <p:nvPr/>
          </p:nvSpPr>
          <p:spPr>
            <a:xfrm>
              <a:off x="60840" y="4650480"/>
              <a:ext cx="9083160" cy="130320"/>
            </a:xfrm>
            <a:custGeom>
              <a:avLst/>
              <a:gdLst/>
              <a:ahLst/>
              <a:cxnLst/>
              <a:rect l="l" t="t" r="r" b="b"/>
              <a:pathLst>
                <a:path w="9083675" h="130810">
                  <a:moveTo>
                    <a:pt x="0" y="130683"/>
                  </a:moveTo>
                  <a:lnTo>
                    <a:pt x="9083111" y="0"/>
                  </a:lnTo>
                </a:path>
              </a:pathLst>
            </a:custGeom>
            <a:noFill/>
            <a:ln w="38100">
              <a:solidFill>
                <a:srgbClr val="92131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00" name="object 7"/>
            <p:cNvPicPr/>
            <p:nvPr/>
          </p:nvPicPr>
          <p:blipFill>
            <a:blip r:embed="rId2"/>
            <a:stretch/>
          </p:blipFill>
          <p:spPr>
            <a:xfrm>
              <a:off x="1362240" y="2711880"/>
              <a:ext cx="6891840" cy="3876480"/>
            </a:xfrm>
            <a:prstGeom prst="rect">
              <a:avLst/>
            </a:prstGeom>
            <a:ln w="0"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92640" y="293760"/>
            <a:ext cx="831600" cy="115776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object 3"/>
          <p:cNvSpPr/>
          <p:nvPr/>
        </p:nvSpPr>
        <p:spPr>
          <a:xfrm>
            <a:off x="2921760" y="293760"/>
            <a:ext cx="256572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3200" b="1" strike="noStrike" spc="-15">
                <a:solidFill>
                  <a:srgbClr val="921317"/>
                </a:solidFill>
                <a:latin typeface="Times New Roman"/>
              </a:rPr>
              <a:t>Русский</a:t>
            </a:r>
            <a:r>
              <a:rPr lang="ru-RU" sz="3200" b="1" strike="noStrike" spc="-66">
                <a:solidFill>
                  <a:srgbClr val="921317"/>
                </a:solidFill>
                <a:latin typeface="Times New Roman"/>
              </a:rPr>
              <a:t> </a:t>
            </a:r>
            <a:r>
              <a:rPr lang="ru-RU" sz="3200" b="1" strike="noStrike" spc="-12">
                <a:solidFill>
                  <a:srgbClr val="921317"/>
                </a:solidFill>
                <a:latin typeface="Times New Roman"/>
              </a:rPr>
              <a:t>язык</a:t>
            </a:r>
            <a:endParaRPr lang="ru-RU" sz="3200" b="0" strike="noStrike" spc="-1">
              <a:latin typeface="XO Oriel"/>
            </a:endParaRPr>
          </a:p>
        </p:txBody>
      </p:sp>
      <p:sp>
        <p:nvSpPr>
          <p:cNvPr id="203" name="object 4"/>
          <p:cNvSpPr/>
          <p:nvPr/>
        </p:nvSpPr>
        <p:spPr>
          <a:xfrm>
            <a:off x="370800" y="1559880"/>
            <a:ext cx="8510400" cy="12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indent="-216000" algn="just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StarSymbol"/>
              <a:buAutoNum type="arabicPeriod"/>
              <a:tabLst>
                <a:tab pos="31608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заданиях 13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14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изменены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формулировка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задания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система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ответов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(множественный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выбор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в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виде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цифр).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Одновременно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с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этим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расширен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языковой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материал.</a:t>
            </a:r>
            <a:endParaRPr lang="ru-RU" sz="2000" b="0" strike="noStrike" spc="-1">
              <a:latin typeface="XO Oriel"/>
            </a:endParaRPr>
          </a:p>
          <a:p>
            <a:pPr marL="266760" indent="-25452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  <a:tabLst>
                <a:tab pos="26748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Изменена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система оценивания</a:t>
            </a:r>
            <a:r>
              <a:rPr lang="ru-RU" sz="2000" b="0" strike="noStrike" spc="2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ответов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на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задания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8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26.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04" name="object 5"/>
          <p:cNvSpPr/>
          <p:nvPr/>
        </p:nvSpPr>
        <p:spPr>
          <a:xfrm>
            <a:off x="370800" y="2779560"/>
            <a:ext cx="7184520" cy="31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  <a:buNone/>
              <a:tabLst>
                <a:tab pos="484560" algn="l"/>
                <a:tab pos="1818720" algn="l"/>
                <a:tab pos="3661560" algn="l"/>
                <a:tab pos="4788000" algn="l"/>
                <a:tab pos="538668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3.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Изменена	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формулировка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задания	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27.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Предполагается,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05" name="object 6"/>
          <p:cNvSpPr/>
          <p:nvPr/>
        </p:nvSpPr>
        <p:spPr>
          <a:xfrm>
            <a:off x="7813440" y="2779560"/>
            <a:ext cx="1069560" cy="31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  <a:buNone/>
              <a:tabLst>
                <a:tab pos="65736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</a:t>
            </a:r>
            <a:r>
              <a:rPr lang="ru-RU" sz="2000" b="0" strike="noStrike" spc="-41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при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06" name="object 7"/>
          <p:cNvSpPr/>
          <p:nvPr/>
        </p:nvSpPr>
        <p:spPr>
          <a:xfrm>
            <a:off x="370800" y="3084840"/>
            <a:ext cx="8510400" cy="927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  <a:buNone/>
              <a:tabLst>
                <a:tab pos="2246760" algn="l"/>
                <a:tab pos="3623400" algn="l"/>
                <a:tab pos="5013360" algn="l"/>
                <a:tab pos="5984280" algn="l"/>
              </a:tabLst>
            </a:pPr>
            <a:r>
              <a:rPr lang="ru-RU" sz="2000" b="0" strike="noStrike" spc="-100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-46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м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мент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52">
                <a:solidFill>
                  <a:srgbClr val="000000"/>
                </a:solidFill>
                <a:latin typeface="Times New Roman"/>
              </a:rPr>
              <a:t>б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л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мы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46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-72">
                <a:solidFill>
                  <a:srgbClr val="000000"/>
                </a:solidFill>
                <a:latin typeface="Times New Roman"/>
              </a:rPr>
              <a:t>хо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дн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55">
                <a:solidFill>
                  <a:srgbClr val="000000"/>
                </a:solidFill>
                <a:latin typeface="Times New Roman"/>
              </a:rPr>
              <a:t>г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	те</a:t>
            </a:r>
            <a:r>
              <a:rPr lang="ru-RU" sz="2000" b="0" strike="noStrike" spc="-55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18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пример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ы-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л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люс</a:t>
            </a:r>
            <a:r>
              <a:rPr lang="ru-RU" sz="2000" b="0" strike="noStrike" spc="18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рации 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являются</a:t>
            </a:r>
            <a:r>
              <a:rPr lang="ru-RU" sz="2000" b="0" strike="noStrike" spc="31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неотъемлемой</a:t>
            </a:r>
            <a:r>
              <a:rPr lang="ru-RU" sz="2000" b="0" strike="noStrike" spc="32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частью</a:t>
            </a:r>
            <a:r>
              <a:rPr lang="ru-RU" sz="2000" b="0" strike="noStrike" spc="31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пояснений</a:t>
            </a:r>
            <a:r>
              <a:rPr lang="ru-RU" sz="2000" b="0" strike="noStrike" spc="31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31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ним.</a:t>
            </a:r>
            <a:r>
              <a:rPr lang="ru-RU" sz="2000" b="0" strike="noStrike" spc="31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Уточнено</a:t>
            </a:r>
            <a:r>
              <a:rPr lang="ru-RU" sz="2000" b="0" strike="noStrike" spc="32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также</a:t>
            </a:r>
            <a:r>
              <a:rPr lang="ru-RU" sz="2000" b="0" strike="noStrike" spc="31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понятие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07" name="object 8"/>
          <p:cNvSpPr/>
          <p:nvPr/>
        </p:nvSpPr>
        <p:spPr>
          <a:xfrm>
            <a:off x="370800" y="3694320"/>
            <a:ext cx="3676320" cy="62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1368360" algn="l"/>
                <a:tab pos="307908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ана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л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	смыс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л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овой	с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язи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08" name="object 9"/>
          <p:cNvSpPr/>
          <p:nvPr/>
        </p:nvSpPr>
        <p:spPr>
          <a:xfrm>
            <a:off x="370800" y="3999240"/>
            <a:ext cx="3524040" cy="31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234756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«Проанализируйте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указанную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09" name="object 10"/>
          <p:cNvSpPr/>
          <p:nvPr/>
        </p:nvSpPr>
        <p:spPr>
          <a:xfrm>
            <a:off x="4164480" y="3694320"/>
            <a:ext cx="4717800" cy="92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indent="37008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между	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примерами-иллюстрациями: </a:t>
            </a:r>
            <a:r>
              <a:rPr lang="ru-RU" sz="2000" b="0" strike="noStrike" spc="-48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смысл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75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ую	с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язь	между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имер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ми-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10" name="object 11"/>
          <p:cNvSpPr/>
          <p:nvPr/>
        </p:nvSpPr>
        <p:spPr>
          <a:xfrm>
            <a:off x="370800" y="4303800"/>
            <a:ext cx="8510400" cy="1843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algn="just">
              <a:lnSpc>
                <a:spcPct val="100000"/>
              </a:lnSpc>
              <a:spcBef>
                <a:spcPts val="105"/>
              </a:spcBef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иллюстрациями». Обоснование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собственного мнения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экзаменуемого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требует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включения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примера-аргумента, опирающегося на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жизненный,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читательский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или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историко-культурный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опыт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экзаменуемого.</a:t>
            </a:r>
            <a:endParaRPr lang="ru-RU" sz="2000" b="0" strike="noStrike" spc="-1">
              <a:latin typeface="XO Oriel"/>
            </a:endParaRPr>
          </a:p>
          <a:p>
            <a:pPr marL="266760" indent="-25452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 startAt="4"/>
              <a:tabLst>
                <a:tab pos="267480" algn="l"/>
              </a:tabLst>
            </a:pP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Скорректированы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критерии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оценивания</a:t>
            </a:r>
            <a:r>
              <a:rPr lang="ru-RU" sz="2000" b="0" strike="noStrike" spc="3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выполнения</a:t>
            </a:r>
            <a:r>
              <a:rPr lang="ru-RU" sz="2000" b="0" strike="noStrike" spc="3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задания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27.</a:t>
            </a:r>
            <a:endParaRPr lang="ru-RU" sz="2000" b="0" strike="noStrike" spc="-1">
              <a:latin typeface="XO Oriel"/>
            </a:endParaRPr>
          </a:p>
          <a:p>
            <a:pPr marL="281880" indent="-270000" algn="just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StarSymbol"/>
              <a:buAutoNum type="arabicPeriod" startAt="4"/>
              <a:tabLst>
                <a:tab pos="282600" algn="l"/>
              </a:tabLst>
            </a:pP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Максимальный</a:t>
            </a:r>
            <a:r>
              <a:rPr lang="ru-RU" sz="2000" b="0" strike="noStrike" spc="11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первичный</a:t>
            </a:r>
            <a:r>
              <a:rPr lang="ru-RU" sz="2000" b="0" strike="noStrike" spc="10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</a:t>
            </a:r>
            <a:r>
              <a:rPr lang="ru-RU" sz="2000" b="0" strike="noStrike" spc="11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за</a:t>
            </a:r>
            <a:r>
              <a:rPr lang="ru-RU" sz="2000" b="0" strike="noStrike" spc="10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выполнение</a:t>
            </a:r>
            <a:r>
              <a:rPr lang="ru-RU" sz="2000" b="0" strike="noStrike" spc="10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работы</a:t>
            </a:r>
            <a:r>
              <a:rPr lang="ru-RU" sz="2000" b="0" strike="noStrike" spc="11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изменѐн</a:t>
            </a:r>
            <a:r>
              <a:rPr lang="ru-RU" sz="2000" b="0" strike="noStrike" spc="10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1" strike="noStrike" spc="10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54</a:t>
            </a:r>
            <a:r>
              <a:rPr lang="ru-RU" sz="2000" b="1" strike="noStrike" spc="11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2">
                <a:solidFill>
                  <a:srgbClr val="000000"/>
                </a:solidFill>
                <a:latin typeface="Times New Roman"/>
              </a:rPr>
              <a:t>до</a:t>
            </a:r>
            <a:r>
              <a:rPr lang="ru-RU" sz="2000" b="1" strike="noStrike" spc="12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2">
                <a:solidFill>
                  <a:srgbClr val="000000"/>
                </a:solidFill>
                <a:latin typeface="Times New Roman"/>
              </a:rPr>
              <a:t>50</a:t>
            </a:r>
            <a:endParaRPr lang="ru-RU" sz="20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  <a:tabLst>
                <a:tab pos="282600" algn="l"/>
              </a:tabLst>
            </a:pP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баллов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.</a:t>
            </a:r>
            <a:endParaRPr lang="ru-RU" sz="2000" b="0" strike="noStrike" spc="-1">
              <a:latin typeface="XO Oriel"/>
            </a:endParaRPr>
          </a:p>
        </p:txBody>
      </p:sp>
      <p:grpSp>
        <p:nvGrpSpPr>
          <p:cNvPr id="211" name="object 12"/>
          <p:cNvGrpSpPr/>
          <p:nvPr/>
        </p:nvGrpSpPr>
        <p:grpSpPr>
          <a:xfrm>
            <a:off x="0" y="0"/>
            <a:ext cx="121680" cy="6857640"/>
            <a:chOff x="0" y="0"/>
            <a:chExt cx="121680" cy="6857640"/>
          </a:xfrm>
        </p:grpSpPr>
        <p:sp>
          <p:nvSpPr>
            <p:cNvPr id="212" name="object 13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object 14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noFill/>
            <a:ln w="12700">
              <a:solidFill>
                <a:srgbClr val="92131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692640" y="293760"/>
            <a:ext cx="4421160" cy="115776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2241720" algn="l"/>
              </a:tabLst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	</a:t>
            </a:r>
            <a:r>
              <a:rPr lang="ru-RU" sz="3200" b="1" strike="noStrike" spc="-15">
                <a:solidFill>
                  <a:srgbClr val="921317"/>
                </a:solidFill>
                <a:latin typeface="Times New Roman"/>
              </a:rPr>
              <a:t>Литература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object 3"/>
          <p:cNvSpPr/>
          <p:nvPr/>
        </p:nvSpPr>
        <p:spPr>
          <a:xfrm>
            <a:off x="409320" y="1204200"/>
            <a:ext cx="8457840" cy="489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indent="-216000" algn="just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StarSymbol"/>
              <a:buAutoNum type="arabicPeriod"/>
              <a:tabLst>
                <a:tab pos="28584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Сокращено 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кол-во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заданий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базового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уровня сложности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кратким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ответом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(с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7 до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6).</a:t>
            </a:r>
            <a:endParaRPr lang="ru-RU" sz="2000" b="0" strike="noStrike" spc="-1">
              <a:latin typeface="XO Oriel"/>
            </a:endParaRPr>
          </a:p>
          <a:p>
            <a:pPr marL="12600" indent="-2160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  <a:tabLst>
                <a:tab pos="461520" algn="l"/>
              </a:tabLst>
            </a:pP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Уточнена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тема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сочинения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11.4: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вместо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формулировки,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дающей </a:t>
            </a:r>
            <a:r>
              <a:rPr lang="ru-RU" sz="2000" b="0" strike="noStrike" spc="-48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экзаменуемому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возможность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привлекать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любые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произведения для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раскрытия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темы,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формулировку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включены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имена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трѐх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писателей-классиков,</a:t>
            </a:r>
            <a:r>
              <a:rPr lang="ru-RU" sz="2000" b="0" strike="noStrike" spc="48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 </a:t>
            </a:r>
            <a:r>
              <a:rPr lang="ru-RU" sz="2000" b="0" strike="noStrike" spc="-48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которых</a:t>
            </a:r>
            <a:r>
              <a:rPr lang="ru-RU" sz="2000" b="0" strike="noStrike" spc="-3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требуется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выбрать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одного.</a:t>
            </a:r>
            <a:endParaRPr lang="ru-RU" sz="2000" b="0" strike="noStrike" spc="-1">
              <a:latin typeface="XO Oriel"/>
            </a:endParaRPr>
          </a:p>
          <a:p>
            <a:pPr marL="369000" indent="-35676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  <a:tabLst>
                <a:tab pos="369720" algn="l"/>
              </a:tabLst>
            </a:pP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Внесены </a:t>
            </a:r>
            <a:r>
              <a:rPr lang="ru-RU" sz="2000" b="0" strike="noStrike" spc="29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коррективы</a:t>
            </a:r>
            <a:r>
              <a:rPr lang="ru-RU" sz="2000" b="0" strike="noStrike" spc="80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80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критерии</a:t>
            </a:r>
            <a:r>
              <a:rPr lang="ru-RU" sz="2000" b="0" strike="noStrike" spc="79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оценивания</a:t>
            </a:r>
            <a:r>
              <a:rPr lang="ru-RU" sz="2000" b="0" strike="noStrike" spc="80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выполнения</a:t>
            </a:r>
            <a:r>
              <a:rPr lang="ru-RU" sz="2000" b="0" strike="noStrike" spc="80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заданий</a:t>
            </a:r>
            <a:r>
              <a:rPr lang="ru-RU" sz="2000" b="0" strike="noStrike" spc="79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</a:t>
            </a:r>
            <a:endParaRPr lang="ru-RU" sz="20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6"/>
              </a:spcBef>
              <a:buNone/>
              <a:tabLst>
                <a:tab pos="36972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развѐрнутым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ответом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(в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части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повышения</a:t>
            </a:r>
            <a:r>
              <a:rPr lang="ru-RU" sz="2000" b="0" strike="noStrike" spc="1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требований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грамотности):</a:t>
            </a:r>
            <a:endParaRPr lang="ru-RU" sz="2000" b="0" strike="noStrike" spc="-1">
              <a:latin typeface="XO Oriel"/>
            </a:endParaRPr>
          </a:p>
          <a:p>
            <a:pPr marL="12600" indent="-3567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324360" algn="l"/>
                <a:tab pos="325080" algn="l"/>
                <a:tab pos="1528920" algn="l"/>
                <a:tab pos="2612880" algn="l"/>
                <a:tab pos="4107960" algn="l"/>
                <a:tab pos="5653440" algn="l"/>
                <a:tab pos="6743880" algn="l"/>
                <a:tab pos="773892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у</a:t>
            </a:r>
            <a:r>
              <a:rPr lang="ru-RU" sz="2000" b="0" strike="noStrike" spc="-46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2000" b="0" strike="noStrike" spc="-55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чне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	си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те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м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	оцен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я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ып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л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ен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я	за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д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аний	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4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/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4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,	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9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/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9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.2 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(оценивание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по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двум,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по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трѐм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критериям);</a:t>
            </a:r>
            <a:endParaRPr lang="ru-RU" sz="2000" b="0" strike="noStrike" spc="-1">
              <a:latin typeface="XO Oriel"/>
            </a:endParaRPr>
          </a:p>
          <a:p>
            <a:pPr marL="212040" indent="-2001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212760" algn="l"/>
              </a:tabLst>
            </a:pP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уточнѐн</a:t>
            </a:r>
            <a:r>
              <a:rPr lang="ru-RU" sz="2000" b="0" strike="noStrike" spc="40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критерий</a:t>
            </a:r>
            <a:r>
              <a:rPr lang="ru-RU" sz="2000" b="0" strike="noStrike" spc="4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оценивания</a:t>
            </a:r>
            <a:r>
              <a:rPr lang="ru-RU" sz="2000" b="0" strike="noStrike" spc="41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выполнения</a:t>
            </a:r>
            <a:r>
              <a:rPr lang="ru-RU" sz="2000" b="0" strike="noStrike" spc="42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заданий</a:t>
            </a:r>
            <a:r>
              <a:rPr lang="ru-RU" sz="2000" b="0" strike="noStrike" spc="42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4.1/4.2,</a:t>
            </a:r>
            <a:r>
              <a:rPr lang="ru-RU" sz="2000" b="0" strike="noStrike" spc="4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9.1/9.2,</a:t>
            </a:r>
            <a:r>
              <a:rPr lang="ru-RU" sz="2000" b="0" strike="noStrike" spc="39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5,</a:t>
            </a:r>
            <a:r>
              <a:rPr lang="ru-RU" sz="2000" b="0" strike="noStrike" spc="4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10</a:t>
            </a:r>
            <a:endParaRPr lang="ru-RU" sz="20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  <a:tabLst>
                <a:tab pos="21276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«Логичность,</a:t>
            </a:r>
            <a:r>
              <a:rPr lang="ru-RU" sz="2000" b="0" strike="noStrike" spc="4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соблюдение</a:t>
            </a:r>
            <a:r>
              <a:rPr lang="ru-RU" sz="2000" b="0" strike="noStrike" spc="40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речевых</a:t>
            </a:r>
            <a:r>
              <a:rPr lang="ru-RU" sz="2000" b="0" strike="noStrike" spc="41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4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грамматических</a:t>
            </a:r>
            <a:r>
              <a:rPr lang="ru-RU" sz="2000" b="0" strike="noStrike" spc="4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норм»</a:t>
            </a:r>
            <a:r>
              <a:rPr lang="ru-RU" sz="2000" b="0" strike="noStrike" spc="40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(учитываются</a:t>
            </a:r>
            <a:endParaRPr lang="ru-RU" sz="20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  <a:tabLst>
                <a:tab pos="21276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только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логические</a:t>
            </a:r>
            <a:r>
              <a:rPr lang="ru-RU" sz="2000" b="0" strike="noStrike" spc="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речевые, но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и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грамматические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ошибки);</a:t>
            </a:r>
            <a:endParaRPr lang="ru-RU" sz="2000" b="0" strike="noStrike" spc="-1">
              <a:latin typeface="XO Oriel"/>
            </a:endParaRPr>
          </a:p>
          <a:p>
            <a:pPr marL="12600" indent="-2001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  <a:tabLst>
                <a:tab pos="246960" algn="l"/>
                <a:tab pos="247680" algn="l"/>
                <a:tab pos="1433160" algn="l"/>
                <a:tab pos="2593440" algn="l"/>
                <a:tab pos="2932920" algn="l"/>
                <a:tab pos="3271680" algn="l"/>
                <a:tab pos="3547080" algn="l"/>
                <a:tab pos="4966200" algn="l"/>
                <a:tab pos="6434280" algn="l"/>
                <a:tab pos="744588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у</a:t>
            </a:r>
            <a:r>
              <a:rPr lang="ru-RU" sz="2000" b="0" strike="noStrike" spc="-46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2000" b="0" strike="noStrike" spc="-55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чне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ы	критерии	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6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,	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7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,	8	оцен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ан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я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л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ен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я	зада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й	</a:t>
            </a:r>
            <a:r>
              <a:rPr lang="ru-RU" sz="2000" b="0" strike="noStrike" spc="-8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–</a:t>
            </a:r>
            <a:r>
              <a:rPr lang="ru-RU" sz="2000" b="0" strike="noStrike" spc="-80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5  (требования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к грамотности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сочинений).</a:t>
            </a:r>
            <a:endParaRPr lang="ru-RU" sz="20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  <a:tabLst>
                <a:tab pos="246960" algn="l"/>
                <a:tab pos="247680" algn="l"/>
                <a:tab pos="1433160" algn="l"/>
                <a:tab pos="2593440" algn="l"/>
                <a:tab pos="2932920" algn="l"/>
                <a:tab pos="3271680" algn="l"/>
                <a:tab pos="3547080" algn="l"/>
                <a:tab pos="4966200" algn="l"/>
                <a:tab pos="6434280" algn="l"/>
                <a:tab pos="744588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4.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Максимальный</a:t>
            </a:r>
            <a:r>
              <a:rPr lang="ru-RU" sz="2000" b="0" strike="noStrike" spc="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первичный</a:t>
            </a:r>
            <a:r>
              <a:rPr lang="ru-RU" sz="2000" b="0" strike="noStrike" spc="2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 за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выполнение</a:t>
            </a:r>
            <a:r>
              <a:rPr lang="ru-RU" sz="2000" b="0" strike="noStrike" spc="2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работы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изменѐн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с 53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до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4">
                <a:solidFill>
                  <a:srgbClr val="000000"/>
                </a:solidFill>
                <a:latin typeface="Times New Roman"/>
              </a:rPr>
              <a:t>48</a:t>
            </a:r>
            <a:endParaRPr lang="ru-RU" sz="2000" b="0" strike="noStrike" spc="-1">
              <a:latin typeface="XO Oriel"/>
            </a:endParaRPr>
          </a:p>
        </p:txBody>
      </p:sp>
      <p:grpSp>
        <p:nvGrpSpPr>
          <p:cNvPr id="216" name="object 4"/>
          <p:cNvGrpSpPr/>
          <p:nvPr/>
        </p:nvGrpSpPr>
        <p:grpSpPr>
          <a:xfrm>
            <a:off x="0" y="0"/>
            <a:ext cx="121680" cy="6857640"/>
            <a:chOff x="0" y="0"/>
            <a:chExt cx="121680" cy="6857640"/>
          </a:xfrm>
        </p:grpSpPr>
        <p:sp>
          <p:nvSpPr>
            <p:cNvPr id="217" name="object 5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8" name="object 6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noFill/>
            <a:ln w="12700">
              <a:solidFill>
                <a:srgbClr val="92131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object 2"/>
          <p:cNvSpPr/>
          <p:nvPr/>
        </p:nvSpPr>
        <p:spPr>
          <a:xfrm>
            <a:off x="692640" y="293760"/>
            <a:ext cx="83160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</a:t>
            </a:r>
            <a:endParaRPr lang="ru-RU" sz="3200" b="0" strike="noStrike" spc="-1">
              <a:latin typeface="XO Oriel"/>
            </a:endParaRPr>
          </a:p>
        </p:txBody>
      </p:sp>
      <p:sp>
        <p:nvSpPr>
          <p:cNvPr id="220" name="object 3"/>
          <p:cNvSpPr/>
          <p:nvPr/>
        </p:nvSpPr>
        <p:spPr>
          <a:xfrm>
            <a:off x="2312640" y="293760"/>
            <a:ext cx="49708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3200" b="1" strike="noStrike" spc="-26">
                <a:solidFill>
                  <a:srgbClr val="921317"/>
                </a:solidFill>
                <a:latin typeface="Times New Roman"/>
              </a:rPr>
              <a:t>Математика</a:t>
            </a:r>
            <a:r>
              <a:rPr lang="ru-RU" sz="3200" b="1" strike="noStrike" spc="-66">
                <a:solidFill>
                  <a:srgbClr val="921317"/>
                </a:solidFill>
                <a:latin typeface="Times New Roman"/>
              </a:rPr>
              <a:t> </a:t>
            </a: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(профильная)</a:t>
            </a:r>
            <a:endParaRPr lang="ru-RU" sz="3200" b="0" strike="noStrike" spc="-1">
              <a:latin typeface="XO Oriel"/>
            </a:endParaRPr>
          </a:p>
        </p:txBody>
      </p:sp>
      <p:sp>
        <p:nvSpPr>
          <p:cNvPr id="221" name="object 4"/>
          <p:cNvSpPr/>
          <p:nvPr/>
        </p:nvSpPr>
        <p:spPr>
          <a:xfrm>
            <a:off x="472680" y="1559880"/>
            <a:ext cx="8322480" cy="1843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 indent="-216000" algn="just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StarSymbol"/>
              <a:buAutoNum type="arabicPeriod"/>
              <a:tabLst>
                <a:tab pos="35424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первую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часть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КИМ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включено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задание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геометрии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(задание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2),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проверяющее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умения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определять 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координаты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точки,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вектора, производить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операции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над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векторами,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вычислять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длину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и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координаты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вектора,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угол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между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векторами.</a:t>
            </a:r>
            <a:endParaRPr lang="ru-RU" sz="2000" b="0" strike="noStrike" spc="-1">
              <a:latin typeface="XO Oriel"/>
            </a:endParaRPr>
          </a:p>
          <a:p>
            <a:pPr marL="12600" indent="-2160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  <a:tabLst>
                <a:tab pos="28584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Максимальный первичный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 за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выполнение работы увеличен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с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31 </a:t>
            </a:r>
            <a:r>
              <a:rPr lang="ru-RU" sz="2000" b="1" strike="noStrike" spc="-21">
                <a:solidFill>
                  <a:srgbClr val="000000"/>
                </a:solidFill>
                <a:latin typeface="Times New Roman"/>
              </a:rPr>
              <a:t>до </a:t>
            </a:r>
            <a:r>
              <a:rPr lang="ru-RU" sz="2000" b="1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32</a:t>
            </a:r>
            <a:r>
              <a:rPr lang="ru-RU" sz="2000" b="1" strike="noStrike" spc="-2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баллов</a:t>
            </a:r>
            <a:endParaRPr lang="ru-RU" sz="2000" b="0" strike="noStrike" spc="-1">
              <a:latin typeface="XO Oriel"/>
            </a:endParaRPr>
          </a:p>
        </p:txBody>
      </p:sp>
      <p:grpSp>
        <p:nvGrpSpPr>
          <p:cNvPr id="222" name="object 5"/>
          <p:cNvGrpSpPr/>
          <p:nvPr/>
        </p:nvGrpSpPr>
        <p:grpSpPr>
          <a:xfrm>
            <a:off x="0" y="0"/>
            <a:ext cx="121680" cy="6857640"/>
            <a:chOff x="0" y="0"/>
            <a:chExt cx="121680" cy="6857640"/>
          </a:xfrm>
        </p:grpSpPr>
        <p:sp>
          <p:nvSpPr>
            <p:cNvPr id="223" name="object 6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4" name="object 7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noFill/>
            <a:ln w="12700">
              <a:solidFill>
                <a:srgbClr val="92131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25" name="object 8"/>
          <p:cNvSpPr/>
          <p:nvPr/>
        </p:nvSpPr>
        <p:spPr>
          <a:xfrm>
            <a:off x="637560" y="3985560"/>
            <a:ext cx="1987920" cy="1606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28764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3600" b="1" strike="noStrike" spc="-1">
                <a:solidFill>
                  <a:srgbClr val="921317"/>
                </a:solidFill>
                <a:latin typeface="Times New Roman"/>
              </a:rPr>
              <a:t>ЕГЭ</a:t>
            </a:r>
            <a:endParaRPr lang="ru-RU" sz="3600" b="0" strike="noStrike" spc="-1">
              <a:latin typeface="XO Oriel"/>
            </a:endParaRPr>
          </a:p>
          <a:p>
            <a:pPr marL="287640">
              <a:lnSpc>
                <a:spcPct val="100000"/>
              </a:lnSpc>
              <a:buNone/>
            </a:pPr>
            <a:r>
              <a:rPr lang="ru-RU" sz="3600" b="1" strike="noStrike" spc="-7">
                <a:solidFill>
                  <a:srgbClr val="921317"/>
                </a:solidFill>
                <a:latin typeface="Times New Roman"/>
              </a:rPr>
              <a:t>Химия</a:t>
            </a:r>
            <a:endParaRPr lang="ru-RU" sz="36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1026"/>
              </a:spcBef>
              <a:buNone/>
            </a:pPr>
            <a:r>
              <a:rPr lang="ru-RU" sz="2400" b="0" strike="noStrike" spc="-7">
                <a:solidFill>
                  <a:srgbClr val="000000"/>
                </a:solidFill>
                <a:latin typeface="Times New Roman"/>
              </a:rPr>
              <a:t>Изменений</a:t>
            </a:r>
            <a:r>
              <a:rPr lang="ru-RU" sz="2400" b="0" strike="noStrike" spc="-6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b="0" strike="noStrike" spc="-7">
                <a:solidFill>
                  <a:srgbClr val="000000"/>
                </a:solidFill>
                <a:latin typeface="Times New Roman"/>
              </a:rPr>
              <a:t>нет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26" name="object 9"/>
          <p:cNvSpPr/>
          <p:nvPr/>
        </p:nvSpPr>
        <p:spPr>
          <a:xfrm>
            <a:off x="2733480" y="3985560"/>
            <a:ext cx="4710240" cy="56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3600" b="1" strike="noStrike" spc="-35">
                <a:solidFill>
                  <a:srgbClr val="921317"/>
                </a:solidFill>
                <a:latin typeface="Times New Roman"/>
              </a:rPr>
              <a:t>Математика</a:t>
            </a:r>
            <a:r>
              <a:rPr lang="ru-RU" sz="3600" b="1" strike="noStrike" spc="-26">
                <a:solidFill>
                  <a:srgbClr val="921317"/>
                </a:solidFill>
                <a:latin typeface="Times New Roman"/>
              </a:rPr>
              <a:t> </a:t>
            </a:r>
            <a:r>
              <a:rPr lang="ru-RU" sz="3600" b="1" strike="noStrike" spc="-15">
                <a:solidFill>
                  <a:srgbClr val="921317"/>
                </a:solidFill>
                <a:latin typeface="Times New Roman"/>
              </a:rPr>
              <a:t>(базовая),</a:t>
            </a:r>
            <a:endParaRPr lang="ru-RU" sz="3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531000" y="293760"/>
            <a:ext cx="4176720" cy="115776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2750040" algn="l"/>
              </a:tabLst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	Физи</a:t>
            </a:r>
            <a:r>
              <a:rPr lang="ru-RU" sz="3200" b="1" strike="noStrike" spc="-55">
                <a:solidFill>
                  <a:srgbClr val="921317"/>
                </a:solidFill>
                <a:latin typeface="Times New Roman"/>
              </a:rPr>
              <a:t>к</a:t>
            </a: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а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356040" y="1068120"/>
            <a:ext cx="8438760" cy="4678560"/>
          </a:xfrm>
          <a:prstGeom prst="rect">
            <a:avLst/>
          </a:prstGeom>
          <a:noFill/>
          <a:ln w="0">
            <a:noFill/>
          </a:ln>
        </p:spPr>
        <p:txBody>
          <a:bodyPr lIns="0" tIns="13320" rIns="0" bIns="0" anchor="t">
            <a:noAutofit/>
          </a:bodyPr>
          <a:lstStyle/>
          <a:p>
            <a:pPr marL="12600" indent="-324000" algn="just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Font typeface="StarSymbol"/>
              <a:buAutoNum type="arabicPeriod"/>
              <a:tabLst>
                <a:tab pos="36648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Число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заданий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в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КИМ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сокращено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30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до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26.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I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части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удалены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интегрированное задание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распознавание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графических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зависимостей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два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задания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на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определение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соответствия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формул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физических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величин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по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механике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электродинамике;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во II части работы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удалено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одно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 заданий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высокого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уровня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сложности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(расчѐтная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задача).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Одно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 заданий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кратким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ответом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виде числа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первой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части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работы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перенесено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раздела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«МКТ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термодинамика»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раздел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«Механика».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12600" indent="-3240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  <a:tabLst>
                <a:tab pos="34236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Сокращѐн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объѐм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проверяемых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элементов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содержания,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также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спектр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проверяемых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элементов содержания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заданиях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базового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уровня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кратким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ответом.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266760" indent="-25452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  <a:tabLst>
                <a:tab pos="267480" algn="l"/>
              </a:tabLst>
            </a:pP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Максимальный</a:t>
            </a:r>
            <a:r>
              <a:rPr lang="ru-RU" sz="2000" b="0" strike="noStrike" spc="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первичный</a:t>
            </a:r>
            <a:r>
              <a:rPr lang="ru-RU" sz="2000" b="0" strike="noStrike" spc="2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изменѐн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54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до</a:t>
            </a:r>
            <a:r>
              <a:rPr lang="ru-RU" sz="2000" b="1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45</a:t>
            </a:r>
            <a:r>
              <a:rPr lang="ru-RU" sz="2000" b="1" strike="noStrike" spc="-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баллов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  <a:p>
            <a:pPr marL="187200">
              <a:lnSpc>
                <a:spcPct val="100000"/>
              </a:lnSpc>
              <a:spcBef>
                <a:spcPts val="471"/>
              </a:spcBef>
              <a:buNone/>
              <a:tabLst>
                <a:tab pos="2518560" algn="l"/>
              </a:tabLst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	</a:t>
            </a:r>
            <a:r>
              <a:rPr lang="ru-RU" sz="3200" b="1" strike="noStrike" spc="-21">
                <a:solidFill>
                  <a:srgbClr val="921317"/>
                </a:solidFill>
                <a:latin typeface="Times New Roman"/>
              </a:rPr>
              <a:t>Информатика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None/>
              <a:tabLst>
                <a:tab pos="2518560" algn="l"/>
              </a:tabLst>
            </a:pPr>
            <a:endParaRPr lang="ru-RU" sz="3000" b="0" strike="noStrike" spc="-1">
              <a:solidFill>
                <a:srgbClr val="000000"/>
              </a:solidFill>
              <a:latin typeface="Calibri"/>
            </a:endParaRPr>
          </a:p>
          <a:p>
            <a:pPr marL="187200">
              <a:lnSpc>
                <a:spcPct val="100000"/>
              </a:lnSpc>
              <a:buNone/>
              <a:tabLst>
                <a:tab pos="251856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Изменения структуры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КИМ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отсутствуют.</a:t>
            </a:r>
            <a:endParaRPr lang="ru-RU" sz="20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29" name="object 4"/>
          <p:cNvGrpSpPr/>
          <p:nvPr/>
        </p:nvGrpSpPr>
        <p:grpSpPr>
          <a:xfrm>
            <a:off x="0" y="0"/>
            <a:ext cx="121680" cy="6857640"/>
            <a:chOff x="0" y="0"/>
            <a:chExt cx="121680" cy="6857640"/>
          </a:xfrm>
        </p:grpSpPr>
        <p:sp>
          <p:nvSpPr>
            <p:cNvPr id="230" name="object 5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object 6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noFill/>
            <a:ln w="12700">
              <a:solidFill>
                <a:srgbClr val="92131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32" name="object 7"/>
          <p:cNvSpPr/>
          <p:nvPr/>
        </p:nvSpPr>
        <p:spPr>
          <a:xfrm>
            <a:off x="531000" y="5713200"/>
            <a:ext cx="5905800" cy="622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1053360" algn="l"/>
                <a:tab pos="1481400" algn="l"/>
                <a:tab pos="2241000" algn="l"/>
                <a:tab pos="3507120" algn="l"/>
                <a:tab pos="446328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Задан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е	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3	</a:t>
            </a:r>
            <a:r>
              <a:rPr lang="ru-RU" sz="2000" b="0" strike="noStrike" spc="-75">
                <a:solidFill>
                  <a:srgbClr val="000000"/>
                </a:solidFill>
                <a:latin typeface="Times New Roman"/>
              </a:rPr>
              <a:t>б</a:t>
            </a:r>
            <a:r>
              <a:rPr lang="ru-RU" sz="2000" b="0" strike="noStrike" spc="-140">
                <a:solidFill>
                  <a:srgbClr val="000000"/>
                </a:solidFill>
                <a:latin typeface="Times New Roman"/>
              </a:rPr>
              <a:t>у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дет	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п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ве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рять	</a:t>
            </a:r>
            <a:r>
              <a:rPr lang="ru-RU" sz="2000" b="0" strike="noStrike" spc="-35">
                <a:solidFill>
                  <a:srgbClr val="000000"/>
                </a:solidFill>
                <a:latin typeface="Times New Roman"/>
              </a:rPr>
              <a:t>у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мен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е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ис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п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ль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з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-52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ть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33" name="object 8"/>
          <p:cNvSpPr/>
          <p:nvPr/>
        </p:nvSpPr>
        <p:spPr>
          <a:xfrm>
            <a:off x="6583680" y="5713200"/>
            <a:ext cx="2268000" cy="31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820440" algn="l"/>
                <a:tab pos="1854720" algn="l"/>
              </a:tabLst>
            </a:pP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м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ас</a:t>
            </a:r>
            <a:r>
              <a:rPr lang="ru-RU" sz="2000" b="0" strike="noStrike" spc="-32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у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</a:t>
            </a:r>
            <a:r>
              <a:rPr lang="ru-RU" sz="2000" b="0" strike="noStrike" spc="-60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д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ети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при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34" name="object 9"/>
          <p:cNvSpPr/>
          <p:nvPr/>
        </p:nvSpPr>
        <p:spPr>
          <a:xfrm>
            <a:off x="531000" y="6018120"/>
            <a:ext cx="4669560" cy="317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адресации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 соответствии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протоколом</a:t>
            </a:r>
            <a:r>
              <a:rPr lang="ru-RU" sz="2000" b="0" strike="noStrike" spc="-4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5">
                <a:solidFill>
                  <a:srgbClr val="000000"/>
                </a:solidFill>
                <a:latin typeface="Times New Roman"/>
              </a:rPr>
              <a:t>IP.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bject 2"/>
          <p:cNvSpPr/>
          <p:nvPr/>
        </p:nvSpPr>
        <p:spPr>
          <a:xfrm>
            <a:off x="492840" y="3058560"/>
            <a:ext cx="7815240" cy="159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59760" rIns="0" bIns="0" anchor="t">
            <a:spAutoFit/>
          </a:bodyPr>
          <a:lstStyle/>
          <a:p>
            <a:pPr marL="1122120" indent="-1109880">
              <a:lnSpc>
                <a:spcPts val="3030"/>
              </a:lnSpc>
              <a:spcBef>
                <a:spcPts val="471"/>
              </a:spcBef>
              <a:buNone/>
              <a:tabLst>
                <a:tab pos="0" algn="l"/>
              </a:tabLst>
            </a:pP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Единый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21">
                <a:solidFill>
                  <a:srgbClr val="001F5F"/>
                </a:solidFill>
                <a:latin typeface="Cambria"/>
              </a:rPr>
              <a:t>государственный</a:t>
            </a:r>
            <a:r>
              <a:rPr lang="ru-RU" sz="2800" b="1" strike="noStrike" spc="43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экзамен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 (ЕГЭ)</a:t>
            </a:r>
            <a:r>
              <a:rPr lang="ru-RU" sz="2800" b="1" strike="noStrike" spc="-4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– </a:t>
            </a:r>
            <a:r>
              <a:rPr lang="ru-RU" sz="2800" b="1" strike="noStrike" spc="-32">
                <a:solidFill>
                  <a:srgbClr val="001F5F"/>
                </a:solidFill>
                <a:latin typeface="Cambria"/>
              </a:rPr>
              <a:t>это </a:t>
            </a:r>
            <a:r>
              <a:rPr lang="ru-RU" sz="2800" b="1" strike="noStrike" spc="-60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основная</a:t>
            </a:r>
            <a:r>
              <a:rPr lang="ru-RU" sz="28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форма</a:t>
            </a:r>
            <a:r>
              <a:rPr lang="ru-RU" sz="2800" b="1" strike="noStrike" spc="1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26">
                <a:solidFill>
                  <a:srgbClr val="001F5F"/>
                </a:solidFill>
                <a:latin typeface="Cambria"/>
              </a:rPr>
              <a:t>государственной</a:t>
            </a:r>
            <a:endParaRPr lang="ru-RU" sz="2800" b="0" strike="noStrike" spc="-1">
              <a:latin typeface="XO Oriel"/>
            </a:endParaRPr>
          </a:p>
          <a:p>
            <a:pPr marL="224640" indent="-1109880" algn="ctr">
              <a:lnSpc>
                <a:spcPts val="2806"/>
              </a:lnSpc>
              <a:buNone/>
              <a:tabLst>
                <a:tab pos="0" algn="l"/>
              </a:tabLst>
            </a:pPr>
            <a:r>
              <a:rPr lang="ru-RU" sz="2800" b="1" strike="noStrike" spc="-15">
                <a:solidFill>
                  <a:srgbClr val="001F5F"/>
                </a:solidFill>
                <a:latin typeface="Cambria"/>
              </a:rPr>
              <a:t>(итоговой) 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аттестации</a:t>
            </a:r>
            <a:r>
              <a:rPr lang="ru-RU" sz="28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15">
                <a:solidFill>
                  <a:srgbClr val="001F5F"/>
                </a:solidFill>
                <a:latin typeface="Cambria"/>
              </a:rPr>
              <a:t>выпускников</a:t>
            </a:r>
            <a:r>
              <a:rPr lang="ru-RU" sz="28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26">
                <a:solidFill>
                  <a:srgbClr val="001F5F"/>
                </a:solidFill>
                <a:latin typeface="Cambria"/>
              </a:rPr>
              <a:t>школ</a:t>
            </a:r>
            <a:endParaRPr lang="ru-RU" sz="2800" b="0" strike="noStrike" spc="-1">
              <a:latin typeface="XO Oriel"/>
            </a:endParaRPr>
          </a:p>
          <a:p>
            <a:pPr marL="227880" indent="-1109880" algn="ctr">
              <a:lnSpc>
                <a:spcPts val="3189"/>
              </a:lnSpc>
              <a:buNone/>
              <a:tabLst>
                <a:tab pos="0" algn="l"/>
              </a:tabLst>
            </a:pPr>
            <a:r>
              <a:rPr lang="ru-RU" sz="2800" b="1" strike="noStrike" spc="-21">
                <a:solidFill>
                  <a:srgbClr val="001F5F"/>
                </a:solidFill>
                <a:latin typeface="Cambria"/>
              </a:rPr>
              <a:t>Российской</a:t>
            </a:r>
            <a:r>
              <a:rPr lang="ru-RU" sz="28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Федерации.</a:t>
            </a:r>
            <a:endParaRPr lang="ru-RU" sz="2800" b="0" strike="noStrike" spc="-1">
              <a:latin typeface="XO Oriel"/>
            </a:endParaRPr>
          </a:p>
        </p:txBody>
      </p:sp>
      <p:pic>
        <p:nvPicPr>
          <p:cNvPr id="127" name="object 3"/>
          <p:cNvPicPr/>
          <p:nvPr/>
        </p:nvPicPr>
        <p:blipFill>
          <a:blip r:embed="rId2"/>
          <a:stretch/>
        </p:blipFill>
        <p:spPr>
          <a:xfrm>
            <a:off x="5305320" y="123840"/>
            <a:ext cx="3590640" cy="2635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531000" y="293760"/>
            <a:ext cx="4538160" cy="115776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2750040" algn="l"/>
              </a:tabLst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	</a:t>
            </a:r>
            <a:r>
              <a:rPr lang="ru-RU" sz="3200" b="1" strike="noStrike" spc="-12">
                <a:solidFill>
                  <a:srgbClr val="921317"/>
                </a:solidFill>
                <a:latin typeface="Times New Roman"/>
              </a:rPr>
              <a:t>Биология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6" name="object 3"/>
          <p:cNvSpPr/>
          <p:nvPr/>
        </p:nvSpPr>
        <p:spPr>
          <a:xfrm>
            <a:off x="380520" y="1206360"/>
            <a:ext cx="7014960" cy="4374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Исключено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задание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20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по нумерации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2023 </a:t>
            </a:r>
            <a:r>
              <a:rPr lang="ru-RU" sz="2000" b="0" strike="noStrike" spc="-120">
                <a:solidFill>
                  <a:srgbClr val="000000"/>
                </a:solidFill>
                <a:latin typeface="Times New Roman"/>
              </a:rPr>
              <a:t>г. </a:t>
            </a:r>
            <a:r>
              <a:rPr lang="ru-RU" sz="2000" b="0" strike="noStrike" spc="-11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Общее</a:t>
            </a:r>
            <a:r>
              <a:rPr lang="ru-RU" sz="2000" b="0" strike="noStrike" spc="-3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число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заданий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сократилось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 29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до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28.</a:t>
            </a:r>
            <a:endParaRPr lang="ru-RU" sz="20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buNone/>
            </a:pP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Максимальный</a:t>
            </a:r>
            <a:r>
              <a:rPr lang="ru-RU" sz="2000" b="0" strike="noStrike" spc="2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первичный</a:t>
            </a:r>
            <a:r>
              <a:rPr lang="ru-RU" sz="2000" b="0" strike="noStrike" spc="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изменѐн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1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59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 до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 57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баллов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.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None/>
            </a:pPr>
            <a:endParaRPr lang="ru-RU" sz="2850" b="0" strike="noStrike" spc="-1">
              <a:latin typeface="XO Oriel"/>
            </a:endParaRPr>
          </a:p>
          <a:p>
            <a:pPr marL="148680">
              <a:lnSpc>
                <a:spcPct val="100000"/>
              </a:lnSpc>
              <a:buNone/>
              <a:tabLst>
                <a:tab pos="2988360" algn="l"/>
              </a:tabLst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	</a:t>
            </a:r>
            <a:r>
              <a:rPr lang="ru-RU" sz="3200" b="1" strike="noStrike" spc="-7">
                <a:solidFill>
                  <a:srgbClr val="921317"/>
                </a:solidFill>
                <a:latin typeface="Times New Roman"/>
              </a:rPr>
              <a:t>История</a:t>
            </a:r>
            <a:endParaRPr lang="ru-RU" sz="32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buNone/>
              <a:tabLst>
                <a:tab pos="2988360" algn="l"/>
              </a:tabLst>
            </a:pPr>
            <a:endParaRPr lang="ru-RU" sz="2900" b="0" strike="noStrike" spc="-1">
              <a:latin typeface="XO Oriel"/>
            </a:endParaRPr>
          </a:p>
          <a:p>
            <a:pPr marL="104760">
              <a:lnSpc>
                <a:spcPct val="100000"/>
              </a:lnSpc>
              <a:buNone/>
              <a:tabLst>
                <a:tab pos="2107440" algn="l"/>
                <a:tab pos="3432240" algn="l"/>
                <a:tab pos="4526280" algn="l"/>
                <a:tab pos="5032440" algn="l"/>
                <a:tab pos="5532840" algn="l"/>
              </a:tabLst>
            </a:pPr>
            <a:r>
              <a:rPr lang="ru-RU" sz="2000" b="0" strike="noStrike" spc="18">
                <a:solidFill>
                  <a:srgbClr val="000000"/>
                </a:solidFill>
                <a:latin typeface="Times New Roman"/>
              </a:rPr>
              <a:t>Д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е</a:t>
            </a:r>
            <a:r>
              <a:rPr lang="ru-RU" sz="2000" b="0" strike="noStrike" spc="18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л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зир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ана	с</a:t>
            </a:r>
            <a:r>
              <a:rPr lang="ru-RU" sz="2000" b="0" strike="noStrike" spc="18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у</a:t>
            </a:r>
            <a:r>
              <a:rPr lang="ru-RU" sz="2000" b="0" strike="noStrike" spc="-35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у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	з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дан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я	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8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	у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18">
                <a:solidFill>
                  <a:srgbClr val="000000"/>
                </a:solidFill>
                <a:latin typeface="Times New Roman"/>
              </a:rPr>
              <a:t>т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а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но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ле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ие  следственных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связей.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None/>
              <a:tabLst>
                <a:tab pos="2107440" algn="l"/>
                <a:tab pos="3432240" algn="l"/>
                <a:tab pos="4526280" algn="l"/>
                <a:tab pos="5032440" algn="l"/>
                <a:tab pos="5532840" algn="l"/>
              </a:tabLst>
            </a:pPr>
            <a:endParaRPr lang="ru-RU" sz="2400" b="0" strike="noStrike" spc="-1">
              <a:latin typeface="XO Oriel"/>
            </a:endParaRPr>
          </a:p>
          <a:p>
            <a:pPr marL="148680">
              <a:lnSpc>
                <a:spcPct val="100000"/>
              </a:lnSpc>
              <a:buNone/>
              <a:tabLst>
                <a:tab pos="2378160" algn="l"/>
              </a:tabLst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	Обществознание</a:t>
            </a:r>
            <a:endParaRPr lang="ru-RU" sz="3200" b="0" strike="noStrike" spc="-1">
              <a:latin typeface="XO Oriel"/>
            </a:endParaRPr>
          </a:p>
        </p:txBody>
      </p:sp>
      <p:grpSp>
        <p:nvGrpSpPr>
          <p:cNvPr id="237" name="object 4"/>
          <p:cNvGrpSpPr/>
          <p:nvPr/>
        </p:nvGrpSpPr>
        <p:grpSpPr>
          <a:xfrm>
            <a:off x="0" y="0"/>
            <a:ext cx="121680" cy="6857640"/>
            <a:chOff x="0" y="0"/>
            <a:chExt cx="121680" cy="6857640"/>
          </a:xfrm>
        </p:grpSpPr>
        <p:sp>
          <p:nvSpPr>
            <p:cNvPr id="238" name="object 5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object 6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noFill/>
            <a:ln w="12700">
              <a:solidFill>
                <a:srgbClr val="92131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40" name="object 7"/>
          <p:cNvSpPr/>
          <p:nvPr/>
        </p:nvSpPr>
        <p:spPr>
          <a:xfrm>
            <a:off x="7621200" y="3453840"/>
            <a:ext cx="1175760" cy="31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ич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-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41" name="object 8"/>
          <p:cNvSpPr/>
          <p:nvPr/>
        </p:nvSpPr>
        <p:spPr>
          <a:xfrm>
            <a:off x="472680" y="5382000"/>
            <a:ext cx="8322120" cy="622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2166120" algn="l"/>
                <a:tab pos="4007520" algn="l"/>
                <a:tab pos="4422240" algn="l"/>
                <a:tab pos="5612040" algn="l"/>
                <a:tab pos="7035840" algn="l"/>
                <a:tab pos="743508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-106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орре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ти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32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ана	фо</a:t>
            </a:r>
            <a:r>
              <a:rPr lang="ru-RU" sz="2000" b="0" strike="noStrike" spc="-32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м</a:t>
            </a:r>
            <a:r>
              <a:rPr lang="ru-RU" sz="2000" b="0" strike="noStrike" spc="-92">
                <a:solidFill>
                  <a:srgbClr val="000000"/>
                </a:solidFill>
                <a:latin typeface="Times New Roman"/>
              </a:rPr>
              <a:t>у</a:t>
            </a: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л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ир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-41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	и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вн</a:t>
            </a:r>
            <a:r>
              <a:rPr lang="ru-RU" sz="2000" b="0" strike="noStrike" spc="38">
                <a:solidFill>
                  <a:srgbClr val="000000"/>
                </a:solidFill>
                <a:latin typeface="Times New Roman"/>
              </a:rPr>
              <a:t>е</a:t>
            </a:r>
            <a:r>
              <a:rPr lang="ru-RU" sz="2000" b="0" strike="noStrike" spc="18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ены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32">
                <a:solidFill>
                  <a:srgbClr val="000000"/>
                </a:solidFill>
                <a:latin typeface="Times New Roman"/>
              </a:rPr>
              <a:t>з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м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ен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е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я	в	си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тему 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оценивания</a:t>
            </a:r>
            <a:r>
              <a:rPr lang="ru-RU" sz="2000" b="0" strike="noStrike" spc="2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выполнения</a:t>
            </a:r>
            <a:r>
              <a:rPr lang="ru-RU" sz="2000" b="0" strike="noStrike" spc="2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задания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24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(критерий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24.1).</a:t>
            </a:r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45400" y="293760"/>
            <a:ext cx="4727160" cy="115776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2750040" algn="l"/>
              </a:tabLst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	</a:t>
            </a:r>
            <a:r>
              <a:rPr lang="ru-RU" sz="3200" b="1" strike="noStrike" spc="-32">
                <a:solidFill>
                  <a:srgbClr val="921317"/>
                </a:solidFill>
                <a:latin typeface="Times New Roman"/>
              </a:rPr>
              <a:t>География</a:t>
            </a:r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object 3"/>
          <p:cNvSpPr/>
          <p:nvPr/>
        </p:nvSpPr>
        <p:spPr>
          <a:xfrm>
            <a:off x="378000" y="1068120"/>
            <a:ext cx="8520120" cy="5415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43920">
              <a:lnSpc>
                <a:spcPct val="100000"/>
              </a:lnSpc>
              <a:spcBef>
                <a:spcPts val="105"/>
              </a:spcBef>
              <a:buNone/>
              <a:tabLst>
                <a:tab pos="1517760" algn="l"/>
                <a:tab pos="2560320" algn="l"/>
                <a:tab pos="3009960" algn="l"/>
                <a:tab pos="3344040" algn="l"/>
                <a:tab pos="3794760" algn="l"/>
                <a:tab pos="4340160" algn="l"/>
                <a:tab pos="5718240" algn="l"/>
                <a:tab pos="6496200" algn="l"/>
                <a:tab pos="7163280" algn="l"/>
                <a:tab pos="7870680" algn="l"/>
                <a:tab pos="829008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Искл</a:t>
            </a:r>
            <a:r>
              <a:rPr lang="ru-RU" sz="2000" b="0" strike="noStrike" spc="-75">
                <a:solidFill>
                  <a:srgbClr val="000000"/>
                </a:solidFill>
                <a:latin typeface="Times New Roman"/>
              </a:rPr>
              <a:t>ю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чены	зада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я	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2	и	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3	(по	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</a:t>
            </a:r>
            <a:r>
              <a:rPr lang="ru-RU" sz="2000" b="0" strike="noStrike" spc="-35">
                <a:solidFill>
                  <a:srgbClr val="000000"/>
                </a:solidFill>
                <a:latin typeface="Times New Roman"/>
              </a:rPr>
              <a:t>у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ме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ац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	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К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М	ЕГЭ	2023	</a:t>
            </a:r>
            <a:r>
              <a:rPr lang="ru-RU" sz="2000" b="0" strike="noStrike" spc="-236">
                <a:solidFill>
                  <a:srgbClr val="000000"/>
                </a:solidFill>
                <a:latin typeface="Times New Roman"/>
              </a:rPr>
              <a:t>г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.)	с 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топографической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картой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(определение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азимута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построение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профиля).</a:t>
            </a:r>
            <a:endParaRPr lang="ru-RU" sz="2000" b="0" strike="noStrike" spc="-1">
              <a:latin typeface="XO Oriel"/>
            </a:endParaRPr>
          </a:p>
          <a:p>
            <a:pPr marL="43920">
              <a:lnSpc>
                <a:spcPct val="100000"/>
              </a:lnSpc>
              <a:buNone/>
              <a:tabLst>
                <a:tab pos="1517760" algn="l"/>
                <a:tab pos="2560320" algn="l"/>
                <a:tab pos="3009960" algn="l"/>
                <a:tab pos="3344040" algn="l"/>
                <a:tab pos="3794760" algn="l"/>
                <a:tab pos="4340160" algn="l"/>
                <a:tab pos="5718240" algn="l"/>
                <a:tab pos="6496200" algn="l"/>
                <a:tab pos="7163280" algn="l"/>
                <a:tab pos="7870680" algn="l"/>
                <a:tab pos="829008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Общее</a:t>
            </a:r>
            <a:r>
              <a:rPr lang="ru-RU" sz="2000" b="0" strike="noStrike" spc="37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число</a:t>
            </a:r>
            <a:r>
              <a:rPr lang="ru-RU" sz="2000" b="0" strike="noStrike" spc="37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заданий</a:t>
            </a:r>
            <a:r>
              <a:rPr lang="ru-RU" sz="2000" b="0" strike="noStrike" spc="38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38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экзаменационной</a:t>
            </a:r>
            <a:r>
              <a:rPr lang="ru-RU" sz="2000" b="0" strike="noStrike" spc="38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работе</a:t>
            </a:r>
            <a:r>
              <a:rPr lang="ru-RU" sz="2000" b="0" strike="noStrike" spc="37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сократилось</a:t>
            </a:r>
            <a:r>
              <a:rPr lang="ru-RU" sz="2000" b="0" strike="noStrike" spc="38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0" strike="noStrike" spc="35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31</a:t>
            </a:r>
            <a:r>
              <a:rPr lang="ru-RU" sz="2000" b="0" strike="noStrike" spc="37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до</a:t>
            </a:r>
            <a:r>
              <a:rPr lang="ru-RU" sz="2000" b="0" strike="noStrike" spc="37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29.</a:t>
            </a:r>
            <a:endParaRPr lang="ru-RU" sz="2000" b="0" strike="noStrike" spc="-1">
              <a:latin typeface="XO Oriel"/>
            </a:endParaRPr>
          </a:p>
          <a:p>
            <a:pPr marL="43920">
              <a:lnSpc>
                <a:spcPct val="100000"/>
              </a:lnSpc>
              <a:buNone/>
              <a:tabLst>
                <a:tab pos="1517760" algn="l"/>
                <a:tab pos="2560320" algn="l"/>
                <a:tab pos="3009960" algn="l"/>
                <a:tab pos="3344040" algn="l"/>
                <a:tab pos="3794760" algn="l"/>
                <a:tab pos="4340160" algn="l"/>
                <a:tab pos="5718240" algn="l"/>
                <a:tab pos="6496200" algn="l"/>
                <a:tab pos="7163280" algn="l"/>
                <a:tab pos="7870680" algn="l"/>
                <a:tab pos="8290080" algn="l"/>
              </a:tabLst>
            </a:pP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Максимальный</a:t>
            </a:r>
            <a:r>
              <a:rPr lang="ru-RU" sz="2000" b="0" strike="noStrike" spc="2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первичный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изменѐн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2000" b="1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43</a:t>
            </a:r>
            <a:r>
              <a:rPr lang="ru-RU" sz="2000" b="1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до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39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баллов.</a:t>
            </a:r>
            <a:endParaRPr lang="ru-RU" sz="2000" b="0" strike="noStrike" spc="-1">
              <a:latin typeface="XO Oriel"/>
            </a:endParaRPr>
          </a:p>
          <a:p>
            <a:pPr>
              <a:lnSpc>
                <a:spcPct val="100000"/>
              </a:lnSpc>
              <a:buNone/>
              <a:tabLst>
                <a:tab pos="1517760" algn="l"/>
                <a:tab pos="2560320" algn="l"/>
                <a:tab pos="3009960" algn="l"/>
                <a:tab pos="3344040" algn="l"/>
                <a:tab pos="3794760" algn="l"/>
                <a:tab pos="4340160" algn="l"/>
                <a:tab pos="5718240" algn="l"/>
                <a:tab pos="6496200" algn="l"/>
                <a:tab pos="7163280" algn="l"/>
                <a:tab pos="7870680" algn="l"/>
                <a:tab pos="8290080" algn="l"/>
              </a:tabLst>
            </a:pPr>
            <a:endParaRPr lang="ru-RU" sz="2050" b="0" strike="noStrike" spc="-1">
              <a:latin typeface="XO Oriel"/>
            </a:endParaRPr>
          </a:p>
          <a:p>
            <a:pPr marL="119520">
              <a:lnSpc>
                <a:spcPct val="100000"/>
              </a:lnSpc>
              <a:buNone/>
              <a:tabLst>
                <a:tab pos="1943280" algn="l"/>
              </a:tabLst>
            </a:pPr>
            <a:r>
              <a:rPr lang="ru-RU" sz="3200" b="1" strike="noStrike" spc="-1">
                <a:solidFill>
                  <a:srgbClr val="921317"/>
                </a:solidFill>
                <a:latin typeface="Times New Roman"/>
              </a:rPr>
              <a:t>ЕГЭ	Иностранные</a:t>
            </a:r>
            <a:r>
              <a:rPr lang="ru-RU" sz="3200" b="1" strike="noStrike" spc="-41">
                <a:solidFill>
                  <a:srgbClr val="921317"/>
                </a:solidFill>
                <a:latin typeface="Times New Roman"/>
              </a:rPr>
              <a:t> </a:t>
            </a:r>
            <a:r>
              <a:rPr lang="ru-RU" sz="3200" b="1" strike="noStrike" spc="-12">
                <a:solidFill>
                  <a:srgbClr val="921317"/>
                </a:solidFill>
                <a:latin typeface="Times New Roman"/>
              </a:rPr>
              <a:t>языки</a:t>
            </a:r>
            <a:endParaRPr lang="ru-RU" sz="3200" b="0" strike="noStrike" spc="-1">
              <a:latin typeface="XO Oriel"/>
            </a:endParaRPr>
          </a:p>
          <a:p>
            <a:pPr marL="12600" algn="just">
              <a:lnSpc>
                <a:spcPct val="100000"/>
              </a:lnSpc>
              <a:spcBef>
                <a:spcPts val="2625"/>
              </a:spcBef>
              <a:buNone/>
              <a:tabLst>
                <a:tab pos="194328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Изменения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в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содержании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КИМ 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отсутствуют.</a:t>
            </a:r>
            <a:endParaRPr lang="ru-RU" sz="2000" b="0" strike="noStrike" spc="-1">
              <a:latin typeface="XO Oriel"/>
            </a:endParaRPr>
          </a:p>
          <a:p>
            <a:pPr marL="12600" algn="just">
              <a:lnSpc>
                <a:spcPct val="100000"/>
              </a:lnSpc>
              <a:buNone/>
              <a:tabLst>
                <a:tab pos="194328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Изменена</a:t>
            </a:r>
            <a:r>
              <a:rPr lang="ru-RU" sz="2000" b="0" strike="noStrike" spc="46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система</a:t>
            </a:r>
            <a:r>
              <a:rPr lang="ru-RU" sz="2000" b="0" strike="noStrike" spc="46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уровней</a:t>
            </a:r>
            <a:r>
              <a:rPr lang="ru-RU" sz="2000" b="0" strike="noStrike" spc="46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сложности</a:t>
            </a:r>
            <a:r>
              <a:rPr lang="ru-RU" sz="2000" b="0" strike="noStrike" spc="46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заданий:</a:t>
            </a:r>
            <a:r>
              <a:rPr lang="ru-RU" sz="2000" b="0" strike="noStrike" spc="46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на</a:t>
            </a:r>
            <a:r>
              <a:rPr lang="ru-RU" sz="2000" b="0" strike="noStrike" spc="46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базовый</a:t>
            </a:r>
            <a:r>
              <a:rPr lang="ru-RU" sz="2000" b="0" strike="noStrike" spc="46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(соответствует </a:t>
            </a:r>
            <a:r>
              <a:rPr lang="ru-RU" sz="2000" b="0" strike="noStrike" spc="-49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программе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базового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уровня)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и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высокий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(соответствует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программе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углубленного</a:t>
            </a:r>
            <a:r>
              <a:rPr lang="ru-RU" sz="2000" b="0" strike="noStrike" spc="1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уровня).</a:t>
            </a:r>
            <a:endParaRPr lang="ru-RU" sz="2000" b="0" strike="noStrike" spc="-1">
              <a:latin typeface="XO Oriel"/>
            </a:endParaRPr>
          </a:p>
          <a:p>
            <a:pPr marL="12600" algn="just">
              <a:lnSpc>
                <a:spcPct val="100000"/>
              </a:lnSpc>
              <a:buNone/>
              <a:tabLst>
                <a:tab pos="1943280" algn="l"/>
              </a:tabLst>
            </a:pP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Уточнены формулировки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задания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38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письменной части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задания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4 устной </a:t>
            </a:r>
            <a:r>
              <a:rPr lang="ru-RU" sz="2000" b="0" strike="noStrike" spc="4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части,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а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также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критерии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оценивания</a:t>
            </a:r>
            <a:r>
              <a:rPr lang="ru-RU" sz="2000" b="0" strike="noStrike" spc="2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ответов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на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задание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4.</a:t>
            </a:r>
            <a:endParaRPr lang="ru-RU" sz="2000" b="0" strike="noStrike" spc="-1">
              <a:latin typeface="XO Oriel"/>
            </a:endParaRPr>
          </a:p>
          <a:p>
            <a:pPr marL="12600" algn="just">
              <a:lnSpc>
                <a:spcPct val="100000"/>
              </a:lnSpc>
              <a:buNone/>
              <a:tabLst>
                <a:tab pos="1943280" algn="l"/>
              </a:tabLst>
            </a:pPr>
            <a:r>
              <a:rPr lang="ru-RU" sz="2000" b="0" strike="noStrike" spc="-21">
                <a:solidFill>
                  <a:srgbClr val="000000"/>
                </a:solidFill>
                <a:latin typeface="Times New Roman"/>
              </a:rPr>
              <a:t>Уменьшено</a:t>
            </a:r>
            <a:r>
              <a:rPr lang="ru-RU" sz="2000" b="0" strike="noStrike" spc="22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максимальное</a:t>
            </a:r>
            <a:r>
              <a:rPr lang="ru-RU" sz="2000" b="0" strike="noStrike" spc="242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2">
                <a:solidFill>
                  <a:srgbClr val="000000"/>
                </a:solidFill>
                <a:latin typeface="Times New Roman"/>
              </a:rPr>
              <a:t>количество</a:t>
            </a:r>
            <a:r>
              <a:rPr lang="ru-RU" sz="2000" b="0" strike="noStrike" spc="23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баллов</a:t>
            </a:r>
            <a:r>
              <a:rPr lang="ru-RU" sz="2000" b="0" strike="noStrike" spc="24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за</a:t>
            </a:r>
            <a:r>
              <a:rPr lang="ru-RU" sz="2000" b="0" strike="noStrike" spc="23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выполнение</a:t>
            </a:r>
            <a:r>
              <a:rPr lang="ru-RU" sz="2000" b="0" strike="noStrike" spc="23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заданий</a:t>
            </a:r>
            <a:r>
              <a:rPr lang="ru-RU" sz="2000" b="0" strike="noStrike" spc="23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1</a:t>
            </a:r>
            <a:r>
              <a:rPr lang="ru-RU" sz="2000" b="0" strike="noStrike" spc="248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23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80">
                <a:solidFill>
                  <a:srgbClr val="000000"/>
                </a:solidFill>
                <a:latin typeface="Times New Roman"/>
              </a:rPr>
              <a:t>11</a:t>
            </a:r>
            <a:endParaRPr lang="ru-RU" sz="2000" b="0" strike="noStrike" spc="-1">
              <a:latin typeface="XO Oriel"/>
            </a:endParaRPr>
          </a:p>
          <a:p>
            <a:pPr marL="12600" algn="just">
              <a:lnSpc>
                <a:spcPct val="100000"/>
              </a:lnSpc>
              <a:spcBef>
                <a:spcPts val="6"/>
              </a:spcBef>
              <a:buNone/>
              <a:tabLst>
                <a:tab pos="1943280" algn="l"/>
              </a:tabLst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(до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баллов),</a:t>
            </a:r>
            <a:r>
              <a:rPr lang="ru-RU" sz="2000" b="0" strike="noStrike" spc="-15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заданий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 2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sz="2000" b="0" strike="noStrike" spc="9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10</a:t>
            </a:r>
            <a:r>
              <a:rPr lang="ru-RU" sz="2000" b="0" strike="noStrike" spc="483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(до</a:t>
            </a:r>
            <a:r>
              <a:rPr lang="ru-RU" sz="2000" b="0" strike="noStrike" spc="-26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3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баллов).</a:t>
            </a:r>
            <a:endParaRPr lang="ru-RU" sz="2000" b="0" strike="noStrike" spc="-1">
              <a:latin typeface="XO Oriel"/>
            </a:endParaRPr>
          </a:p>
          <a:p>
            <a:pPr marL="12600" algn="just">
              <a:lnSpc>
                <a:spcPct val="100000"/>
              </a:lnSpc>
              <a:buNone/>
              <a:tabLst>
                <a:tab pos="1943280" algn="l"/>
              </a:tabLst>
            </a:pP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Максимальный первичный </a:t>
            </a: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балл за </a:t>
            </a:r>
            <a:r>
              <a:rPr lang="ru-RU" sz="2000" b="0" strike="noStrike" spc="-7">
                <a:solidFill>
                  <a:srgbClr val="000000"/>
                </a:solidFill>
                <a:latin typeface="Times New Roman"/>
              </a:rPr>
              <a:t>выполнение работы изменѐн </a:t>
            </a:r>
            <a:r>
              <a:rPr lang="ru-RU" sz="2000" b="1" strike="noStrike" spc="-1">
                <a:solidFill>
                  <a:srgbClr val="000000"/>
                </a:solidFill>
                <a:latin typeface="Times New Roman"/>
              </a:rPr>
              <a:t>с 86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до </a:t>
            </a:r>
            <a:r>
              <a:rPr lang="ru-RU" sz="2000" b="1" strike="noStrike" spc="-12">
                <a:solidFill>
                  <a:srgbClr val="000000"/>
                </a:solidFill>
                <a:latin typeface="Times New Roman"/>
              </a:rPr>
              <a:t>82 </a:t>
            </a:r>
            <a:r>
              <a:rPr lang="ru-RU" sz="2000" b="1" strike="noStrike" spc="-7">
                <a:solidFill>
                  <a:srgbClr val="000000"/>
                </a:solidFill>
                <a:latin typeface="Times New Roman"/>
              </a:rPr>
              <a:t> баллов.</a:t>
            </a:r>
            <a:endParaRPr lang="ru-RU" sz="2000" b="0" strike="noStrike" spc="-1">
              <a:latin typeface="XO Oriel"/>
            </a:endParaRPr>
          </a:p>
        </p:txBody>
      </p:sp>
      <p:grpSp>
        <p:nvGrpSpPr>
          <p:cNvPr id="244" name="object 4"/>
          <p:cNvGrpSpPr/>
          <p:nvPr/>
        </p:nvGrpSpPr>
        <p:grpSpPr>
          <a:xfrm>
            <a:off x="0" y="0"/>
            <a:ext cx="121680" cy="6857640"/>
            <a:chOff x="0" y="0"/>
            <a:chExt cx="121680" cy="6857640"/>
          </a:xfrm>
        </p:grpSpPr>
        <p:sp>
          <p:nvSpPr>
            <p:cNvPr id="245" name="object 5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object 6"/>
            <p:cNvSpPr/>
            <p:nvPr/>
          </p:nvSpPr>
          <p:spPr>
            <a:xfrm>
              <a:off x="0" y="0"/>
              <a:ext cx="121680" cy="685764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noFill/>
            <a:ln w="12700">
              <a:solidFill>
                <a:srgbClr val="921317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object 2"/>
          <p:cNvPicPr/>
          <p:nvPr/>
        </p:nvPicPr>
        <p:blipFill>
          <a:blip r:embed="rId2"/>
          <a:stretch/>
        </p:blipFill>
        <p:spPr>
          <a:xfrm>
            <a:off x="0" y="85680"/>
            <a:ext cx="8938800" cy="6648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object 2"/>
          <p:cNvSpPr/>
          <p:nvPr/>
        </p:nvSpPr>
        <p:spPr>
          <a:xfrm>
            <a:off x="130320" y="1332720"/>
            <a:ext cx="7303320" cy="160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980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2400" b="1" u="heavy" strike="noStrike" spc="-26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fipi.ru</a:t>
            </a:r>
            <a:r>
              <a:rPr lang="ru-RU" sz="2400" b="1" strike="noStrike" spc="-32">
                <a:solidFill>
                  <a:srgbClr val="8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-</a:t>
            </a:r>
            <a:r>
              <a:rPr lang="ru-RU" sz="2400" b="1" strike="noStrike" spc="-75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404040"/>
                </a:solidFill>
                <a:latin typeface="Cambria"/>
              </a:rPr>
              <a:t>Федеральный</a:t>
            </a:r>
            <a:r>
              <a:rPr lang="ru-RU" sz="2400" b="1" strike="noStrike" spc="-32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52">
                <a:solidFill>
                  <a:srgbClr val="404040"/>
                </a:solidFill>
                <a:latin typeface="Cambria"/>
              </a:rPr>
              <a:t>институт</a:t>
            </a:r>
            <a:r>
              <a:rPr lang="ru-RU" sz="2400" b="1" strike="noStrike" spc="143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9">
                <a:solidFill>
                  <a:srgbClr val="404040"/>
                </a:solidFill>
                <a:latin typeface="Cambria"/>
              </a:rPr>
              <a:t>педагогических</a:t>
            </a:r>
            <a:endParaRPr lang="ru-RU" sz="2400" b="0" strike="noStrike" spc="-1">
              <a:latin typeface="XO Oriel"/>
            </a:endParaRPr>
          </a:p>
          <a:p>
            <a:pPr marL="198000">
              <a:lnSpc>
                <a:spcPct val="100000"/>
              </a:lnSpc>
              <a:buNone/>
            </a:pP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измерений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995"/>
              </a:spcBef>
              <a:buNone/>
              <a:tabLst>
                <a:tab pos="1595880" algn="l"/>
              </a:tabLst>
            </a:pPr>
            <a:r>
              <a:rPr lang="ru-RU" sz="2400" b="1" u="heavy" strike="noStrike" spc="-21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ege.edu.ru</a:t>
            </a:r>
            <a:r>
              <a:rPr lang="ru-RU" sz="2400" b="1" strike="noStrike" spc="-21">
                <a:solidFill>
                  <a:srgbClr val="800000"/>
                </a:solidFill>
                <a:latin typeface="Cambria"/>
              </a:rPr>
              <a:t>	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-</a:t>
            </a:r>
            <a:r>
              <a:rPr lang="ru-RU" sz="2400" b="1" strike="noStrike" spc="-131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35">
                <a:solidFill>
                  <a:srgbClr val="404040"/>
                </a:solidFill>
                <a:latin typeface="Cambria"/>
              </a:rPr>
              <a:t>Официальный</a:t>
            </a:r>
            <a:r>
              <a:rPr lang="ru-RU" sz="2400" b="1" strike="noStrike" spc="154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информационный </a:t>
            </a:r>
            <a:r>
              <a:rPr lang="ru-RU" sz="2400" b="1" strike="noStrike" spc="-511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ЕГЭ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49" name="object 3"/>
          <p:cNvSpPr/>
          <p:nvPr/>
        </p:nvSpPr>
        <p:spPr>
          <a:xfrm>
            <a:off x="7446240" y="2190960"/>
            <a:ext cx="1061280" cy="378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по</a:t>
            </a:r>
            <a:r>
              <a:rPr lang="ru-RU" sz="2400" b="1" strike="noStrike" spc="-32">
                <a:solidFill>
                  <a:srgbClr val="404040"/>
                </a:solidFill>
                <a:latin typeface="Cambria"/>
              </a:rPr>
              <a:t>р</a:t>
            </a: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та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л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50" name="object 4"/>
          <p:cNvSpPr/>
          <p:nvPr/>
        </p:nvSpPr>
        <p:spPr>
          <a:xfrm>
            <a:off x="130320" y="3049200"/>
            <a:ext cx="8516880" cy="280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pos="1027440" algn="l"/>
                <a:tab pos="5807880" algn="l"/>
                <a:tab pos="8242920" algn="l"/>
              </a:tabLst>
            </a:pPr>
            <a:r>
              <a:rPr lang="ru-RU" sz="2400" b="1" u="heavy" strike="noStrike" spc="-35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o</a:t>
            </a:r>
            <a:r>
              <a:rPr lang="ru-RU" sz="2400" b="1" u="heavy" strike="noStrike" spc="-41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br</a:t>
            </a:r>
            <a:r>
              <a:rPr lang="ru-RU" sz="2400" b="1" u="heavy" strike="noStrike" spc="-35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n</a:t>
            </a:r>
            <a:r>
              <a:rPr lang="ru-RU" sz="2400" b="1" u="heavy" strike="noStrike" spc="-41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a</a:t>
            </a:r>
            <a:r>
              <a:rPr lang="ru-RU" sz="2400" b="1" u="heavy" strike="noStrike" spc="-46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d</a:t>
            </a:r>
            <a:r>
              <a:rPr lang="ru-RU" sz="2400" b="1" u="heavy" strike="noStrike" spc="-35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zo</a:t>
            </a:r>
            <a:r>
              <a:rPr lang="ru-RU" sz="2400" b="1" u="heavy" strike="noStrike" spc="-282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r</a:t>
            </a:r>
            <a:r>
              <a:rPr lang="ru-RU" sz="2400" b="1" u="heavy" strike="noStrike" spc="-46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.</a:t>
            </a:r>
            <a:r>
              <a:rPr lang="ru-RU" sz="2400" b="1" u="heavy" strike="noStrike" spc="-41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g</a:t>
            </a:r>
            <a:r>
              <a:rPr lang="ru-RU" sz="2400" b="1" u="heavy" strike="noStrike" spc="-86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o</a:t>
            </a:r>
            <a:r>
              <a:rPr lang="ru-RU" sz="2400" b="1" u="heavy" strike="noStrike" spc="-256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v</a:t>
            </a:r>
            <a:r>
              <a:rPr lang="ru-RU" sz="2400" b="1" u="heavy" strike="noStrike" spc="-46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.</a:t>
            </a:r>
            <a:r>
              <a:rPr lang="ru-RU" sz="2400" b="1" u="heavy" strike="noStrike" spc="-32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r</a:t>
            </a:r>
            <a:r>
              <a:rPr lang="ru-RU" sz="2400" b="1" u="heavy" strike="noStrike" spc="-1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u</a:t>
            </a:r>
            <a:r>
              <a:rPr lang="ru-RU" sz="2400" b="1" strike="noStrike" spc="-21">
                <a:solidFill>
                  <a:srgbClr val="8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-</a:t>
            </a:r>
            <a:r>
              <a:rPr lang="ru-RU" sz="2400" b="1" strike="noStrike" spc="-72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404040"/>
                </a:solidFill>
                <a:latin typeface="Cambria"/>
              </a:rPr>
              <a:t>Ф</a:t>
            </a: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е</a:t>
            </a:r>
            <a:r>
              <a:rPr lang="ru-RU" sz="2400" b="1" strike="noStrike" spc="-12">
                <a:solidFill>
                  <a:srgbClr val="404040"/>
                </a:solidFill>
                <a:latin typeface="Cambria"/>
              </a:rPr>
              <a:t>д</a:t>
            </a: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е</a:t>
            </a:r>
            <a:r>
              <a:rPr lang="ru-RU" sz="2400" b="1" strike="noStrike" spc="-21">
                <a:solidFill>
                  <a:srgbClr val="404040"/>
                </a:solidFill>
                <a:latin typeface="Cambria"/>
              </a:rPr>
              <a:t>р</a:t>
            </a: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а</a:t>
            </a:r>
            <a:r>
              <a:rPr lang="ru-RU" sz="2400" b="1" strike="noStrike" spc="-12">
                <a:solidFill>
                  <a:srgbClr val="404040"/>
                </a:solidFill>
                <a:latin typeface="Cambria"/>
              </a:rPr>
              <a:t>л</a:t>
            </a: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ь</a:t>
            </a:r>
            <a:r>
              <a:rPr lang="ru-RU" sz="2400" b="1" strike="noStrike" spc="-12">
                <a:solidFill>
                  <a:srgbClr val="404040"/>
                </a:solidFill>
                <a:latin typeface="Cambria"/>
              </a:rPr>
              <a:t>н</a:t>
            </a: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а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я</a:t>
            </a:r>
            <a:r>
              <a:rPr lang="ru-RU" sz="2400" b="1" strike="noStrike" spc="12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служба	</a:t>
            </a:r>
            <a:r>
              <a:rPr lang="ru-RU" sz="2400" b="1" strike="noStrike" spc="-32">
                <a:solidFill>
                  <a:srgbClr val="404040"/>
                </a:solidFill>
                <a:latin typeface="Cambria"/>
              </a:rPr>
              <a:t>п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о</a:t>
            </a:r>
            <a:r>
              <a:rPr lang="ru-RU" sz="2400" b="1" strike="noStrike" spc="128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9">
                <a:solidFill>
                  <a:srgbClr val="404040"/>
                </a:solidFill>
                <a:latin typeface="Cambria"/>
              </a:rPr>
              <a:t>н</a:t>
            </a:r>
            <a:r>
              <a:rPr lang="ru-RU" sz="2400" b="1" strike="noStrike" spc="4">
                <a:solidFill>
                  <a:srgbClr val="404040"/>
                </a:solidFill>
                <a:latin typeface="Cambria"/>
              </a:rPr>
              <a:t>а</a:t>
            </a:r>
            <a:r>
              <a:rPr lang="ru-RU" sz="2400" b="1" strike="noStrike" spc="12">
                <a:solidFill>
                  <a:srgbClr val="404040"/>
                </a:solidFill>
                <a:latin typeface="Cambria"/>
              </a:rPr>
              <a:t>д</a:t>
            </a:r>
            <a:r>
              <a:rPr lang="ru-RU" sz="2400" b="1" strike="noStrike" spc="9">
                <a:solidFill>
                  <a:srgbClr val="404040"/>
                </a:solidFill>
                <a:latin typeface="Cambria"/>
              </a:rPr>
              <a:t>зо</a:t>
            </a:r>
            <a:r>
              <a:rPr lang="ru-RU" sz="2400" b="1" strike="noStrike" spc="-46">
                <a:solidFill>
                  <a:srgbClr val="404040"/>
                </a:solidFill>
                <a:latin typeface="Cambria"/>
              </a:rPr>
              <a:t>р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у	в  сфере	</a:t>
            </a:r>
            <a:r>
              <a:rPr lang="ru-RU" sz="2400" b="1" strike="noStrike" spc="-26">
                <a:solidFill>
                  <a:srgbClr val="404040"/>
                </a:solidFill>
                <a:latin typeface="Cambria"/>
              </a:rPr>
              <a:t>о</a:t>
            </a:r>
            <a:r>
              <a:rPr lang="ru-RU" sz="2400" b="1" strike="noStrike" spc="-32">
                <a:solidFill>
                  <a:srgbClr val="404040"/>
                </a:solidFill>
                <a:latin typeface="Cambria"/>
              </a:rPr>
              <a:t>бр</a:t>
            </a:r>
            <a:r>
              <a:rPr lang="ru-RU" sz="2400" b="1" strike="noStrike" spc="-26">
                <a:solidFill>
                  <a:srgbClr val="404040"/>
                </a:solidFill>
                <a:latin typeface="Cambria"/>
              </a:rPr>
              <a:t>азо</a:t>
            </a:r>
            <a:r>
              <a:rPr lang="ru-RU" sz="2400" b="1" strike="noStrike" spc="-32">
                <a:solidFill>
                  <a:srgbClr val="404040"/>
                </a:solidFill>
                <a:latin typeface="Cambria"/>
              </a:rPr>
              <a:t>в</a:t>
            </a:r>
            <a:r>
              <a:rPr lang="ru-RU" sz="2400" b="1" strike="noStrike" spc="-26">
                <a:solidFill>
                  <a:srgbClr val="404040"/>
                </a:solidFill>
                <a:latin typeface="Cambria"/>
              </a:rPr>
              <a:t>ани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я</a:t>
            </a:r>
            <a:r>
              <a:rPr lang="ru-RU" sz="2400" b="1" strike="noStrike" spc="12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и</a:t>
            </a:r>
            <a:r>
              <a:rPr lang="ru-RU" sz="2400" b="1" strike="noStrike" spc="-160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404040"/>
                </a:solidFill>
                <a:latin typeface="Cambria"/>
              </a:rPr>
              <a:t>н</a:t>
            </a:r>
            <a:r>
              <a:rPr lang="ru-RU" sz="2400" b="1" strike="noStrike" spc="-72">
                <a:solidFill>
                  <a:srgbClr val="404040"/>
                </a:solidFill>
                <a:latin typeface="Cambria"/>
              </a:rPr>
              <a:t>а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уки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1106"/>
              </a:spcBef>
              <a:buNone/>
              <a:tabLst>
                <a:tab pos="1027440" algn="l"/>
                <a:tab pos="5807880" algn="l"/>
                <a:tab pos="8242920" algn="l"/>
              </a:tabLst>
            </a:pPr>
            <a:r>
              <a:rPr lang="ru-RU" sz="2400" b="1" u="heavy" strike="noStrike" spc="-46">
                <a:solidFill>
                  <a:srgbClr val="0462C1"/>
                </a:solidFill>
                <a:uFill>
                  <a:solidFill>
                    <a:srgbClr val="800000"/>
                  </a:solidFill>
                </a:uFill>
                <a:latin typeface="Cambria"/>
                <a:hlinkClick r:id="rId2"/>
              </a:rPr>
              <a:t>www.rustest.ru 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- </a:t>
            </a:r>
            <a:r>
              <a:rPr lang="ru-RU" sz="2400" b="1" strike="noStrike" spc="-35">
                <a:solidFill>
                  <a:srgbClr val="404040"/>
                </a:solidFill>
                <a:latin typeface="Cambria"/>
              </a:rPr>
              <a:t>Официальный </a:t>
            </a:r>
            <a:r>
              <a:rPr lang="ru-RU" sz="2400" b="1" strike="noStrike" spc="29">
                <a:solidFill>
                  <a:srgbClr val="404040"/>
                </a:solidFill>
                <a:latin typeface="Cambria"/>
              </a:rPr>
              <a:t>сайт </a:t>
            </a:r>
            <a:r>
              <a:rPr lang="ru-RU" sz="2400" b="1" strike="noStrike" spc="-7">
                <a:solidFill>
                  <a:srgbClr val="404040"/>
                </a:solidFill>
                <a:latin typeface="Cambria"/>
              </a:rPr>
              <a:t>Федерального </a:t>
            </a:r>
            <a:r>
              <a:rPr lang="ru-RU" sz="2400" b="1" strike="noStrike" spc="9">
                <a:solidFill>
                  <a:srgbClr val="404040"/>
                </a:solidFill>
                <a:latin typeface="Cambria"/>
              </a:rPr>
              <a:t>центра </a:t>
            </a:r>
            <a:r>
              <a:rPr lang="ru-RU" sz="2400" b="1" strike="noStrike" spc="-517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404040"/>
                </a:solidFill>
                <a:latin typeface="Cambria"/>
              </a:rPr>
              <a:t>Тестирования</a:t>
            </a:r>
            <a:endParaRPr lang="ru-RU" sz="2400" b="0" strike="noStrike" spc="-1">
              <a:latin typeface="XO Oriel"/>
            </a:endParaRPr>
          </a:p>
          <a:p>
            <a:pPr marL="12600">
              <a:lnSpc>
                <a:spcPct val="100000"/>
              </a:lnSpc>
              <a:spcBef>
                <a:spcPts val="694"/>
              </a:spcBef>
              <a:buNone/>
              <a:tabLst>
                <a:tab pos="1027440" algn="l"/>
                <a:tab pos="5807880" algn="l"/>
                <a:tab pos="8242920" algn="l"/>
              </a:tabLst>
            </a:pPr>
            <a:r>
              <a:rPr lang="ru-RU" sz="2400" b="1" u="heavy" strike="noStrike" spc="-46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</a:rPr>
              <a:t>mon.gov.ru</a:t>
            </a:r>
            <a:r>
              <a:rPr lang="ru-RU" sz="2400" b="1" strike="noStrike" spc="-46">
                <a:solidFill>
                  <a:srgbClr val="8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-</a:t>
            </a:r>
            <a:r>
              <a:rPr lang="ru-RU" sz="2400" b="1" strike="noStrike" spc="4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Министерство </a:t>
            </a:r>
            <a:r>
              <a:rPr lang="ru-RU" sz="2400" b="1" strike="noStrike" spc="-26">
                <a:solidFill>
                  <a:srgbClr val="404040"/>
                </a:solidFill>
                <a:latin typeface="Cambria"/>
              </a:rPr>
              <a:t>образования</a:t>
            </a:r>
            <a:r>
              <a:rPr lang="ru-RU" sz="2400" b="1" strike="noStrike" spc="-21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404040"/>
                </a:solidFill>
                <a:latin typeface="Cambria"/>
              </a:rPr>
              <a:t>и </a:t>
            </a:r>
            <a:r>
              <a:rPr lang="ru-RU" sz="2400" b="1" strike="noStrike" spc="-21">
                <a:solidFill>
                  <a:srgbClr val="404040"/>
                </a:solidFill>
                <a:latin typeface="Cambria"/>
              </a:rPr>
              <a:t>науки </a:t>
            </a:r>
            <a:r>
              <a:rPr lang="ru-RU" sz="2400" b="1" strike="noStrike" spc="-517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404040"/>
                </a:solidFill>
                <a:latin typeface="Cambria"/>
              </a:rPr>
              <a:t>Российской</a:t>
            </a:r>
            <a:r>
              <a:rPr lang="ru-RU" sz="2400" b="1" strike="noStrike" spc="-21">
                <a:solidFill>
                  <a:srgbClr val="40404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404040"/>
                </a:solidFill>
                <a:latin typeface="Cambria"/>
              </a:rPr>
              <a:t>Федерации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2830320" y="479520"/>
            <a:ext cx="3951360" cy="115776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2400" b="1" u="heavy" strike="noStrike" spc="-97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С</a:t>
            </a:r>
            <a:r>
              <a:rPr lang="ru-RU" sz="2400" b="1" u="heavy" strike="noStrike" spc="-106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А</a:t>
            </a:r>
            <a:r>
              <a:rPr lang="ru-RU" sz="2400" b="1" u="heavy" strike="noStrike" spc="-100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Й</a:t>
            </a:r>
            <a:r>
              <a:rPr lang="ru-RU" sz="2400" b="1" u="heavy" strike="noStrike" spc="-97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Т</a:t>
            </a:r>
            <a:r>
              <a:rPr lang="ru-RU" sz="2400" b="1" u="heavy" strike="noStrike" spc="-1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Ы </a:t>
            </a:r>
            <a:r>
              <a:rPr lang="ru-RU" sz="2400" b="1" u="heavy" strike="noStrike" spc="-231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 </a:t>
            </a:r>
            <a:r>
              <a:rPr lang="ru-RU" sz="2400" b="1" u="heavy" strike="noStrike" spc="89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В  </a:t>
            </a:r>
            <a:r>
              <a:rPr lang="ru-RU" sz="2400" b="1" u="heavy" strike="noStrike" spc="-92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П</a:t>
            </a:r>
            <a:r>
              <a:rPr lang="ru-RU" sz="2400" b="1" u="heavy" strike="noStrike" spc="-86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О</a:t>
            </a:r>
            <a:r>
              <a:rPr lang="ru-RU" sz="2400" b="1" u="heavy" strike="noStrike" spc="-92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М</a:t>
            </a:r>
            <a:r>
              <a:rPr lang="ru-RU" sz="2400" b="1" u="heavy" strike="noStrike" spc="-86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ОЩ</a:t>
            </a:r>
            <a:r>
              <a:rPr lang="ru-RU" sz="2400" b="1" u="heavy" strike="noStrike" spc="-1">
                <a:solidFill>
                  <a:srgbClr val="C00000"/>
                </a:solidFill>
                <a:uFill>
                  <a:solidFill>
                    <a:srgbClr val="FF0000"/>
                  </a:solidFill>
                </a:uFill>
                <a:latin typeface="Cambria"/>
              </a:rPr>
              <a:t>Ь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2" name="object 6"/>
          <p:cNvPicPr/>
          <p:nvPr/>
        </p:nvPicPr>
        <p:blipFill>
          <a:blip r:embed="rId3"/>
          <a:stretch/>
        </p:blipFill>
        <p:spPr>
          <a:xfrm>
            <a:off x="304920" y="143640"/>
            <a:ext cx="1999080" cy="1090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07400" y="117720"/>
            <a:ext cx="2617920" cy="115740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lang="ru-RU" sz="2500" b="1" u="heavy" strike="noStrike" spc="-12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Особенности</a:t>
            </a:r>
            <a:r>
              <a:rPr lang="ru-RU" sz="2500" b="1" u="heavy" strike="noStrike" spc="-32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 </a:t>
            </a:r>
            <a:r>
              <a:rPr lang="ru-RU" sz="2500" b="1" u="heavy" strike="noStrike" spc="-7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ЕГЭ</a:t>
            </a:r>
            <a:endParaRPr lang="ru-RU" sz="2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object 3"/>
          <p:cNvSpPr/>
          <p:nvPr/>
        </p:nvSpPr>
        <p:spPr>
          <a:xfrm>
            <a:off x="354960" y="733320"/>
            <a:ext cx="7848360" cy="465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927000" indent="-915120">
              <a:lnSpc>
                <a:spcPct val="100000"/>
              </a:lnSpc>
              <a:spcBef>
                <a:spcPts val="99"/>
              </a:spcBef>
              <a:buClr>
                <a:srgbClr val="001F5F"/>
              </a:buClr>
              <a:buFont typeface="Arial MT"/>
              <a:buChar char="•"/>
              <a:tabLst>
                <a:tab pos="927000" algn="l"/>
                <a:tab pos="927720" algn="l"/>
              </a:tabLst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единые</a:t>
            </a:r>
            <a:r>
              <a:rPr lang="ru-RU" sz="2400" b="1" strike="noStrike" spc="-3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правила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проведения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None/>
              <a:tabLst>
                <a:tab pos="927000" algn="l"/>
                <a:tab pos="927720" algn="l"/>
              </a:tabLst>
            </a:pPr>
            <a:endParaRPr lang="ru-RU" sz="3150" b="0" strike="noStrike" spc="-1">
              <a:latin typeface="XO Oriel"/>
            </a:endParaRPr>
          </a:p>
          <a:p>
            <a:pPr marL="927000" indent="-915120">
              <a:lnSpc>
                <a:spcPct val="100000"/>
              </a:lnSpc>
              <a:buClr>
                <a:srgbClr val="001F5F"/>
              </a:buClr>
              <a:buFont typeface="Arial MT"/>
              <a:buChar char="•"/>
              <a:tabLst>
                <a:tab pos="927000" algn="l"/>
                <a:tab pos="927720" algn="l"/>
              </a:tabLst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единое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расписание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None/>
              <a:tabLst>
                <a:tab pos="927000" algn="l"/>
                <a:tab pos="927720" algn="l"/>
              </a:tabLst>
            </a:pPr>
            <a:endParaRPr lang="ru-RU" sz="3150" b="0" strike="noStrike" spc="-1">
              <a:latin typeface="XO Oriel"/>
            </a:endParaRPr>
          </a:p>
          <a:p>
            <a:pPr marL="927000" indent="-915120">
              <a:lnSpc>
                <a:spcPts val="2591"/>
              </a:lnSpc>
              <a:buClr>
                <a:srgbClr val="001F5F"/>
              </a:buClr>
              <a:buFont typeface="Arial MT"/>
              <a:buChar char="•"/>
              <a:tabLst>
                <a:tab pos="927000" algn="l"/>
                <a:tab pos="927720" algn="l"/>
              </a:tabLst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использование</a:t>
            </a:r>
            <a:r>
              <a:rPr lang="ru-RU" sz="2400" b="1" strike="noStrike" spc="-4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заданий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стандартизированной</a:t>
            </a:r>
            <a:endParaRPr lang="ru-RU" sz="2400" b="0" strike="noStrike" spc="-1">
              <a:latin typeface="XO Oriel"/>
            </a:endParaRPr>
          </a:p>
          <a:p>
            <a:pPr marL="241200">
              <a:lnSpc>
                <a:spcPts val="2591"/>
              </a:lnSpc>
              <a:buNone/>
              <a:tabLst>
                <a:tab pos="927000" algn="l"/>
                <a:tab pos="92772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формы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(КИМ)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None/>
              <a:tabLst>
                <a:tab pos="927000" algn="l"/>
                <a:tab pos="927720" algn="l"/>
              </a:tabLst>
            </a:pPr>
            <a:endParaRPr lang="ru-RU" sz="3650" b="0" strike="noStrike" spc="-1">
              <a:latin typeface="XO Oriel"/>
            </a:endParaRPr>
          </a:p>
          <a:p>
            <a:pPr marL="241200" indent="-229320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000" algn="l"/>
                <a:tab pos="9277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	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использование</a:t>
            </a:r>
            <a:r>
              <a:rPr lang="ru-RU" sz="2400" b="1" strike="noStrike" spc="-4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специальных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бланков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для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оформления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ответов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на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задания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6"/>
              </a:spcBef>
              <a:buNone/>
              <a:tabLst>
                <a:tab pos="927000" algn="l"/>
                <a:tab pos="927720" algn="l"/>
              </a:tabLst>
            </a:pPr>
            <a:endParaRPr lang="ru-RU" sz="3650" b="0" strike="noStrike" spc="-1">
              <a:latin typeface="XO Oriel"/>
            </a:endParaRPr>
          </a:p>
          <a:p>
            <a:pPr marL="241200" indent="-229320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000" algn="l"/>
                <a:tab pos="9277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	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проведение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письменно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на </a:t>
            </a:r>
            <a:r>
              <a:rPr lang="ru-RU" sz="2400" b="1" strike="noStrike" spc="-26">
                <a:solidFill>
                  <a:srgbClr val="001F5F"/>
                </a:solidFill>
                <a:latin typeface="Cambria"/>
              </a:rPr>
              <a:t>русском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языке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(за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исключением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ЕГЭ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иностранным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языкам)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object 2"/>
          <p:cNvSpPr/>
          <p:nvPr/>
        </p:nvSpPr>
        <p:spPr>
          <a:xfrm>
            <a:off x="707400" y="0"/>
            <a:ext cx="105840" cy="43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lang="ru-RU" sz="2800" b="0" i="1" strike="noStrike" spc="-7">
                <a:solidFill>
                  <a:srgbClr val="C00000"/>
                </a:solidFill>
                <a:latin typeface="Calibri Light"/>
              </a:rPr>
              <a:t> </a:t>
            </a:r>
            <a:endParaRPr lang="ru-RU" sz="2800" b="0" strike="noStrike" spc="-1">
              <a:latin typeface="XO Oriel"/>
            </a:endParaRPr>
          </a:p>
        </p:txBody>
      </p:sp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707400" y="383400"/>
            <a:ext cx="2678040" cy="115740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lang="ru-RU" sz="2800" b="1" strike="noStrike" spc="-12">
                <a:solidFill>
                  <a:srgbClr val="C00000"/>
                </a:solidFill>
                <a:latin typeface="Cambria"/>
              </a:rPr>
              <a:t>Участники</a:t>
            </a:r>
            <a:r>
              <a:rPr lang="ru-RU" sz="2800" b="1" strike="noStrike" spc="-3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C00000"/>
                </a:solidFill>
                <a:latin typeface="Cambria"/>
              </a:rPr>
              <a:t>ЕГЭ-</a:t>
            </a:r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object 4"/>
          <p:cNvSpPr/>
          <p:nvPr/>
        </p:nvSpPr>
        <p:spPr>
          <a:xfrm>
            <a:off x="593280" y="980280"/>
            <a:ext cx="7319880" cy="272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52200" rIns="0" bIns="0" anchor="t">
            <a:spAutoFit/>
          </a:bodyPr>
          <a:lstStyle/>
          <a:p>
            <a:pPr marL="12600" indent="13320">
              <a:lnSpc>
                <a:spcPts val="3110"/>
              </a:lnSpc>
              <a:spcBef>
                <a:spcPts val="408"/>
              </a:spcBef>
              <a:buNone/>
              <a:tabLst>
                <a:tab pos="0" algn="l"/>
              </a:tabLst>
            </a:pP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обучающиеся,</a:t>
            </a:r>
            <a:r>
              <a:rPr lang="ru-RU" sz="28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освоившие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 основные </a:t>
            </a:r>
            <a:r>
              <a:rPr lang="ru-RU" sz="2800" b="1" strike="noStrike" spc="-60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общеобразовательные</a:t>
            </a:r>
            <a:r>
              <a:rPr lang="ru-RU" sz="28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программы</a:t>
            </a:r>
            <a:endParaRPr lang="ru-RU" sz="2800" b="0" strike="noStrike" spc="-1">
              <a:latin typeface="XO Oriel"/>
            </a:endParaRPr>
          </a:p>
          <a:p>
            <a:pPr marL="12600" indent="13320">
              <a:lnSpc>
                <a:spcPts val="2789"/>
              </a:lnSpc>
              <a:buNone/>
              <a:tabLst>
                <a:tab pos="0" algn="l"/>
              </a:tabLst>
            </a:pP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среднего</a:t>
            </a:r>
            <a:r>
              <a:rPr lang="ru-RU" sz="2800" b="1" strike="noStrike" spc="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(полного)</a:t>
            </a:r>
            <a:r>
              <a:rPr lang="ru-RU" sz="28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15">
                <a:solidFill>
                  <a:srgbClr val="001F5F"/>
                </a:solidFill>
                <a:latin typeface="Cambria"/>
              </a:rPr>
              <a:t>общего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 образования и</a:t>
            </a:r>
            <a:endParaRPr lang="ru-RU" sz="2800" b="0" strike="noStrike" spc="-1">
              <a:latin typeface="XO Oriel"/>
            </a:endParaRPr>
          </a:p>
          <a:p>
            <a:pPr marL="12600" indent="13320">
              <a:lnSpc>
                <a:spcPct val="90000"/>
              </a:lnSpc>
              <a:spcBef>
                <a:spcPts val="164"/>
              </a:spcBef>
              <a:buNone/>
              <a:tabLst>
                <a:tab pos="0" algn="l"/>
              </a:tabLst>
            </a:pPr>
            <a:r>
              <a:rPr lang="ru-RU" sz="2800" b="1" u="heavy" strike="noStrike" spc="-7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</a:rPr>
              <a:t>допущенные</a:t>
            </a:r>
            <a:r>
              <a:rPr lang="ru-RU" sz="2800" b="1" strike="noStrike" spc="3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в 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установленном</a:t>
            </a:r>
            <a:r>
              <a:rPr lang="ru-RU" sz="2800" b="1" strike="noStrike" spc="5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21">
                <a:solidFill>
                  <a:srgbClr val="001F5F"/>
                </a:solidFill>
                <a:latin typeface="Cambria"/>
              </a:rPr>
              <a:t>порядке</a:t>
            </a:r>
            <a:r>
              <a:rPr lang="ru-RU" sz="28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к </a:t>
            </a:r>
            <a:r>
              <a:rPr lang="ru-RU" sz="2800" b="1" strike="noStrike" spc="-60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21">
                <a:solidFill>
                  <a:srgbClr val="001F5F"/>
                </a:solidFill>
                <a:latin typeface="Cambria"/>
              </a:rPr>
              <a:t>государственной</a:t>
            </a:r>
            <a:r>
              <a:rPr lang="ru-RU" sz="2800" b="1" strike="noStrike" spc="38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15">
                <a:solidFill>
                  <a:srgbClr val="001F5F"/>
                </a:solidFill>
                <a:latin typeface="Cambria"/>
              </a:rPr>
              <a:t>(итоговой) 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аттестации </a:t>
            </a:r>
            <a:r>
              <a:rPr lang="ru-RU" sz="28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12">
                <a:solidFill>
                  <a:srgbClr val="001F5F"/>
                </a:solidFill>
                <a:latin typeface="Cambria"/>
              </a:rPr>
              <a:t>(выпускники</a:t>
            </a:r>
            <a:r>
              <a:rPr lang="ru-RU" sz="28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15">
                <a:solidFill>
                  <a:srgbClr val="001F5F"/>
                </a:solidFill>
                <a:latin typeface="Cambria"/>
              </a:rPr>
              <a:t>текущего</a:t>
            </a:r>
            <a:r>
              <a:rPr lang="ru-RU" sz="28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800" b="1" strike="noStrike" spc="-35">
                <a:solidFill>
                  <a:srgbClr val="001F5F"/>
                </a:solidFill>
                <a:latin typeface="Cambria"/>
              </a:rPr>
              <a:t>года).</a:t>
            </a:r>
            <a:endParaRPr lang="ru-RU" sz="2800" b="0" strike="noStrike" spc="-1">
              <a:latin typeface="XO Oriel"/>
            </a:endParaRPr>
          </a:p>
        </p:txBody>
      </p:sp>
      <p:pic>
        <p:nvPicPr>
          <p:cNvPr id="133" name="object 5"/>
          <p:cNvPicPr/>
          <p:nvPr/>
        </p:nvPicPr>
        <p:blipFill>
          <a:blip r:embed="rId2"/>
          <a:stretch/>
        </p:blipFill>
        <p:spPr>
          <a:xfrm>
            <a:off x="6381720" y="3355920"/>
            <a:ext cx="2761920" cy="3416040"/>
          </a:xfrm>
          <a:prstGeom prst="rect">
            <a:avLst/>
          </a:prstGeom>
          <a:ln w="0">
            <a:noFill/>
          </a:ln>
        </p:spPr>
      </p:pic>
      <p:sp>
        <p:nvSpPr>
          <p:cNvPr id="134" name="object 6"/>
          <p:cNvSpPr/>
          <p:nvPr/>
        </p:nvSpPr>
        <p:spPr>
          <a:xfrm>
            <a:off x="526320" y="3616200"/>
            <a:ext cx="5511600" cy="165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indent="1440" algn="ctr">
              <a:lnSpc>
                <a:spcPct val="15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ru-RU" sz="1800" b="1" strike="noStrike" spc="-1">
                <a:solidFill>
                  <a:srgbClr val="252573"/>
                </a:solidFill>
                <a:latin typeface="Cambria"/>
              </a:rPr>
              <a:t>К</a:t>
            </a:r>
            <a:r>
              <a:rPr lang="ru-RU" sz="1800" b="1" strike="noStrike" spc="-7">
                <a:solidFill>
                  <a:srgbClr val="252573"/>
                </a:solidFill>
                <a:latin typeface="Cambria"/>
              </a:rPr>
              <a:t> </a:t>
            </a:r>
            <a:r>
              <a:rPr lang="ru-RU" sz="1800" b="1" strike="noStrike" spc="-15">
                <a:solidFill>
                  <a:srgbClr val="252573"/>
                </a:solidFill>
                <a:latin typeface="Cambria"/>
              </a:rPr>
              <a:t>прохождению</a:t>
            </a:r>
            <a:r>
              <a:rPr lang="ru-RU" sz="1800" b="1" strike="noStrike" spc="-7">
                <a:solidFill>
                  <a:srgbClr val="252573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252573"/>
                </a:solidFill>
                <a:latin typeface="Cambria"/>
              </a:rPr>
              <a:t>ГИА </a:t>
            </a:r>
            <a:r>
              <a:rPr lang="ru-RU" sz="1800" b="1" strike="noStrike" spc="-12">
                <a:solidFill>
                  <a:srgbClr val="252573"/>
                </a:solidFill>
                <a:latin typeface="Cambria"/>
              </a:rPr>
              <a:t>допускаются</a:t>
            </a:r>
            <a:r>
              <a:rPr lang="ru-RU" sz="1800" b="1" strike="noStrike" spc="-1">
                <a:solidFill>
                  <a:srgbClr val="252573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252573"/>
                </a:solidFill>
                <a:latin typeface="Cambria"/>
              </a:rPr>
              <a:t>учащиеся,</a:t>
            </a:r>
            <a:r>
              <a:rPr lang="ru-RU" sz="1800" b="1" strike="noStrike" spc="-15">
                <a:solidFill>
                  <a:srgbClr val="252573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C00000"/>
                </a:solidFill>
                <a:latin typeface="Cambria"/>
              </a:rPr>
              <a:t>не </a:t>
            </a:r>
            <a:r>
              <a:rPr lang="ru-RU" sz="18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C00000"/>
                </a:solidFill>
                <a:latin typeface="Cambria"/>
              </a:rPr>
              <a:t>имеющие </a:t>
            </a:r>
            <a:r>
              <a:rPr lang="ru-RU" sz="1800" b="1" strike="noStrike" spc="-12">
                <a:solidFill>
                  <a:srgbClr val="C00000"/>
                </a:solidFill>
                <a:latin typeface="Cambria"/>
              </a:rPr>
              <a:t>академической</a:t>
            </a:r>
            <a:r>
              <a:rPr lang="ru-RU" sz="1800" b="1" strike="noStrike" spc="-2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C00000"/>
                </a:solidFill>
                <a:latin typeface="Cambria"/>
              </a:rPr>
              <a:t>задолженности</a:t>
            </a:r>
            <a:r>
              <a:rPr lang="ru-RU" sz="1800" b="1" strike="noStrike" spc="18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C00000"/>
                </a:solidFill>
                <a:latin typeface="Cambria"/>
              </a:rPr>
              <a:t>по</a:t>
            </a:r>
            <a:r>
              <a:rPr lang="ru-RU" sz="1800" b="1" strike="noStrike" spc="4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12">
                <a:solidFill>
                  <a:srgbClr val="C00000"/>
                </a:solidFill>
                <a:latin typeface="Cambria"/>
              </a:rPr>
              <a:t>всем </a:t>
            </a:r>
            <a:r>
              <a:rPr lang="ru-RU" sz="1800" b="1" strike="noStrike" spc="-38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C00000"/>
                </a:solidFill>
                <a:latin typeface="Cambria"/>
              </a:rPr>
              <a:t>предметам</a:t>
            </a:r>
            <a:r>
              <a:rPr lang="ru-RU" sz="1800" b="1" strike="noStrike" spc="-2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C00000"/>
                </a:solidFill>
                <a:latin typeface="Cambria"/>
              </a:rPr>
              <a:t>и </a:t>
            </a:r>
            <a:r>
              <a:rPr lang="ru-RU" sz="1800" b="1" strike="noStrike" spc="-7">
                <a:solidFill>
                  <a:srgbClr val="C00000"/>
                </a:solidFill>
                <a:latin typeface="Cambria"/>
              </a:rPr>
              <a:t>имеющие</a:t>
            </a:r>
            <a:r>
              <a:rPr lang="ru-RU" sz="1800" b="1" strike="noStrike" spc="-12">
                <a:solidFill>
                  <a:srgbClr val="C00000"/>
                </a:solidFill>
                <a:latin typeface="Cambria"/>
              </a:rPr>
              <a:t> допуск</a:t>
            </a:r>
            <a:r>
              <a:rPr lang="ru-RU" sz="18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C00000"/>
                </a:solidFill>
                <a:latin typeface="Cambria"/>
              </a:rPr>
              <a:t>по</a:t>
            </a:r>
            <a:r>
              <a:rPr lang="ru-RU" sz="1800" b="1" strike="noStrike" spc="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15">
                <a:solidFill>
                  <a:srgbClr val="C00000"/>
                </a:solidFill>
                <a:latin typeface="Cambria"/>
              </a:rPr>
              <a:t>итоговому </a:t>
            </a:r>
            <a:r>
              <a:rPr lang="ru-RU" sz="1800" b="1" strike="noStrike" spc="-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7">
                <a:solidFill>
                  <a:srgbClr val="C00000"/>
                </a:solidFill>
                <a:latin typeface="Cambria"/>
              </a:rPr>
              <a:t>сочинению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object 2"/>
          <p:cNvSpPr/>
          <p:nvPr/>
        </p:nvSpPr>
        <p:spPr>
          <a:xfrm>
            <a:off x="364680" y="162720"/>
            <a:ext cx="6234120" cy="170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805"/>
              </a:spcBef>
              <a:buNone/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Заявление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на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участие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в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ЕГЭ</a:t>
            </a:r>
            <a:endParaRPr lang="ru-RU" sz="2400" b="0" strike="noStrike" spc="-1">
              <a:latin typeface="XO Oriel"/>
            </a:endParaRPr>
          </a:p>
          <a:p>
            <a:pPr marL="241200" indent="-162000">
              <a:lnSpc>
                <a:spcPts val="2591"/>
              </a:lnSpc>
              <a:spcBef>
                <a:spcPts val="1040"/>
              </a:spcBef>
              <a:buNone/>
              <a:tabLst>
                <a:tab pos="0" algn="l"/>
              </a:tabLst>
            </a:pPr>
            <a:r>
              <a:rPr lang="ru-RU" sz="2400" b="0" strike="noStrike" spc="-1">
                <a:solidFill>
                  <a:srgbClr val="001F5F"/>
                </a:solidFill>
                <a:latin typeface="Cambria"/>
              </a:rPr>
              <a:t>с указанием предметов, </a:t>
            </a:r>
            <a:r>
              <a:rPr lang="ru-RU" sz="2400" b="0" strike="noStrike" spc="-15">
                <a:solidFill>
                  <a:srgbClr val="001F5F"/>
                </a:solidFill>
                <a:latin typeface="Cambria"/>
              </a:rPr>
              <a:t>которые </a:t>
            </a:r>
            <a:r>
              <a:rPr lang="ru-RU" sz="2400" b="0" strike="noStrike" spc="-12">
                <a:solidFill>
                  <a:srgbClr val="001F5F"/>
                </a:solidFill>
                <a:latin typeface="Cambria"/>
              </a:rPr>
              <a:t>выпускник </a:t>
            </a:r>
            <a:r>
              <a:rPr lang="ru-RU" sz="2400" b="0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0" strike="noStrike" spc="-7">
                <a:solidFill>
                  <a:srgbClr val="001F5F"/>
                </a:solidFill>
                <a:latin typeface="Cambria"/>
              </a:rPr>
              <a:t>собирается</a:t>
            </a:r>
            <a:r>
              <a:rPr lang="ru-RU" sz="2400" b="0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0" strike="noStrike" spc="-1">
                <a:solidFill>
                  <a:srgbClr val="001F5F"/>
                </a:solidFill>
                <a:latin typeface="Cambria"/>
              </a:rPr>
              <a:t>сдавать,</a:t>
            </a:r>
            <a:r>
              <a:rPr lang="ru-RU" sz="2400" b="0" strike="noStrike" spc="-2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0" strike="noStrike" spc="-15">
                <a:solidFill>
                  <a:srgbClr val="001F5F"/>
                </a:solidFill>
                <a:latin typeface="Cambria"/>
              </a:rPr>
              <a:t>необходимо</a:t>
            </a:r>
            <a:r>
              <a:rPr lang="ru-RU" sz="2400" b="0" strike="noStrike" spc="-26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0" strike="noStrike" spc="-15">
                <a:solidFill>
                  <a:srgbClr val="001F5F"/>
                </a:solidFill>
                <a:latin typeface="Cambria"/>
              </a:rPr>
              <a:t>подать</a:t>
            </a:r>
            <a:endParaRPr lang="ru-RU" sz="2400" b="0" strike="noStrike" spc="-1">
              <a:latin typeface="XO Oriel"/>
            </a:endParaRPr>
          </a:p>
          <a:p>
            <a:pPr marL="12600" indent="-162000">
              <a:lnSpc>
                <a:spcPct val="100000"/>
              </a:lnSpc>
              <a:spcBef>
                <a:spcPts val="669"/>
              </a:spcBef>
              <a:buNone/>
              <a:tabLst>
                <a:tab pos="0" algn="l"/>
              </a:tabLst>
            </a:pP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не</a:t>
            </a:r>
            <a:r>
              <a:rPr lang="ru-RU" sz="2400" b="1" strike="noStrike" spc="-2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позднее</a:t>
            </a:r>
            <a:r>
              <a:rPr lang="ru-RU" sz="2400" b="1" strike="noStrike" spc="-35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1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 февраля</a:t>
            </a:r>
            <a:r>
              <a:rPr lang="ru-RU" sz="2400" b="0" strike="noStrike" spc="-7">
                <a:solidFill>
                  <a:srgbClr val="C00000"/>
                </a:solidFill>
                <a:latin typeface="Cambria"/>
              </a:rPr>
              <a:t>.</a:t>
            </a:r>
            <a:endParaRPr lang="ru-RU" sz="2400" b="0" strike="noStrike" spc="-1">
              <a:latin typeface="XO Oriel"/>
            </a:endParaRPr>
          </a:p>
        </p:txBody>
      </p:sp>
      <p:pic>
        <p:nvPicPr>
          <p:cNvPr id="136" name="object 3"/>
          <p:cNvPicPr/>
          <p:nvPr/>
        </p:nvPicPr>
        <p:blipFill>
          <a:blip r:embed="rId2"/>
          <a:stretch/>
        </p:blipFill>
        <p:spPr>
          <a:xfrm>
            <a:off x="2952720" y="2343240"/>
            <a:ext cx="5546520" cy="3699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object 2"/>
          <p:cNvSpPr/>
          <p:nvPr/>
        </p:nvSpPr>
        <p:spPr>
          <a:xfrm>
            <a:off x="288360" y="246240"/>
            <a:ext cx="8127000" cy="232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8960" rIns="0" bIns="0" anchor="t">
            <a:spAutoFit/>
          </a:bodyPr>
          <a:lstStyle/>
          <a:p>
            <a:pPr marL="241200" indent="-228600">
              <a:lnSpc>
                <a:spcPct val="90000"/>
              </a:lnSpc>
              <a:spcBef>
                <a:spcPts val="386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Для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получения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аттестата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выпускники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текущего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46">
                <a:solidFill>
                  <a:srgbClr val="001F5F"/>
                </a:solidFill>
                <a:latin typeface="Cambria"/>
              </a:rPr>
              <a:t>года </a:t>
            </a:r>
            <a:r>
              <a:rPr lang="ru-RU" sz="2400" b="1" strike="noStrike" spc="-51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сдают 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обязательные</a:t>
            </a:r>
            <a:r>
              <a:rPr lang="ru-RU" sz="24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C00000"/>
                </a:solidFill>
                <a:latin typeface="Cambria"/>
              </a:rPr>
              <a:t>предметы</a:t>
            </a:r>
            <a:r>
              <a:rPr lang="ru-RU" sz="2400" b="1" strike="noStrike" spc="-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–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21">
                <a:solidFill>
                  <a:srgbClr val="001F5F"/>
                </a:solidFill>
                <a:latin typeface="Cambria"/>
              </a:rPr>
              <a:t>русский</a:t>
            </a:r>
            <a:r>
              <a:rPr lang="ru-RU" sz="2400" b="1" strike="noStrike" spc="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язык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и 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32">
                <a:solidFill>
                  <a:srgbClr val="001F5F"/>
                </a:solidFill>
                <a:latin typeface="Cambria"/>
              </a:rPr>
              <a:t>математику.</a:t>
            </a:r>
            <a:endParaRPr lang="ru-RU" sz="24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None/>
              <a:tabLst>
                <a:tab pos="241200" algn="l"/>
              </a:tabLst>
            </a:pPr>
            <a:endParaRPr lang="ru-RU" sz="3650" b="0" strike="noStrike" spc="-1">
              <a:latin typeface="XO Oriel"/>
            </a:endParaRPr>
          </a:p>
          <a:p>
            <a:pPr marL="241200" indent="-228600">
              <a:lnSpc>
                <a:spcPct val="100000"/>
              </a:lnSpc>
              <a:spcBef>
                <a:spcPts val="6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Сдать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можно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любое </a:t>
            </a:r>
            <a:r>
              <a:rPr lang="ru-RU" sz="2400" b="1" strike="noStrike" spc="-15">
                <a:solidFill>
                  <a:srgbClr val="001F5F"/>
                </a:solidFill>
                <a:latin typeface="Cambria"/>
              </a:rPr>
              <a:t>количество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Cambria"/>
              </a:rPr>
              <a:t>предметов</a:t>
            </a:r>
            <a:r>
              <a:rPr lang="ru-RU" sz="24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Cambria"/>
              </a:rPr>
              <a:t>из </a:t>
            </a:r>
            <a:r>
              <a:rPr lang="ru-RU" sz="2400" b="1" strike="noStrike" spc="-1">
                <a:solidFill>
                  <a:srgbClr val="001F5F"/>
                </a:solidFill>
                <a:latin typeface="Cambria"/>
              </a:rPr>
              <a:t>списка</a:t>
            </a:r>
            <a:r>
              <a:rPr lang="ru-RU" sz="2400" b="1" strike="noStrike" spc="-1">
                <a:solidFill>
                  <a:srgbClr val="000000"/>
                </a:solidFill>
                <a:latin typeface="Cambria"/>
              </a:rPr>
              <a:t>.</a:t>
            </a:r>
            <a:endParaRPr lang="ru-RU" sz="2400" b="0" strike="noStrike" spc="-1">
              <a:latin typeface="XO Oriel"/>
            </a:endParaRPr>
          </a:p>
        </p:txBody>
      </p:sp>
      <p:sp>
        <p:nvSpPr>
          <p:cNvPr id="138" name="object 3"/>
          <p:cNvSpPr/>
          <p:nvPr/>
        </p:nvSpPr>
        <p:spPr>
          <a:xfrm>
            <a:off x="4413240" y="2643120"/>
            <a:ext cx="3018600" cy="362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241200" indent="-228600">
              <a:lnSpc>
                <a:spcPts val="2616"/>
              </a:lnSpc>
              <a:spcBef>
                <a:spcPts val="96"/>
              </a:spcBef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15">
                <a:solidFill>
                  <a:srgbClr val="001F5F"/>
                </a:solidFill>
                <a:latin typeface="Cambria"/>
              </a:rPr>
              <a:t>Русский</a:t>
            </a: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001F5F"/>
                </a:solidFill>
                <a:latin typeface="Cambria"/>
              </a:rPr>
              <a:t>язык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85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Математика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80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7">
                <a:solidFill>
                  <a:srgbClr val="001F5F"/>
                </a:solidFill>
                <a:latin typeface="Cambria"/>
              </a:rPr>
              <a:t>Физика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85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Химия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85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Биология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80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32">
                <a:solidFill>
                  <a:srgbClr val="001F5F"/>
                </a:solidFill>
                <a:latin typeface="Cambria"/>
              </a:rPr>
              <a:t>География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85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15">
                <a:solidFill>
                  <a:srgbClr val="001F5F"/>
                </a:solidFill>
                <a:latin typeface="Cambria"/>
              </a:rPr>
              <a:t>История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85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Информатика</a:t>
            </a:r>
            <a:r>
              <a:rPr lang="ru-RU" sz="2200" b="1" strike="noStrike" spc="4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001F5F"/>
                </a:solidFill>
                <a:latin typeface="Cambria"/>
              </a:rPr>
              <a:t>и</a:t>
            </a:r>
            <a:r>
              <a:rPr lang="ru-RU" sz="2200" b="1" strike="noStrike" spc="-15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ИКТ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80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32">
                <a:solidFill>
                  <a:srgbClr val="001F5F"/>
                </a:solidFill>
                <a:latin typeface="Cambria"/>
              </a:rPr>
              <a:t>Английский</a:t>
            </a:r>
            <a:r>
              <a:rPr lang="ru-RU" sz="2200" b="1" strike="noStrike" spc="29">
                <a:solidFill>
                  <a:srgbClr val="001F5F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001F5F"/>
                </a:solidFill>
                <a:latin typeface="Cambria"/>
              </a:rPr>
              <a:t>язык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585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12">
                <a:solidFill>
                  <a:srgbClr val="001F5F"/>
                </a:solidFill>
                <a:latin typeface="Cambria"/>
              </a:rPr>
              <a:t>Литература</a:t>
            </a:r>
            <a:endParaRPr lang="ru-RU" sz="2200" b="0" strike="noStrike" spc="-1">
              <a:latin typeface="XO Oriel"/>
            </a:endParaRPr>
          </a:p>
          <a:p>
            <a:pPr marL="241200" indent="-228600">
              <a:lnSpc>
                <a:spcPts val="2616"/>
              </a:lnSpc>
              <a:buClr>
                <a:srgbClr val="001F5F"/>
              </a:buClr>
              <a:buFont typeface="Arial MT"/>
              <a:buChar char="•"/>
              <a:tabLst>
                <a:tab pos="240840" algn="l"/>
                <a:tab pos="241200" algn="l"/>
              </a:tabLst>
            </a:pPr>
            <a:r>
              <a:rPr lang="ru-RU" sz="2200" b="1" strike="noStrike" spc="-7">
                <a:solidFill>
                  <a:srgbClr val="001F5F"/>
                </a:solidFill>
                <a:latin typeface="Cambria"/>
              </a:rPr>
              <a:t>Обществознание</a:t>
            </a:r>
            <a:endParaRPr lang="ru-RU" sz="2200" b="0" strike="noStrike" spc="-1">
              <a:latin typeface="XO Oriel"/>
            </a:endParaRPr>
          </a:p>
        </p:txBody>
      </p:sp>
      <p:pic>
        <p:nvPicPr>
          <p:cNvPr id="139" name="object 4"/>
          <p:cNvPicPr/>
          <p:nvPr/>
        </p:nvPicPr>
        <p:blipFill>
          <a:blip r:embed="rId2"/>
          <a:stretch/>
        </p:blipFill>
        <p:spPr>
          <a:xfrm>
            <a:off x="1692000" y="3465000"/>
            <a:ext cx="2365200" cy="2409120"/>
          </a:xfrm>
          <a:prstGeom prst="rect">
            <a:avLst/>
          </a:prstGeom>
          <a:ln w="0">
            <a:noFill/>
          </a:ln>
        </p:spPr>
      </p:pic>
      <p:sp>
        <p:nvSpPr>
          <p:cNvPr id="140" name="object 5"/>
          <p:cNvSpPr/>
          <p:nvPr/>
        </p:nvSpPr>
        <p:spPr>
          <a:xfrm>
            <a:off x="2174400" y="2571480"/>
            <a:ext cx="1603080" cy="28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lang="ru-RU" sz="1800" b="1" strike="noStrike" spc="-7">
                <a:solidFill>
                  <a:srgbClr val="C00000"/>
                </a:solidFill>
                <a:latin typeface="Cambria"/>
              </a:rPr>
              <a:t>Предметы</a:t>
            </a:r>
            <a:r>
              <a:rPr lang="ru-RU" sz="1800" b="1" strike="noStrike" spc="-7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1800" b="1" strike="noStrike" spc="-1">
                <a:solidFill>
                  <a:srgbClr val="C00000"/>
                </a:solidFill>
                <a:latin typeface="Cambria"/>
              </a:rPr>
              <a:t>ЕГЭ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object 2"/>
          <p:cNvSpPr/>
          <p:nvPr/>
        </p:nvSpPr>
        <p:spPr>
          <a:xfrm>
            <a:off x="726480" y="478080"/>
            <a:ext cx="7284960" cy="2478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8960" rIns="0" bIns="0" anchor="t">
            <a:spAutoFit/>
          </a:bodyPr>
          <a:lstStyle/>
          <a:p>
            <a:pPr marL="241200" indent="-228600">
              <a:lnSpc>
                <a:spcPct val="90000"/>
              </a:lnSpc>
              <a:spcBef>
                <a:spcPts val="386"/>
              </a:spcBef>
              <a:buClr>
                <a:srgbClr val="001F5F"/>
              </a:buClr>
              <a:buFont typeface="Arial MT"/>
              <a:buChar char="•"/>
              <a:tabLst>
                <a:tab pos="241200" algn="l"/>
              </a:tabLst>
            </a:pPr>
            <a:r>
              <a:rPr lang="ru-RU" sz="2400" b="1" strike="noStrike" spc="-12">
                <a:solidFill>
                  <a:srgbClr val="001F5F"/>
                </a:solidFill>
                <a:latin typeface="Times New Roman"/>
              </a:rPr>
              <a:t>Каждый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46">
                <a:solidFill>
                  <a:srgbClr val="001F5F"/>
                </a:solidFill>
                <a:latin typeface="Times New Roman"/>
              </a:rPr>
              <a:t>год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Times New Roman"/>
              </a:rPr>
              <a:t>ФИПИ</a:t>
            </a:r>
            <a:r>
              <a:rPr lang="ru-RU" sz="2400" b="1" strike="noStrike" spc="-41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вносит </a:t>
            </a:r>
            <a:r>
              <a:rPr lang="ru-RU" sz="2400" b="1" strike="noStrike" spc="-15">
                <a:solidFill>
                  <a:srgbClr val="001F5F"/>
                </a:solidFill>
                <a:latin typeface="Times New Roman"/>
              </a:rPr>
              <a:t>корректировки </a:t>
            </a:r>
            <a:r>
              <a:rPr lang="ru-RU" sz="2400" b="1" strike="noStrike" spc="-585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Times New Roman"/>
              </a:rPr>
              <a:t>в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Times New Roman"/>
              </a:rPr>
              <a:t>структуру</a:t>
            </a:r>
            <a:r>
              <a:rPr lang="ru-RU" sz="2400" b="1" strike="noStrike" spc="24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КИМ</a:t>
            </a:r>
            <a:r>
              <a:rPr lang="ru-RU" sz="2400" b="1" strike="noStrike" spc="-21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Times New Roman"/>
              </a:rPr>
              <a:t>и</a:t>
            </a:r>
            <a:r>
              <a:rPr lang="ru-RU" sz="2400" b="1" strike="noStrike" spc="9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критерии</a:t>
            </a:r>
            <a:r>
              <a:rPr lang="ru-RU" sz="2400" b="1" strike="noStrike" spc="18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оценивания </a:t>
            </a:r>
            <a:r>
              <a:rPr lang="ru-RU" sz="2400" b="1" strike="noStrike" spc="-1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экзаменационных</a:t>
            </a:r>
            <a:r>
              <a:rPr lang="ru-RU" sz="2400" b="1" strike="noStrike" spc="49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заданий</a:t>
            </a:r>
            <a:r>
              <a:rPr lang="ru-RU" sz="2400" b="1" strike="noStrike" spc="4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на</a:t>
            </a:r>
            <a:r>
              <a:rPr lang="ru-RU" sz="2400" b="1" strike="noStrike" spc="9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ЕГЭ.</a:t>
            </a:r>
            <a:endParaRPr lang="ru-RU" sz="2400" b="0" strike="noStrike" spc="-1">
              <a:latin typeface="XO Oriel"/>
            </a:endParaRPr>
          </a:p>
          <a:p>
            <a:pPr marL="241200" indent="-228600">
              <a:lnSpc>
                <a:spcPct val="90000"/>
              </a:lnSpc>
              <a:spcBef>
                <a:spcPts val="995"/>
              </a:spcBef>
              <a:buClr>
                <a:srgbClr val="001F5F"/>
              </a:buClr>
              <a:buFont typeface="Arial MT"/>
              <a:buChar char="•"/>
              <a:tabLst>
                <a:tab pos="317520" algn="l"/>
                <a:tab pos="31824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	</a:t>
            </a:r>
            <a:r>
              <a:rPr lang="ru-RU" sz="2400" b="1" strike="noStrike" spc="-1">
                <a:solidFill>
                  <a:srgbClr val="001F5F"/>
                </a:solidFill>
                <a:latin typeface="Times New Roman"/>
              </a:rPr>
              <a:t>В</a:t>
            </a:r>
            <a:r>
              <a:rPr lang="ru-RU" sz="2400" b="1" strike="noStrike" spc="-26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Times New Roman"/>
              </a:rPr>
              <a:t>2024</a:t>
            </a:r>
            <a:r>
              <a:rPr lang="ru-RU" sz="2400" b="1" strike="noStrike" spc="-12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35">
                <a:solidFill>
                  <a:srgbClr val="001F5F"/>
                </a:solidFill>
                <a:latin typeface="Times New Roman"/>
              </a:rPr>
              <a:t>году</a:t>
            </a:r>
            <a:r>
              <a:rPr lang="ru-RU" sz="2400" b="1" strike="noStrike" spc="-12">
                <a:solidFill>
                  <a:srgbClr val="001F5F"/>
                </a:solidFill>
                <a:latin typeface="Times New Roman"/>
              </a:rPr>
              <a:t> изменились</a:t>
            </a:r>
            <a:r>
              <a:rPr lang="ru-RU" sz="2400" b="1" strike="noStrike" spc="24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21">
                <a:solidFill>
                  <a:srgbClr val="001F5F"/>
                </a:solidFill>
                <a:latin typeface="Times New Roman"/>
              </a:rPr>
              <a:t>формулировки</a:t>
            </a:r>
            <a:r>
              <a:rPr lang="ru-RU" sz="2400" b="1" strike="noStrike" spc="38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5">
                <a:solidFill>
                  <a:srgbClr val="001F5F"/>
                </a:solidFill>
                <a:latin typeface="Times New Roman"/>
              </a:rPr>
              <a:t>некоторых </a:t>
            </a:r>
            <a:r>
              <a:rPr lang="ru-RU" sz="2400" b="1" strike="noStrike" spc="-585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заданий,</a:t>
            </a:r>
            <a:r>
              <a:rPr lang="ru-RU" sz="2400" b="1" strike="noStrike" spc="4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Times New Roman"/>
              </a:rPr>
              <a:t>а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также</a:t>
            </a:r>
            <a:r>
              <a:rPr lang="ru-RU" sz="2400" b="1" strike="noStrike" spc="9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снизился</a:t>
            </a:r>
            <a:r>
              <a:rPr lang="ru-RU" sz="2400" b="1" strike="noStrike" spc="9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Times New Roman"/>
              </a:rPr>
              <a:t>максимальный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 первичный</a:t>
            </a:r>
            <a:r>
              <a:rPr lang="ru-RU" sz="2400" b="1" strike="noStrike" spc="18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">
                <a:solidFill>
                  <a:srgbClr val="001F5F"/>
                </a:solidFill>
                <a:latin typeface="Times New Roman"/>
              </a:rPr>
              <a:t>балл</a:t>
            </a:r>
            <a:r>
              <a:rPr lang="ru-RU" sz="2400" b="1" strike="noStrike" spc="-12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по</a:t>
            </a:r>
            <a:r>
              <a:rPr lang="ru-RU" sz="2400" b="1" strike="noStrike" spc="9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12">
                <a:solidFill>
                  <a:srgbClr val="001F5F"/>
                </a:solidFill>
                <a:latin typeface="Times New Roman"/>
              </a:rPr>
              <a:t>нескольким</a:t>
            </a:r>
            <a:r>
              <a:rPr lang="ru-RU" sz="2400" b="1" strike="noStrike" spc="38">
                <a:solidFill>
                  <a:srgbClr val="001F5F"/>
                </a:solidFill>
                <a:latin typeface="Times New Roman"/>
              </a:rPr>
              <a:t> </a:t>
            </a:r>
            <a:r>
              <a:rPr lang="ru-RU" sz="2400" b="1" strike="noStrike" spc="-7">
                <a:solidFill>
                  <a:srgbClr val="001F5F"/>
                </a:solidFill>
                <a:latin typeface="Times New Roman"/>
              </a:rPr>
              <a:t>предметам.</a:t>
            </a:r>
            <a:endParaRPr lang="ru-RU" sz="2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707400" y="355680"/>
            <a:ext cx="7060680" cy="1194840"/>
          </a:xfrm>
          <a:prstGeom prst="rect">
            <a:avLst/>
          </a:prstGeom>
          <a:noFill/>
          <a:ln w="0">
            <a:noFill/>
          </a:ln>
        </p:spPr>
        <p:txBody>
          <a:bodyPr lIns="0" tIns="49680" rIns="0" bIns="0" anchor="t">
            <a:noAutofit/>
          </a:bodyPr>
          <a:lstStyle/>
          <a:p>
            <a:pPr marL="12600">
              <a:lnSpc>
                <a:spcPts val="2381"/>
              </a:lnSpc>
              <a:spcBef>
                <a:spcPts val="391"/>
              </a:spcBef>
              <a:buNone/>
            </a:pPr>
            <a:r>
              <a:rPr lang="ru-RU" sz="2200" b="1" strike="noStrike" spc="-7">
                <a:solidFill>
                  <a:srgbClr val="C00000"/>
                </a:solidFill>
                <a:latin typeface="Cambria"/>
              </a:rPr>
              <a:t>В</a:t>
            </a:r>
            <a:r>
              <a:rPr lang="ru-RU" sz="22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12">
                <a:solidFill>
                  <a:srgbClr val="C00000"/>
                </a:solidFill>
                <a:latin typeface="Cambria"/>
              </a:rPr>
              <a:t>2024</a:t>
            </a:r>
            <a:r>
              <a:rPr lang="ru-RU" sz="2200" b="1" strike="noStrike" spc="9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46">
                <a:solidFill>
                  <a:srgbClr val="C00000"/>
                </a:solidFill>
                <a:latin typeface="Cambria"/>
              </a:rPr>
              <a:t>году</a:t>
            </a:r>
            <a:r>
              <a:rPr lang="ru-RU" sz="2200" b="1" strike="noStrike" spc="4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C00000"/>
                </a:solidFill>
                <a:latin typeface="Cambria"/>
              </a:rPr>
              <a:t>ФИПИ</a:t>
            </a:r>
            <a:r>
              <a:rPr lang="ru-RU" sz="2200" b="1" strike="noStrike" spc="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26">
                <a:solidFill>
                  <a:srgbClr val="C00000"/>
                </a:solidFill>
                <a:latin typeface="Cambria"/>
              </a:rPr>
              <a:t>подает</a:t>
            </a:r>
            <a:r>
              <a:rPr lang="ru-RU" sz="2200" b="1" strike="noStrike" spc="-1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C00000"/>
                </a:solidFill>
                <a:latin typeface="Cambria"/>
              </a:rPr>
              <a:t>следующие</a:t>
            </a:r>
            <a:r>
              <a:rPr lang="ru-RU" sz="2200" b="1" strike="noStrike" spc="-12">
                <a:solidFill>
                  <a:srgbClr val="C00000"/>
                </a:solidFill>
                <a:latin typeface="Cambria"/>
              </a:rPr>
              <a:t> минимальные </a:t>
            </a:r>
            <a:r>
              <a:rPr lang="ru-RU" sz="2200" b="1" strike="noStrike" spc="-466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C00000"/>
                </a:solidFill>
                <a:latin typeface="Cambria"/>
              </a:rPr>
              <a:t>баллы </a:t>
            </a:r>
            <a:r>
              <a:rPr lang="ru-RU" sz="2200" b="1" strike="noStrike" spc="-12">
                <a:solidFill>
                  <a:srgbClr val="C00000"/>
                </a:solidFill>
                <a:latin typeface="Cambria"/>
              </a:rPr>
              <a:t>для</a:t>
            </a:r>
            <a:r>
              <a:rPr lang="ru-RU" sz="2200" b="1" strike="noStrike" spc="12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15">
                <a:solidFill>
                  <a:srgbClr val="C00000"/>
                </a:solidFill>
                <a:latin typeface="Cambria"/>
              </a:rPr>
              <a:t>предметов</a:t>
            </a:r>
            <a:r>
              <a:rPr lang="ru-RU" sz="2200" b="1" strike="noStrike" spc="9">
                <a:solidFill>
                  <a:srgbClr val="C00000"/>
                </a:solidFill>
                <a:latin typeface="Cambria"/>
              </a:rPr>
              <a:t> </a:t>
            </a:r>
            <a:r>
              <a:rPr lang="ru-RU" sz="2200" b="1" strike="noStrike" spc="-7">
                <a:solidFill>
                  <a:srgbClr val="C00000"/>
                </a:solidFill>
                <a:latin typeface="Cambria"/>
              </a:rPr>
              <a:t>ЕГЭ:</a:t>
            </a:r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3" name="object 3"/>
          <p:cNvPicPr/>
          <p:nvPr/>
        </p:nvPicPr>
        <p:blipFill>
          <a:blip r:embed="rId2"/>
          <a:stretch/>
        </p:blipFill>
        <p:spPr>
          <a:xfrm>
            <a:off x="162000" y="1209600"/>
            <a:ext cx="8638200" cy="5552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1211</Words>
  <Application>Microsoft Office PowerPoint</Application>
  <PresentationFormat>Экран (4:3)</PresentationFormat>
  <Paragraphs>216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Особенности ЕГЭ</vt:lpstr>
      <vt:lpstr>Участники ЕГЭ-</vt:lpstr>
      <vt:lpstr>Презентация PowerPoint</vt:lpstr>
      <vt:lpstr>Презентация PowerPoint</vt:lpstr>
      <vt:lpstr>Презентация PowerPoint</vt:lpstr>
      <vt:lpstr>В 2024 году ФИПИ подает следующие минимальные  баллы для предметов ЕГЭ:</vt:lpstr>
      <vt:lpstr>Презентация PowerPoint</vt:lpstr>
      <vt:lpstr>Презентация PowerPoint</vt:lpstr>
      <vt:lpstr>Правила проведения ГИА-11</vt:lpstr>
      <vt:lpstr>Презентация PowerPoint</vt:lpstr>
      <vt:lpstr>Презентация PowerPoint</vt:lpstr>
      <vt:lpstr>Презентация PowerPoint</vt:lpstr>
      <vt:lpstr>Если обучающийся по состоянию здоровья не может  завершить выполнение экзаменационной работы, то  он досрочно покидает аудиторию. Экзамен может быть пересдан в резервные дни.</vt:lpstr>
      <vt:lpstr>Презентация PowerPoint</vt:lpstr>
      <vt:lpstr>В продолжительность экзаменов не включается время,  выделенное на подготовительные мероприятия (инструктаж, заполнение регистрационных бланков и  т.д.)</vt:lpstr>
      <vt:lpstr>Печать КИМ будет производиться в  аудитории!</vt:lpstr>
      <vt:lpstr>Прием и рассмотрение апелляций</vt:lpstr>
      <vt:lpstr>Презентация PowerPoint</vt:lpstr>
      <vt:lpstr>Как получить федеральную медаль «За особые успехи в  учении»?</vt:lpstr>
      <vt:lpstr>Презентация PowerPoint</vt:lpstr>
      <vt:lpstr>Презентация PowerPoint</vt:lpstr>
      <vt:lpstr>Планируемые изменения в КИМ  ЕГЭ в 2024 году</vt:lpstr>
      <vt:lpstr>ЕГЭ</vt:lpstr>
      <vt:lpstr>ЕГЭ Литература</vt:lpstr>
      <vt:lpstr>Презентация PowerPoint</vt:lpstr>
      <vt:lpstr>ЕГЭ Физика</vt:lpstr>
      <vt:lpstr>ЕГЭ Биология</vt:lpstr>
      <vt:lpstr>ЕГЭ География</vt:lpstr>
      <vt:lpstr>Презентация PowerPoint</vt:lpstr>
      <vt:lpstr>САЙТЫ  В  ПОМОЩЬ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dc:description/>
  <cp:lastModifiedBy>1</cp:lastModifiedBy>
  <cp:revision>2</cp:revision>
  <dcterms:created xsi:type="dcterms:W3CDTF">2023-10-01T17:45:10Z</dcterms:created>
  <dcterms:modified xsi:type="dcterms:W3CDTF">2023-11-07T08:17:23Z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2023-10-01T00:00:00Z</vt:filetime>
  </property>
  <property fmtid="{D5CDD505-2E9C-101B-9397-08002B2CF9AE}" pid="5" name="PresentationFormat">
    <vt:lpwstr>Экран (4:3)</vt:lpwstr>
  </property>
  <property fmtid="{D5CDD505-2E9C-101B-9397-08002B2CF9AE}" pid="6" name="Slides">
    <vt:i4>33</vt:i4>
  </property>
</Properties>
</file>