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77" r:id="rId3"/>
    <p:sldId id="261" r:id="rId4"/>
    <p:sldId id="278" r:id="rId5"/>
    <p:sldId id="279" r:id="rId6"/>
    <p:sldId id="281" r:id="rId7"/>
    <p:sldId id="282" r:id="rId8"/>
    <p:sldId id="283" r:id="rId9"/>
    <p:sldId id="284" r:id="rId10"/>
    <p:sldId id="285" r:id="rId11"/>
    <p:sldId id="298" r:id="rId12"/>
    <p:sldId id="297" r:id="rId13"/>
    <p:sldId id="296" r:id="rId14"/>
    <p:sldId id="299" r:id="rId15"/>
    <p:sldId id="30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7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1569-FB14-42F7-A1E8-F11ADDFECA73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2C98-5EC6-43E5-A749-7BD3A7FF48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1569-FB14-42F7-A1E8-F11ADDFECA73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2C98-5EC6-43E5-A749-7BD3A7FF48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1569-FB14-42F7-A1E8-F11ADDFECA73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2C98-5EC6-43E5-A749-7BD3A7FF48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1569-FB14-42F7-A1E8-F11ADDFECA73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2C98-5EC6-43E5-A749-7BD3A7FF48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1569-FB14-42F7-A1E8-F11ADDFECA73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2C98-5EC6-43E5-A749-7BD3A7FF48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1569-FB14-42F7-A1E8-F11ADDFECA73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2C98-5EC6-43E5-A749-7BD3A7FF48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1569-FB14-42F7-A1E8-F11ADDFECA73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2C98-5EC6-43E5-A749-7BD3A7FF48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1569-FB14-42F7-A1E8-F11ADDFECA73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2C98-5EC6-43E5-A749-7BD3A7FF48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1569-FB14-42F7-A1E8-F11ADDFECA73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2C98-5EC6-43E5-A749-7BD3A7FF48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1569-FB14-42F7-A1E8-F11ADDFECA73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2C98-5EC6-43E5-A749-7BD3A7FF48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1569-FB14-42F7-A1E8-F11ADDFECA73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2C98-5EC6-43E5-A749-7BD3A7FF48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CE81569-FB14-42F7-A1E8-F11ADDFECA73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9A22C98-5EC6-43E5-A749-7BD3A7FF48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70878" y="189572"/>
            <a:ext cx="10560205" cy="38066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>Особенности работы учителя 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по </a:t>
            </a:r>
            <a:r>
              <a:rPr lang="ru-RU" dirty="0">
                <a:effectLst/>
              </a:rPr>
              <a:t>формированию 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функциональной грамотности 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младших </a:t>
            </a:r>
            <a:r>
              <a:rPr lang="ru-RU" dirty="0">
                <a:effectLst/>
              </a:rPr>
              <a:t>школьников с ОВЗ 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средствами </a:t>
            </a:r>
            <a:r>
              <a:rPr lang="ru-RU" dirty="0" err="1">
                <a:effectLst/>
              </a:rPr>
              <a:t>межпредметной</a:t>
            </a:r>
            <a:r>
              <a:rPr lang="ru-RU" dirty="0">
                <a:effectLst/>
              </a:rPr>
              <a:t> интеграции</a:t>
            </a:r>
            <a:br>
              <a:rPr lang="ru-RU" dirty="0">
                <a:effectLst/>
              </a:rPr>
            </a:br>
            <a:endParaRPr lang="ru-RU" u="sng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15377" y="4806176"/>
            <a:ext cx="6507299" cy="1761891"/>
          </a:xfrm>
        </p:spPr>
        <p:txBody>
          <a:bodyPr/>
          <a:lstStyle/>
          <a:p>
            <a:pPr algn="r"/>
            <a:r>
              <a:rPr lang="ru-RU" b="1" u="sng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Кулькова</a:t>
            </a:r>
            <a:r>
              <a:rPr lang="ru-RU" b="1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Е.А</a:t>
            </a:r>
            <a:r>
              <a:rPr lang="ru-RU" b="1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u="sng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учитель начальных классов</a:t>
            </a:r>
          </a:p>
          <a:p>
            <a:pPr algn="r"/>
            <a:r>
              <a:rPr lang="ru-RU" b="1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 ЦО №49 </a:t>
            </a:r>
            <a:endParaRPr lang="ru-RU" b="1" u="sng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82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14144" y="931025"/>
            <a:ext cx="9997440" cy="5253644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Глобальные компетенции – это способность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— критически рассматривать с различных точек зрения проблемы глобального характера и межкультурного взаимодействия;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— осознавать, как культурные, религиозные, политические, расовые и иные различия влияют на восприятие, суждения и взгляды людей;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— вступать в открытое, уважительное и эффективное взаимодействие с другими людьми на основе разделяемого всеми уважения к человеческому достоинству.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Факторы, влияющие на развитие функциональной грамотности учащихся: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14144" y="1447799"/>
            <a:ext cx="9997440" cy="4986251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4000" b="1" dirty="0" smtClean="0"/>
              <a:t>содержание образования (национальные стандарты, учебные программы);</a:t>
            </a:r>
          </a:p>
          <a:p>
            <a:pPr lvl="0"/>
            <a:r>
              <a:rPr lang="ru-RU" sz="4000" b="1" dirty="0" smtClean="0"/>
              <a:t>формы и методы обучения;</a:t>
            </a:r>
          </a:p>
          <a:p>
            <a:pPr lvl="0"/>
            <a:r>
              <a:rPr lang="ru-RU" sz="4000" b="1" dirty="0" smtClean="0"/>
              <a:t>система диагностики и оценки учебных достижений обучающихся:</a:t>
            </a:r>
          </a:p>
          <a:p>
            <a:pPr lvl="0"/>
            <a:r>
              <a:rPr lang="ru-RU" sz="4000" b="1" dirty="0" smtClean="0"/>
              <a:t>программы внешкольного, дополнительного образования;</a:t>
            </a:r>
          </a:p>
          <a:p>
            <a:pPr lvl="0"/>
            <a:r>
              <a:rPr lang="ru-RU" sz="4000" b="1" dirty="0" smtClean="0"/>
              <a:t>наличие дружелюбной образовательной среды, основанной на принципах партнерства со всеми заинтересованными сторонами;</a:t>
            </a:r>
          </a:p>
          <a:p>
            <a:pPr lvl="0"/>
            <a:r>
              <a:rPr lang="ru-RU" sz="4000" b="1" dirty="0" smtClean="0"/>
              <a:t>активная роль родителей в процессе обучения и воспитания детей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 cstate="print"/>
          <a:srcRect l="6528" t="3375" r="5644" b="7641"/>
          <a:stretch/>
        </p:blipFill>
        <p:spPr bwMode="auto">
          <a:xfrm>
            <a:off x="3726611" y="1250829"/>
            <a:ext cx="6305910" cy="5451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Индикаторы  функциональной грамотности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4391" y="0"/>
            <a:ext cx="1060998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Задания по формированию</a:t>
            </a:r>
            <a:r>
              <a:rPr lang="ru-RU" sz="2800" dirty="0"/>
              <a:t> </a:t>
            </a:r>
            <a:r>
              <a:rPr lang="ru-RU" sz="2800" b="1" dirty="0"/>
              <a:t>функциональной грамотности на уроках в начальной </a:t>
            </a:r>
            <a:r>
              <a:rPr lang="ru-RU" sz="2800" b="1" dirty="0" smtClean="0"/>
              <a:t>школе  (по уровням):</a:t>
            </a:r>
          </a:p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1  уровень – знание   (составить список, выделить, рассказать, показать, назвать); </a:t>
            </a:r>
            <a:br>
              <a:rPr lang="ru-RU" sz="2800" dirty="0" smtClean="0"/>
            </a:br>
            <a:r>
              <a:rPr lang="ru-RU" sz="2800" dirty="0" smtClean="0"/>
              <a:t>2 уровень – понимание (описать объяснить, определить признаки, сформулировать по-другому) </a:t>
            </a:r>
            <a:br>
              <a:rPr lang="ru-RU" sz="2800" dirty="0" smtClean="0"/>
            </a:br>
            <a:r>
              <a:rPr lang="ru-RU" sz="2800" dirty="0" smtClean="0"/>
              <a:t>3 уровень – использование (применить, проиллюстрировать, решить )</a:t>
            </a:r>
            <a:br>
              <a:rPr lang="ru-RU" sz="2800" dirty="0" smtClean="0"/>
            </a:br>
            <a:r>
              <a:rPr lang="ru-RU" sz="2800" dirty="0" smtClean="0"/>
              <a:t>4 уровень – анализ  (проанализировать, проверить, провести эксперимент, организовать, выявить различия )</a:t>
            </a:r>
            <a:br>
              <a:rPr lang="ru-RU" sz="2800" dirty="0" smtClean="0"/>
            </a:br>
            <a:r>
              <a:rPr lang="ru-RU" sz="2800" dirty="0" smtClean="0"/>
              <a:t>5 уровень – синтез (создать, придумать дизайн, составить план(пересказа)) </a:t>
            </a:r>
            <a:br>
              <a:rPr lang="ru-RU" sz="2800" dirty="0" smtClean="0"/>
            </a:br>
            <a:r>
              <a:rPr lang="ru-RU" sz="2800" dirty="0" smtClean="0"/>
              <a:t>6 уровень – оценка (представить аргументы, защитить точку зрения, доказать, предположить развитие событий 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7324" y="1370"/>
            <a:ext cx="106394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0070C0"/>
                </a:solidFill>
              </a:rPr>
              <a:t>Пути повышения </a:t>
            </a:r>
            <a:r>
              <a:rPr lang="ru-RU" sz="4000" b="1" dirty="0">
                <a:solidFill>
                  <a:srgbClr val="0070C0"/>
                </a:solidFill>
              </a:rPr>
              <a:t>функциональной грамотности</a:t>
            </a:r>
            <a:r>
              <a:rPr lang="ru-RU" sz="4000" dirty="0">
                <a:solidFill>
                  <a:srgbClr val="0070C0"/>
                </a:solidFill>
              </a:rPr>
              <a:t> учащихся по русскому языку.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04950" y="1225689"/>
            <a:ext cx="105917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arenR"/>
            </a:pPr>
            <a:r>
              <a:rPr lang="ru-RU" sz="4000" dirty="0" smtClean="0"/>
              <a:t>навык </a:t>
            </a:r>
            <a:r>
              <a:rPr lang="ru-RU" sz="4000" dirty="0"/>
              <a:t>организации своего рабочего </a:t>
            </a:r>
            <a:r>
              <a:rPr lang="ru-RU" sz="4000" dirty="0" smtClean="0"/>
              <a:t>места </a:t>
            </a:r>
          </a:p>
          <a:p>
            <a:r>
              <a:rPr lang="ru-RU" sz="4000" dirty="0" smtClean="0"/>
              <a:t>( отработанное положение учебника, пенала и тетради на парте)    </a:t>
            </a:r>
          </a:p>
          <a:p>
            <a:r>
              <a:rPr lang="ru-RU" sz="4000" dirty="0" smtClean="0"/>
              <a:t>2) навык </a:t>
            </a:r>
            <a:r>
              <a:rPr lang="ru-RU" sz="4000" dirty="0"/>
              <a:t>работы с </a:t>
            </a:r>
            <a:r>
              <a:rPr lang="ru-RU" sz="4000" dirty="0" smtClean="0"/>
              <a:t>учебником (регулярное обращение в СОДЕРЖАНИЮ учебника и умение им пользоваться для нахождения нужной страницы в книге</a:t>
            </a:r>
          </a:p>
          <a:p>
            <a:r>
              <a:rPr lang="ru-RU" sz="4000" dirty="0" smtClean="0"/>
              <a:t>3) навык работы с разными видами словарей в конце учебника</a:t>
            </a:r>
          </a:p>
        </p:txBody>
      </p:sp>
    </p:spTree>
    <p:extLst>
      <p:ext uri="{BB962C8B-B14F-4D97-AF65-F5344CB8AC3E}">
        <p14:creationId xmlns:p14="http://schemas.microsoft.com/office/powerpoint/2010/main" val="243868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33526" y="160288"/>
            <a:ext cx="10563224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4) формирование навыка решения задач с помощью справочника с памятками</a:t>
            </a:r>
          </a:p>
          <a:p>
            <a:r>
              <a:rPr lang="ru-RU" sz="4000" dirty="0" smtClean="0"/>
              <a:t>5) сопоставление способа оформления записей в тетрадях с эталоном</a:t>
            </a:r>
          </a:p>
          <a:p>
            <a:r>
              <a:rPr lang="ru-RU" sz="4000" dirty="0" smtClean="0"/>
              <a:t>6) создание и использование интерактивных тетрадей по окружающему миру и литературному чтению </a:t>
            </a:r>
            <a:r>
              <a:rPr lang="ru-RU" sz="2400" i="1" dirty="0" smtClean="0"/>
              <a:t>(</a:t>
            </a:r>
            <a:r>
              <a:rPr lang="ru-RU" sz="2400" i="1" dirty="0"/>
              <a:t>образец таких тетрадей можно посмотреть по ссылке </a:t>
            </a:r>
            <a:r>
              <a:rPr lang="en-US" sz="2400" i="1" dirty="0">
                <a:solidFill>
                  <a:srgbClr val="0070C0"/>
                </a:solidFill>
              </a:rPr>
              <a:t>https://</a:t>
            </a:r>
            <a:r>
              <a:rPr lang="en-US" sz="2400" i="1" dirty="0" smtClean="0">
                <a:solidFill>
                  <a:srgbClr val="0070C0"/>
                </a:solidFill>
              </a:rPr>
              <a:t>vk.com/tatianavladi080190</a:t>
            </a:r>
            <a:r>
              <a:rPr lang="ru-RU" sz="2400" i="1" dirty="0" smtClean="0"/>
              <a:t>)</a:t>
            </a:r>
            <a:endParaRPr lang="ru-RU" sz="4000" dirty="0" smtClean="0"/>
          </a:p>
          <a:p>
            <a:r>
              <a:rPr lang="ru-RU" sz="4000" dirty="0" smtClean="0"/>
              <a:t>7) Совместное с учителем выполнение проектов по окружающему миру</a:t>
            </a:r>
          </a:p>
          <a:p>
            <a:endParaRPr lang="ru-RU" sz="2000" dirty="0" smtClean="0">
              <a:solidFill>
                <a:srgbClr val="7030A0"/>
              </a:solidFill>
            </a:endParaRPr>
          </a:p>
          <a:p>
            <a:r>
              <a:rPr lang="ru-RU" sz="2000" dirty="0" smtClean="0">
                <a:solidFill>
                  <a:srgbClr val="7030A0"/>
                </a:solidFill>
              </a:rPr>
              <a:t>ОБРАЗЦЫ ПАМЯТОК МОЖНО ПОСМОТРЕТЬ В </a:t>
            </a:r>
            <a:r>
              <a:rPr lang="ru-RU" sz="2000" smtClean="0">
                <a:solidFill>
                  <a:srgbClr val="7030A0"/>
                </a:solidFill>
              </a:rPr>
              <a:t>ПРИЛОЖЕНИИ  К  ДОКЛАДУ</a:t>
            </a:r>
            <a:endParaRPr lang="ru-RU" sz="20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0393" y="1135078"/>
            <a:ext cx="10489720" cy="5087389"/>
          </a:xfrm>
        </p:spPr>
        <p:txBody>
          <a:bodyPr>
            <a:noAutofit/>
          </a:bodyPr>
          <a:lstStyle/>
          <a:p>
            <a:r>
              <a:rPr lang="ru-RU" sz="3200" dirty="0">
                <a:effectLst/>
              </a:rPr>
              <a:t>Само </a:t>
            </a:r>
            <a:r>
              <a:rPr lang="ru-RU" sz="3200" b="1" dirty="0">
                <a:effectLst/>
              </a:rPr>
              <a:t>понятие</a:t>
            </a:r>
            <a:r>
              <a:rPr lang="ru-RU" sz="3200" dirty="0">
                <a:effectLst/>
              </a:rPr>
              <a:t> было впервые употреблено на Всемирном конгрессе министров просвещения в Тегеране в 1965 году, и тогда под </a:t>
            </a:r>
            <a:r>
              <a:rPr lang="ru-RU" sz="3200" b="1" dirty="0">
                <a:effectLst/>
              </a:rPr>
              <a:t>функциональной грамотностью подразумевалась </a:t>
            </a:r>
            <a:r>
              <a:rPr lang="ru-RU" sz="3200" dirty="0">
                <a:effectLst/>
              </a:rPr>
              <a:t>«совокупность умений читать и писать для использования в повседневной жизни и решения житейских проблем</a:t>
            </a:r>
            <a:r>
              <a:rPr lang="ru-RU" sz="3200" dirty="0" smtClean="0">
                <a:effectLst/>
              </a:rPr>
              <a:t>».</a:t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b="1" dirty="0" smtClean="0">
                <a:effectLst/>
              </a:rPr>
              <a:t>Функциональная </a:t>
            </a:r>
            <a:r>
              <a:rPr lang="ru-RU" sz="3200" b="1" dirty="0">
                <a:effectLst/>
              </a:rPr>
              <a:t>грамотность</a:t>
            </a:r>
            <a:r>
              <a:rPr lang="ru-RU" sz="3200" dirty="0">
                <a:effectLst/>
              </a:rPr>
              <a:t> простыми словами — это умение применять в жизни знания и навыки, полученные в </a:t>
            </a:r>
            <a:r>
              <a:rPr lang="ru-RU" sz="3200" b="1" dirty="0">
                <a:effectLst/>
              </a:rPr>
              <a:t>школе</a:t>
            </a:r>
            <a:r>
              <a:rPr lang="ru-RU" sz="3200" dirty="0" smtClean="0">
                <a:effectLst/>
              </a:rPr>
              <a:t>.</a:t>
            </a:r>
            <a:r>
              <a:rPr lang="ru-RU" sz="3200" b="1" dirty="0">
                <a:effectLst/>
              </a:rPr>
              <a:t> </a:t>
            </a:r>
            <a:r>
              <a:rPr lang="ru-RU" sz="3200" dirty="0" smtClean="0">
                <a:effectLst/>
              </a:rPr>
              <a:t>Это</a:t>
            </a:r>
            <a:r>
              <a:rPr lang="ru-RU" sz="3200" b="1" dirty="0" smtClean="0">
                <a:effectLst/>
              </a:rPr>
              <a:t> </a:t>
            </a:r>
            <a:r>
              <a:rPr lang="ru-RU" sz="3200" dirty="0" smtClean="0">
                <a:effectLst/>
              </a:rPr>
              <a:t>способность </a:t>
            </a:r>
            <a:r>
              <a:rPr lang="ru-RU" sz="3200" dirty="0">
                <a:effectLst/>
              </a:rPr>
              <a:t>человека вступать в отношения с внешней средой и максимально быстро адаптироваться и </a:t>
            </a:r>
            <a:r>
              <a:rPr lang="ru-RU" sz="3200" b="1" dirty="0">
                <a:effectLst/>
              </a:rPr>
              <a:t>функционировать в ней</a:t>
            </a:r>
            <a:r>
              <a:rPr lang="ru-RU" sz="3200" dirty="0">
                <a:effectLst/>
              </a:rPr>
              <a:t>. 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4985" y="568712"/>
            <a:ext cx="10091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признаки функционально грамотной личности -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94262" y="1767364"/>
            <a:ext cx="1013645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э</a:t>
            </a:r>
            <a:r>
              <a:rPr lang="ru-RU" sz="3200" b="1" dirty="0" smtClean="0"/>
              <a:t>то человек </a:t>
            </a:r>
            <a:r>
              <a:rPr lang="ru-RU" sz="3200" b="1" dirty="0"/>
              <a:t>самостоятельный, познающий и умеющий жить среди людей, обладающий определёнными качествами, ключевыми </a:t>
            </a:r>
            <a:r>
              <a:rPr lang="ru-RU" sz="3200" b="1" dirty="0" smtClean="0"/>
              <a:t>компетенциями. Он умеет</a:t>
            </a:r>
          </a:p>
          <a:p>
            <a:r>
              <a:rPr lang="ru-RU" sz="3200" b="1" dirty="0"/>
              <a:t>* </a:t>
            </a:r>
            <a:r>
              <a:rPr lang="ru-RU" sz="3200" b="1" i="1" dirty="0"/>
              <a:t>и</a:t>
            </a:r>
            <a:r>
              <a:rPr lang="ru-RU" sz="3200" b="1" i="1" dirty="0" smtClean="0"/>
              <a:t>зучать </a:t>
            </a:r>
          </a:p>
          <a:p>
            <a:r>
              <a:rPr lang="ru-RU" sz="3200" b="1" i="1" dirty="0" smtClean="0"/>
              <a:t>*</a:t>
            </a:r>
            <a:r>
              <a:rPr lang="ru-RU" sz="3200" b="1" i="1" dirty="0"/>
              <a:t>и</a:t>
            </a:r>
            <a:r>
              <a:rPr lang="ru-RU" sz="3200" b="1" i="1" dirty="0" smtClean="0"/>
              <a:t>скать </a:t>
            </a:r>
          </a:p>
          <a:p>
            <a:r>
              <a:rPr lang="ru-RU" sz="3200" b="1" i="1" dirty="0" smtClean="0"/>
              <a:t>*</a:t>
            </a:r>
            <a:r>
              <a:rPr lang="ru-RU" sz="3200" b="1" i="1" dirty="0"/>
              <a:t>д</a:t>
            </a:r>
            <a:r>
              <a:rPr lang="ru-RU" sz="3200" b="1" i="1" dirty="0" smtClean="0"/>
              <a:t>умать </a:t>
            </a:r>
          </a:p>
          <a:p>
            <a:r>
              <a:rPr lang="ru-RU" sz="3200" b="1" i="1" dirty="0" smtClean="0"/>
              <a:t>*</a:t>
            </a:r>
            <a:r>
              <a:rPr lang="ru-RU" sz="3200" b="1" i="1" dirty="0"/>
              <a:t>с</a:t>
            </a:r>
            <a:r>
              <a:rPr lang="ru-RU" sz="3200" b="1" i="1" dirty="0" smtClean="0"/>
              <a:t>отрудничать </a:t>
            </a:r>
          </a:p>
          <a:p>
            <a:r>
              <a:rPr lang="ru-RU" sz="3200" b="1" i="1" dirty="0" smtClean="0"/>
              <a:t>*</a:t>
            </a:r>
            <a:r>
              <a:rPr lang="ru-RU" sz="3200" b="1" i="1" dirty="0"/>
              <a:t>п</a:t>
            </a:r>
            <a:r>
              <a:rPr lang="ru-RU" sz="3200" b="1" i="1" dirty="0" smtClean="0"/>
              <a:t>риниматься </a:t>
            </a:r>
            <a:r>
              <a:rPr lang="ru-RU" sz="3200" b="1" i="1" dirty="0"/>
              <a:t>за </a:t>
            </a:r>
            <a:r>
              <a:rPr lang="ru-RU" sz="3200" b="1" i="1" dirty="0" smtClean="0"/>
              <a:t>дело</a:t>
            </a:r>
            <a:endParaRPr lang="ru-RU" sz="3200" b="1" dirty="0"/>
          </a:p>
          <a:p>
            <a:r>
              <a:rPr lang="ru-RU" sz="2800" b="1" dirty="0" smtClean="0"/>
              <a:t> 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57321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1803" y="1133198"/>
            <a:ext cx="8985117" cy="5509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ФГ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14144" y="274319"/>
            <a:ext cx="9997440" cy="5212081"/>
          </a:xfrm>
        </p:spPr>
        <p:txBody>
          <a:bodyPr>
            <a:normAutofit fontScale="90000"/>
          </a:bodyPr>
          <a:lstStyle/>
          <a:p>
            <a:pPr lvl="0"/>
            <a:r>
              <a:rPr lang="ru-RU" sz="5300" b="1" dirty="0" smtClean="0">
                <a:solidFill>
                  <a:srgbClr val="7030A0"/>
                </a:solidFill>
              </a:rPr>
              <a:t>Читательская грамотность – это способность понимать и использовать письменную речь во всем разнообразии ее форм, для целей, требуемых обществом и ценных для индивида.</a:t>
            </a: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14144" y="731520"/>
            <a:ext cx="9997440" cy="4754880"/>
          </a:xfrm>
        </p:spPr>
        <p:txBody>
          <a:bodyPr>
            <a:normAutofit fontScale="90000"/>
          </a:bodyPr>
          <a:lstStyle/>
          <a:p>
            <a:pPr lvl="0"/>
            <a:r>
              <a:rPr lang="ru-RU" sz="5400" b="1" dirty="0" smtClean="0">
                <a:solidFill>
                  <a:srgbClr val="00B050"/>
                </a:solidFill>
              </a:rPr>
              <a:t>Естественнонаучная грамотность</a:t>
            </a:r>
            <a:r>
              <a:rPr lang="ru-RU" sz="5400" dirty="0" smtClean="0">
                <a:solidFill>
                  <a:srgbClr val="00B050"/>
                </a:solidFill>
              </a:rPr>
              <a:t> – способность человека осваивать и использовать естественнонаучные знания для распознания и постановки вопросов, для освоения новых знаний. </a:t>
            </a:r>
            <a:r>
              <a:rPr lang="ru-RU" sz="5300" b="1" dirty="0" smtClean="0">
                <a:solidFill>
                  <a:srgbClr val="7030A0"/>
                </a:solidFill>
              </a:rPr>
              <a:t/>
            </a:r>
            <a:br>
              <a:rPr lang="ru-RU" sz="5300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14144" y="274319"/>
            <a:ext cx="9997440" cy="5212081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Математическая грамотность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– способность распознавать проблемы, возникающие в окружающей действительности и которые можно решить средствами математики; формулировать эти проблемы на языке математики; решать эти проблемы, используя математические факты и методы;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14144" y="274319"/>
            <a:ext cx="9997440" cy="5212081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</a:rPr>
              <a:t>Финансовая грамотность</a:t>
            </a:r>
            <a:r>
              <a:rPr lang="ru-RU" dirty="0" smtClean="0">
                <a:solidFill>
                  <a:srgbClr val="FF0000"/>
                </a:solidFill>
              </a:rPr>
              <a:t> – знание и понимание финансовых понятий и финансовых рисков, а также навыки, мотивация и уверенность, необходимые для принятия эффективных решений в разнообразных финансовых ситуациях.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14144" y="274319"/>
            <a:ext cx="9997440" cy="584384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Креативное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мышление – это умение смотреть на вещи с уникальной точки зрения, замечать неочевидные закономерности, подходить к решению проблем нетрадиционно и использовать воображение при выполнении задач.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486</TotalTime>
  <Words>371</Words>
  <Application>Microsoft Office PowerPoint</Application>
  <PresentationFormat>Широкоэкранный</PresentationFormat>
  <Paragraphs>41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Corbel</vt:lpstr>
      <vt:lpstr>Gill Sans MT</vt:lpstr>
      <vt:lpstr>Times New Roman</vt:lpstr>
      <vt:lpstr>Verdana</vt:lpstr>
      <vt:lpstr>Wingdings 2</vt:lpstr>
      <vt:lpstr>Солнцестояние</vt:lpstr>
      <vt:lpstr>Особенности работы учителя  по формированию  функциональной грамотности  младших школьников с ОВЗ  средствами межпредметной интеграции </vt:lpstr>
      <vt:lpstr>Само понятие было впервые употреблено на Всемирном конгрессе министров просвещения в Тегеране в 1965 году, и тогда под функциональной грамотностью подразумевалась «совокупность умений читать и писать для использования в повседневной жизни и решения житейских проблем».  Функциональная грамотность простыми словами — это умение применять в жизни знания и навыки, полученные в школе. Это способность человека вступать в отношения с внешней средой и максимально быстро адаптироваться и функционировать в ней.   </vt:lpstr>
      <vt:lpstr>Презентация PowerPoint</vt:lpstr>
      <vt:lpstr>Направления ФГ</vt:lpstr>
      <vt:lpstr>Читательская грамотность – это способность понимать и использовать письменную речь во всем разнообразии ее форм, для целей, требуемых обществом и ценных для индивида. </vt:lpstr>
      <vt:lpstr>Естественнонаучная грамотность – способность человека осваивать и использовать естественнонаучные знания для распознания и постановки вопросов, для освоения новых знаний.   </vt:lpstr>
      <vt:lpstr>Математическая грамотность – способность распознавать проблемы, возникающие в окружающей действительности и которые можно решить средствами математики; формулировать эти проблемы на языке математики; решать эти проблемы, используя математические факты и методы;  </vt:lpstr>
      <vt:lpstr>Финансовая грамотность – знание и понимание финансовых понятий и финансовых рисков, а также навыки, мотивация и уверенность, необходимые для принятия эффективных решений в разнообразных финансовых ситуациях.</vt:lpstr>
      <vt:lpstr>Креативное мышление – это умение смотреть на вещи с уникальной точки зрения, замечать неочевидные закономерности, подходить к решению проблем нетрадиционно и использовать воображение при выполнении задач.  </vt:lpstr>
      <vt:lpstr>Глобальные компетенции – это способность — критически рассматривать с различных точек зрения проблемы глобального характера и межкультурного взаимодействия; — осознавать, как культурные, религиозные, политические, расовые и иные различия влияют на восприятие, суждения и взгляды людей; — вступать в открытое, уважительное и эффективное взаимодействие с другими людьми на основе разделяемого всеми уважения к человеческому достоинству. </vt:lpstr>
      <vt:lpstr>Факторы, влияющие на развитие функциональной грамотности учащихся: </vt:lpstr>
      <vt:lpstr>Индикаторы  функциональной грамотности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«Формирование функциональной грамотности младших школьников  на уроках в начальной школе»</dc:title>
  <dc:creator>Пользователь</dc:creator>
  <cp:lastModifiedBy>Елена</cp:lastModifiedBy>
  <cp:revision>50</cp:revision>
  <dcterms:created xsi:type="dcterms:W3CDTF">2020-12-15T16:33:44Z</dcterms:created>
  <dcterms:modified xsi:type="dcterms:W3CDTF">2023-10-25T18:13:39Z</dcterms:modified>
</cp:coreProperties>
</file>