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Сегодня мы хотим поговорить с вами о важной теме «Железная дорога и безопасность». С детства вам знакомы основные правила безопасности: «не играть со спичками» или «не пихать пальцы в розетку». На железной дороге тоже есть свои правила безопасности. 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Осторожность – вот главное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слово для каждого подростка, оказавшегося на железнодорожном вокзале, платформе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ru" sz="14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или станции.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e3045d9a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e3045d9a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Категорически запрещается не только ездить на крышах вагонов, но даже влезать на них, и даже, если поезд стоит. 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Проезд снаружи подвижного состава – на подножках, поручнях и иных выступающих частях – запрещён категорически, поскольку это смертельно опасно. Каждый год десятки детей и подростков погибают, когда пытаются прокатиться, прицепившись снаружи поезда. Делать так глупо! Результат зацепинга – поражение электрическим током, серьезнейшие травмы, инвалидность или смерть.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e3045d9a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e3045d9a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Ток – невидимый убийца и зацеперов, и любителей экстремальных фото. Сколько раз любителей «прокатиться с ветерком» либо сразу убивало током, либо швыряло от удара под колёса поезда.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пытайтесь приблизиться к контактному проводу! Это может стоить вам жизни! Даже если попасть в зону контактной сети на расстоянии 2 м от провода, то этого тоже будет достаточно для удара током.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049b7604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049b7604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Не проходи мимо! Если видишь нарушение правил безопасности, обратись к сотруднику железной дороги.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Залог безопасности на железнодорожном транспорте – это внимание к себе и окружающим.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e3045d9a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e3045d9a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highlight>
                  <a:srgbClr val="FFFFFF"/>
                </a:highlight>
              </a:rPr>
              <a:t>Статистика говорит, что часто подростки, забывая об опасности, позволяют себе играть вблизи железнодорожных путей, станций, кататься на велосипедах, роликах и сноубордах. </a:t>
            </a:r>
            <a:r>
              <a:rPr lang="ru" sz="1300">
                <a:solidFill>
                  <a:schemeClr val="dk1"/>
                </a:solidFill>
                <a:highlight>
                  <a:srgbClr val="FFFFFF"/>
                </a:highlight>
              </a:rPr>
              <a:t>В прошедшем году на территории Октябрьской магистрали в результате нарушения правил безопасности на объектах транспортной инфраструктуры пострадало 193 человека, 128 из которых погибли.</a:t>
            </a:r>
            <a:endParaRPr sz="13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e3045d9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e3045d9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84C51"/>
                </a:solidFill>
              </a:rPr>
              <a:t>Еще одной причиной трагедии может стать беспечное отношение взрослых к детям. Мама/папа/старший брат/взрослый сын маминой подруги отвернулся и…  дети бродят по железнодорожным путям, катаются на подножках вагонов и просто ищут развлечения на железной дороге.</a:t>
            </a:r>
            <a:endParaRPr>
              <a:solidFill>
                <a:srgbClr val="484C5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84C51"/>
                </a:solidFill>
              </a:rPr>
              <a:t>Должен ли за тобой следить взрослый или ты сам готов вести себя как взрослый и соблюдать правила поведения на транспорте? Решай сам!</a:t>
            </a:r>
            <a:endParaRPr>
              <a:solidFill>
                <a:srgbClr val="484C5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e3045d9a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e3045d9a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железной дороге можно сделать отличное фото. Но необходимо делать это в безопасных местах: вдали от движущихся поездов и линий электропередач. Не стоит рисковать своей жизнью ради эффектного фото.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049b7604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049b7604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Вокзалы и железная дорога - источники вдохновения для прекрасных кадров. Воспоминания о поездке отлично хранят фотографии.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 это не повод забывать о безопасности!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отвлекайся от происходящего вокруг!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e3045d9a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e3045d9a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Внимательно смотрел и слушал?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Тогда теперь, как эксперт, попробуй объяснить значение и смысл знаков.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e3045d9a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e3045d9a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Ты молодец, если твои объяснения совпали с названиями знаков: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Перелезать через автосцепки запрещено!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Стоять у края платформы не допускается.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Подлезать под вагон запрещено!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Открывать двери вагона запрещено!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ru"/>
              <a:t>Переход через ж/д пути  только по мосту.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e3045d9a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e3045d9a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chemeClr val="dk1"/>
                </a:solidFill>
                <a:highlight>
                  <a:schemeClr val="lt1"/>
                </a:highlight>
              </a:rPr>
              <a:t>Итак, теперь ты знаешь, что основными причинами получения травм являются грубые нарушения Правил безопасности на железнодорожном транспорте: хождение по путям в неустановленных местах, неоправданная ничем спешка и беспечность, нежелание пользоваться пешеходными мостами, тоннелями и настилами и незнание правил безопасности на железнодорожном транспорте</a:t>
            </a:r>
            <a:endParaRPr sz="125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chemeClr val="dk1"/>
                </a:solidFill>
                <a:highlight>
                  <a:schemeClr val="lt1"/>
                </a:highlight>
              </a:rPr>
              <a:t>Но несчастных случаев легко избежать. 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chemeClr val="dk1"/>
                </a:solidFill>
                <a:highlight>
                  <a:schemeClr val="lt1"/>
                </a:highlight>
              </a:rPr>
              <a:t>Надо следовать несложным правилам, быть ответственным за свое поведение, понимать, что перевозка пассажиров как раз рассчитана на максимальную безопасность и комфорт. </a:t>
            </a:r>
            <a:endParaRPr sz="11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3045d9a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3045d9a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Каждый из вас в хоть раз в жизни куда-то ехал на поезде. Это путешествие было со взрослыми, но скоро настанет момент, когда ты отправишься в поездку самостоятельно. Поезда - достаточно безопасный вид транспорта, но всё же нужно быть готовым к возможным опасным ситуациям, чтобы не растеряться в трудную минуту и действовать грамотно. Помогут тебе в этом Правила поведения на железной дороге.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be3045d9a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be3045d9a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highlight>
                  <a:schemeClr val="lt1"/>
                </a:highlight>
              </a:rPr>
              <a:t>ОАО «Российские железные дороги» принимает все меры для снижения травматизма и напоминает о необходимости соблюдения правил </a:t>
            </a:r>
            <a:r>
              <a:rPr lang="ru">
                <a:highlight>
                  <a:srgbClr val="FAFAFA"/>
                </a:highlight>
              </a:rPr>
              <a:t>поведения на железной дороге</a:t>
            </a:r>
            <a:r>
              <a:rPr lang="ru" sz="1150">
                <a:highlight>
                  <a:schemeClr val="lt1"/>
                </a:highlight>
              </a:rPr>
              <a:t>. </a:t>
            </a:r>
            <a:endParaRPr sz="1150">
              <a:highlight>
                <a:schemeClr val="lt1"/>
              </a:highlight>
            </a:endParaRPr>
          </a:p>
          <a:p>
            <a:pPr marL="114300" lvl="0" indent="33020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FAFAFA"/>
                </a:highlight>
              </a:rPr>
              <a:t>Соблюдайте  правила поведения на железной дороге сами и  учите  этому  своих  родных, друзей и близких вам людей.  </a:t>
            </a:r>
            <a:endParaRPr>
              <a:highlight>
                <a:srgbClr val="FAFAFA"/>
              </a:highlight>
            </a:endParaRPr>
          </a:p>
          <a:p>
            <a:pPr marL="114300" lvl="0" indent="330200" algn="just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highlight>
                  <a:srgbClr val="FAFAFA"/>
                </a:highlight>
              </a:rPr>
              <a:t>ПОМНИТЕ, ДОМА  ВАС  ЖДУТ  ЖИВЫМИ  И  ЗДОРОВЫМИ!</a:t>
            </a:r>
            <a:endParaRPr>
              <a:highlight>
                <a:srgbClr val="FAFAFA"/>
              </a:highlight>
            </a:endParaRPr>
          </a:p>
          <a:p>
            <a:pPr marL="0" lvl="0" indent="4572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525151"/>
                </a:solidFill>
                <a:highlight>
                  <a:schemeClr val="lt1"/>
                </a:highlight>
              </a:rPr>
              <a:t> </a:t>
            </a:r>
            <a:endParaRPr sz="1200"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2318ab3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2318ab3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e3045d9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e3045d9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ОАО «Российские железные дороги» каждый год совершенствует меры безопасности на транспорте и старается делать железные дороги еще более скоростными и максимально комфортными. НО ваша безопасность зависит не только от нас, она зависит, прежде всего, и от твоих действий. Поэтому нужно знать и соблюдать правила безопасности на железной дороге.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e3045d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e3045d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250">
                <a:solidFill>
                  <a:srgbClr val="525151"/>
                </a:solidFill>
                <a:highlight>
                  <a:schemeClr val="lt1"/>
                </a:highlight>
              </a:rPr>
              <a:t>Все, кто находится вблизи железнодорожных путей, обязаны соблюдать общепринятые правила:</a:t>
            </a:r>
            <a:endParaRPr sz="1600">
              <a:solidFill>
                <a:srgbClr val="333333"/>
              </a:solidFill>
              <a:highlight>
                <a:schemeClr val="lt1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chemeClr val="lt1"/>
                </a:highlight>
              </a:rPr>
              <a:t>1.</a:t>
            </a:r>
            <a:r>
              <a:rPr lang="ru" sz="400">
                <a:solidFill>
                  <a:srgbClr val="333333"/>
                </a:solidFill>
                <a:highlight>
                  <a:schemeClr val="lt1"/>
                </a:highlight>
              </a:rPr>
              <a:t>     </a:t>
            </a:r>
            <a:r>
              <a:rPr lang="ru">
                <a:solidFill>
                  <a:srgbClr val="333333"/>
                </a:solidFill>
                <a:highlight>
                  <a:schemeClr val="lt1"/>
                </a:highlight>
              </a:rPr>
              <a:t>Когда подходишь к железной дороге, обязательно сними наушники и капюшон, кото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рый лишает тебя бокового зрения. Из-за громкой музыки можно не услышать шум приближающегося поезда!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2.</a:t>
            </a:r>
            <a:r>
              <a:rPr lang="ru" sz="400">
                <a:solidFill>
                  <a:srgbClr val="333333"/>
                </a:solidFill>
                <a:highlight>
                  <a:srgbClr val="FFFFFF"/>
                </a:highlight>
              </a:rPr>
              <a:t>    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Категорически запрещается подлезать под пассажирскими платформами и железнодорожным подвижным составом. Ни в коем случае не делай этого. Состав может тронуться в любой момент, ты можете быть ранен или погибнуть.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3.</a:t>
            </a:r>
            <a:r>
              <a:rPr lang="ru" sz="400">
                <a:solidFill>
                  <a:srgbClr val="333333"/>
                </a:solidFill>
                <a:highlight>
                  <a:srgbClr val="FFFFFF"/>
                </a:highlight>
              </a:rPr>
              <a:t>    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Не стой у края платформы, не заходи за ограничительную линию. А прыгать с платформы не только очень опасно, но и запрещено правилами.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4.</a:t>
            </a:r>
            <a:r>
              <a:rPr lang="ru" sz="400">
                <a:solidFill>
                  <a:srgbClr val="333333"/>
                </a:solidFill>
                <a:highlight>
                  <a:srgbClr val="FFFFFF"/>
                </a:highlight>
              </a:rPr>
              <a:t>     </a:t>
            </a: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Никогда не забирайся на столбы и другие опоры с проводами, расположенные на железной дороге. К ним крепятся контактные провода под высоким напряжением. Даже не прикасаясь к ним, можно получить электротравму.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Много всего и кажется скучно “нельзя, нельзя, нельзя…”.  На словах эти призывы звучат просто, но каждое правило может спасти чью-то жизнь и уберечь от беды. Давайте посмотрим, что может случиться, когда не соблюдаются правила поведения на железной дороге.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e3045d9a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e3045d9a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Итак, вот еще одно из правил: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нахождении вблизи с железной дорогой убери телефон и сними наушники. Все внимание должно быть направлено на дорогу.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e3045d9a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e3045d9a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Современный человек уже вряд ли сможет представить себе жизнь без гаджетов и девайсов. Они с нами всегда. Они помогают, обучают и развлекают. Но только не в этом случае. При подходе к железной дороге ОТОРВИСЬ от экрана, посмотри вокруг.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Новый трек и сообщение в мессенджере точно никуда от тебя не денутся...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049b760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049b760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Наушники способны полностью заглушить шум приближающегося поезда, а капюшон существенно сократить угол обзора!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Пожалуйста, снимай их при переходе через железнодорожные пути.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Внимательность и осторожность на объектах железной дороги - превыше всего!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Сохраняй бдительность и не подвергай себя опасности!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be3045d9a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be3045d9a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Телефон и наушники, парочка книг, что-нибудь пожевать… Столько всего нужно взять с собой в дорогу.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 все это не пригодится, если ты не соблюдаешь правила поведения пассажиров.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 нарушение отдельных правил предусмотрен штраф, НО штраф не худшее, что может случится.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e3045d9a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e3045d9a6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Картинка с названием “Так делать нельзя”. Посмотри внимательно, какие нарушения ты заметил?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Готово? Проверим!</a:t>
            </a:r>
            <a:endParaRPr/>
          </a:p>
          <a:p>
            <a:pPr marL="406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1.     Когда подходишь к железной дороге, обязательно сними наушники и капюшон, который лишает тебя бокового зрения. Из-за громкой музыки можно не услышать шум приближающегося поезда!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2.     Категорически запрещается подлезать под пассажирскими платформами и железнодорожным подвижным составом. Ни в коем случае не делай этого. Состав может тронуться в любой момент, ты можете быть ранен или погибнуть.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3.     Не стой у края платформы, не заходи за ограничительную линию. А прыгать с платформы не только очень опасно, но и запрещено правилами.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06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</a:rPr>
              <a:t>4.     Никогда не забирайся на столбы и другие опоры с проводами, расположенные на железной дороге. К ним крепятся контактные провода под высоким напряжением. Даже не прикасаясь к ним, можно получить электротравму.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61201" y="744575"/>
            <a:ext cx="757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250100" y="1152475"/>
            <a:ext cx="758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250225" y="1152475"/>
            <a:ext cx="306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0100" y="1152475"/>
            <a:ext cx="758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0"/>
            <a:ext cx="1068049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-oxKhE_qsghemBvvffjm4XKYts9JGxfs/vie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8vb9ASuYCDeplEKCDgwgBuf0DOz0n3Wr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g_VaSmv9VJkLe_QZwFJYX327xiBKso9/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9riD3d01j-tmBmK26LK8Gijip6uYsr6/vie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jPvjFHXEfrxhmbT9bhwyPIsASSiVzae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pIBcp5i5QDogEc9vw8T2fcAibOVLmvRv/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261201" y="744575"/>
            <a:ext cx="757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Безопасность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железной дороге</a:t>
            </a: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61200" y="2834125"/>
            <a:ext cx="757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не стать жертвой поезда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 снова “нельзя”</a:t>
            </a:r>
            <a:endParaRPr/>
          </a:p>
        </p:txBody>
      </p:sp>
      <p:pic>
        <p:nvPicPr>
          <p:cNvPr id="111" name="Google Shape;111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Высоковольтные провода</a:t>
            </a:r>
            <a:endParaRPr/>
          </a:p>
        </p:txBody>
      </p:sp>
      <p:pic>
        <p:nvPicPr>
          <p:cNvPr id="117" name="Google Shape;117;p2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 будь равнодушным! Крикни “СТОЙ!”</a:t>
            </a:r>
            <a:endParaRPr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t="17946" b="29394"/>
          <a:stretch/>
        </p:blipFill>
        <p:spPr>
          <a:xfrm>
            <a:off x="1782800" y="1106575"/>
            <a:ext cx="5778751" cy="352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Внимание! 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1439300" y="1017725"/>
            <a:ext cx="68340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highlight>
                  <a:srgbClr val="FFFFFF"/>
                </a:highlight>
              </a:rPr>
              <a:t> </a:t>
            </a:r>
            <a:r>
              <a:rPr lang="ru" b="1">
                <a:solidFill>
                  <a:srgbClr val="CC0000"/>
                </a:solidFill>
                <a:highlight>
                  <a:srgbClr val="FFFFFF"/>
                </a:highlight>
              </a:rPr>
              <a:t>За сухим языком статистики травматизма стоит </a:t>
            </a:r>
            <a:br>
              <a:rPr lang="ru" b="1">
                <a:solidFill>
                  <a:srgbClr val="CC0000"/>
                </a:solidFill>
                <a:highlight>
                  <a:srgbClr val="FFFFFF"/>
                </a:highlight>
              </a:rPr>
            </a:br>
            <a:r>
              <a:rPr lang="ru" b="1">
                <a:solidFill>
                  <a:srgbClr val="CC0000"/>
                </a:solidFill>
                <a:highlight>
                  <a:srgbClr val="FFFFFF"/>
                </a:highlight>
              </a:rPr>
              <a:t>боль родителей и друзей пострадавшего. </a:t>
            </a:r>
            <a:endParaRPr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0"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b="1">
              <a:solidFill>
                <a:srgbClr val="CC0000"/>
              </a:solidFill>
              <a:highlight>
                <a:srgbClr val="FFFFFF"/>
              </a:highlight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t="8284" b="10816"/>
          <a:stretch/>
        </p:blipFill>
        <p:spPr>
          <a:xfrm>
            <a:off x="2662838" y="1843350"/>
            <a:ext cx="4756976" cy="230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/>
          <p:nvPr/>
        </p:nvSpPr>
        <p:spPr>
          <a:xfrm>
            <a:off x="436013" y="4307250"/>
            <a:ext cx="92106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rgbClr val="CC0000"/>
                </a:solidFill>
                <a:highlight>
                  <a:srgbClr val="FFFFFF"/>
                </a:highlight>
              </a:rPr>
              <a:t>Ты уверен, что хочешь попасть именно в эту статистику?</a:t>
            </a:r>
            <a:endParaRPr sz="1800" b="1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Дети</a:t>
            </a:r>
            <a:endParaRPr/>
          </a:p>
        </p:txBody>
      </p:sp>
      <p:pic>
        <p:nvPicPr>
          <p:cNvPr id="137" name="Google Shape;137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Хороший кадр дороже жизни? Нет!</a:t>
            </a:r>
            <a:endParaRPr/>
          </a:p>
        </p:txBody>
      </p:sp>
      <p:pic>
        <p:nvPicPr>
          <p:cNvPr id="143" name="Google Shape;143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железной дороге  - все внимание на поезд,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 не на фотографию.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1250225" y="1369475"/>
            <a:ext cx="7582200" cy="31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>
                <a:solidFill>
                  <a:srgbClr val="CC0000"/>
                </a:solidFill>
              </a:rPr>
              <a:t>Ты же не хочешь, </a:t>
            </a:r>
            <a:endParaRPr sz="19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900" b="1">
                <a:solidFill>
                  <a:srgbClr val="CC0000"/>
                </a:solidFill>
              </a:rPr>
              <a:t>чтоб это фото стало последним?</a:t>
            </a:r>
            <a:endParaRPr sz="1900" b="1">
              <a:solidFill>
                <a:srgbClr val="CC0000"/>
              </a:solidFill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t="28171" b="37152"/>
          <a:stretch/>
        </p:blipFill>
        <p:spPr>
          <a:xfrm>
            <a:off x="1741650" y="1433175"/>
            <a:ext cx="3195150" cy="20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 rotWithShape="1">
          <a:blip r:embed="rId4">
            <a:alphaModFix/>
          </a:blip>
          <a:srcRect t="33335" b="14813"/>
          <a:stretch/>
        </p:blipFill>
        <p:spPr>
          <a:xfrm>
            <a:off x="5555250" y="1433175"/>
            <a:ext cx="3060925" cy="290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Объясни эти железнодорожные знаки</a:t>
            </a: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146" y="1905600"/>
            <a:ext cx="1476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142" y="1766658"/>
            <a:ext cx="14573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9125" y="1905588"/>
            <a:ext cx="1476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 rotWithShape="1">
          <a:blip r:embed="rId6">
            <a:alphaModFix/>
          </a:blip>
          <a:srcRect l="3016" t="3269" r="-9"/>
          <a:stretch/>
        </p:blipFill>
        <p:spPr>
          <a:xfrm>
            <a:off x="2764859" y="1789979"/>
            <a:ext cx="14319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122" y="1899691"/>
            <a:ext cx="14763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/>
          <p:nvPr/>
        </p:nvSpPr>
        <p:spPr>
          <a:xfrm>
            <a:off x="1095200" y="3152450"/>
            <a:ext cx="7827000" cy="116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Проверьте свои предположения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146" y="1905600"/>
            <a:ext cx="1476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3142" y="1766658"/>
            <a:ext cx="14573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1675" y="1895263"/>
            <a:ext cx="1476375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0"/>
          <p:cNvPicPr preferRelativeResize="0"/>
          <p:nvPr/>
        </p:nvPicPr>
        <p:blipFill rotWithShape="1">
          <a:blip r:embed="rId6">
            <a:alphaModFix/>
          </a:blip>
          <a:srcRect l="3016" t="3269" r="-9"/>
          <a:stretch/>
        </p:blipFill>
        <p:spPr>
          <a:xfrm>
            <a:off x="2764859" y="1789979"/>
            <a:ext cx="1431925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6122" y="1899691"/>
            <a:ext cx="147637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Несчастных случаев легко избежать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1678775" y="1152475"/>
            <a:ext cx="676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CC0000"/>
                </a:solidFill>
              </a:rPr>
              <a:t>Сделай </a:t>
            </a:r>
            <a:endParaRPr sz="23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CC0000"/>
                </a:solidFill>
              </a:rPr>
              <a:t>свое путешествие </a:t>
            </a:r>
            <a:endParaRPr sz="2300"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300" b="1">
                <a:solidFill>
                  <a:srgbClr val="CC0000"/>
                </a:solidFill>
              </a:rPr>
              <a:t>безопасным!</a:t>
            </a:r>
            <a:endParaRPr sz="2300" b="1">
              <a:solidFill>
                <a:srgbClr val="CC0000"/>
              </a:solidFill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2475" y="1392575"/>
            <a:ext cx="3929200" cy="27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Поезд — безопасный вид транспорта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100" y="1152475"/>
            <a:ext cx="7334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Твоя безопасность — наша общая цель</a:t>
            </a: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89" y="1416150"/>
            <a:ext cx="4655787" cy="31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1519975" y="610700"/>
            <a:ext cx="7016400" cy="3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33">
                <a:solidFill>
                  <a:srgbClr val="0B5394"/>
                </a:solidFill>
              </a:rPr>
              <a:t>Мы желаем вам ярких впечатлений </a:t>
            </a:r>
            <a:br>
              <a:rPr lang="ru" sz="3533">
                <a:solidFill>
                  <a:srgbClr val="0B5394"/>
                </a:solidFill>
              </a:rPr>
            </a:br>
            <a:r>
              <a:rPr lang="ru" sz="3533">
                <a:solidFill>
                  <a:srgbClr val="0B5394"/>
                </a:solidFill>
              </a:rPr>
              <a:t>и только приятных путешествий</a:t>
            </a:r>
            <a:r>
              <a:rPr lang="ru" sz="3644">
                <a:solidFill>
                  <a:srgbClr val="0B5394"/>
                </a:solidFill>
              </a:rPr>
              <a:t> </a:t>
            </a:r>
            <a:endParaRPr sz="3644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Спасибо за внимание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— за безопасность. А ты? 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336525" y="1181275"/>
            <a:ext cx="758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l="4534"/>
          <a:stretch/>
        </p:blipFill>
        <p:spPr>
          <a:xfrm>
            <a:off x="1250225" y="1181275"/>
            <a:ext cx="6139325" cy="361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безопасности на железной дороге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195825" y="1262125"/>
            <a:ext cx="7582200" cy="34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8455" algn="l" rtl="0">
              <a:lnSpc>
                <a:spcPct val="142608"/>
              </a:lnSpc>
              <a:spcBef>
                <a:spcPts val="1100"/>
              </a:spcBef>
              <a:spcAft>
                <a:spcPts val="0"/>
              </a:spcAft>
              <a:buSzPts val="1730"/>
              <a:buChar char="●"/>
            </a:pP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Переходить через пути нужно только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по мосту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или специальным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переходам.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Не подлезайте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под вагоны!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Не перелезайте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через автосцепки!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Не заскакивайте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в вагон отходящего поезда.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Не выходите из вагона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до полной остановки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поезда.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Не играйте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на платформах и путях.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Не высовывайтесь</a:t>
            </a: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 из окон на ходу.</a:t>
            </a:r>
            <a:endParaRPr sz="1475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142608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Не ходите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на путях.</a:t>
            </a:r>
            <a:endParaRPr sz="1475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3845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30"/>
              <a:buChar char="●"/>
            </a:pPr>
            <a:r>
              <a:rPr lang="ru" sz="1475">
                <a:solidFill>
                  <a:srgbClr val="333333"/>
                </a:solidFill>
                <a:highlight>
                  <a:srgbClr val="FFFFFF"/>
                </a:highlight>
              </a:rPr>
              <a:t>Не переходите пути, не убедившись в отсутствии </a:t>
            </a:r>
            <a:r>
              <a:rPr lang="ru" sz="1475" b="1">
                <a:solidFill>
                  <a:srgbClr val="333333"/>
                </a:solidFill>
                <a:highlight>
                  <a:srgbClr val="FFFFFF"/>
                </a:highlight>
              </a:rPr>
              <a:t>поезда противоположного направления.</a:t>
            </a:r>
            <a:endParaRPr sz="1729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Сними наушники - услышь опасность</a:t>
            </a:r>
            <a:endParaRPr/>
          </a:p>
        </p:txBody>
      </p:sp>
      <p:pic>
        <p:nvPicPr>
          <p:cNvPr id="81" name="Google Shape;81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твоих руках - твоя безопасность</a:t>
            </a:r>
            <a:endParaRPr/>
          </a:p>
        </p:txBody>
      </p:sp>
      <p:pic>
        <p:nvPicPr>
          <p:cNvPr id="87" name="Google Shape;87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225" y="1017727"/>
            <a:ext cx="6837427" cy="3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1250225" y="445025"/>
            <a:ext cx="758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 поезда один путь, у тебя - много. Выбери свой.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t="39776" b="21173"/>
          <a:stretch/>
        </p:blipFill>
        <p:spPr>
          <a:xfrm>
            <a:off x="2092550" y="1150100"/>
            <a:ext cx="5862299" cy="348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1250225" y="334400"/>
            <a:ext cx="7582200" cy="5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безопасности для пассажиров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1106175" y="923600"/>
            <a:ext cx="7726200" cy="3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Тебя ждет долгожданное путешествие, но на платформе веди себя </a:t>
            </a: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сдержанно 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 не устраивай гонки с препятствиями, иначе ты можешь и вообще не прийти к финишу.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Поезд подошел к платформе, не торопись вскочить в вагон, дождись его </a:t>
            </a: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полной остановки.</a:t>
            </a:r>
            <a:endParaRPr sz="1500" b="1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Безопасно ехать </a:t>
            </a: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внутри поезда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варианты с подножкой и на крыше – не варианты! Конечной остановкой может стать больница или еще хуже((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just" rtl="0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открывай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при движении поезда </a:t>
            </a: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двери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Сила механизма может привести к защемлению, а еще  можно выпасть из вагона.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9250" algn="l" rtl="0">
              <a:spcBef>
                <a:spcPts val="1100"/>
              </a:spcBef>
              <a:spcAft>
                <a:spcPts val="1000"/>
              </a:spcAft>
              <a:buSzPts val="1900"/>
              <a:buChar char="●"/>
            </a:pPr>
            <a:r>
              <a:rPr lang="ru" sz="15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 высовывай голову и руки</a:t>
            </a:r>
            <a:r>
              <a:rPr lang="ru" sz="15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из окон. Сложно вовремя заметить попутно движущийся поезд. Нарушая это правило, можно получить серьезную травму или погибнуть.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7307350" y="222825"/>
            <a:ext cx="1748100" cy="43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b="1"/>
              <a:t>Какие нарушения правил изображены на картинке?</a:t>
            </a:r>
            <a:endParaRPr b="1"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25" y="201227"/>
            <a:ext cx="62263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Microsoft Office PowerPoint</Application>
  <PresentationFormat>Экран (16:9)</PresentationFormat>
  <Paragraphs>115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Simple Light</vt:lpstr>
      <vt:lpstr>Безопасность на железной дороге</vt:lpstr>
      <vt:lpstr>Поезд — безопасный вид транспорта </vt:lpstr>
      <vt:lpstr>Мы — за безопасность. А ты? </vt:lpstr>
      <vt:lpstr>Правила безопасности на железной дороге</vt:lpstr>
      <vt:lpstr>Сними наушники - услышь опасность</vt:lpstr>
      <vt:lpstr>В твоих руках - твоя безопасность</vt:lpstr>
      <vt:lpstr>У поезда один путь, у тебя - много. Выбери свой.</vt:lpstr>
      <vt:lpstr>Правила безопасности для пассажиров</vt:lpstr>
      <vt:lpstr>Слайд 9</vt:lpstr>
      <vt:lpstr>И снова “нельзя”</vt:lpstr>
      <vt:lpstr>Высоковольтные провода</vt:lpstr>
      <vt:lpstr>Не будь равнодушным! Крикни “СТОЙ!”</vt:lpstr>
      <vt:lpstr>Внимание! </vt:lpstr>
      <vt:lpstr>Дети</vt:lpstr>
      <vt:lpstr>Хороший кадр дороже жизни? Нет!</vt:lpstr>
      <vt:lpstr>На железной дороге  - все внимание на поезд, а не на фотографию.</vt:lpstr>
      <vt:lpstr>Объясни эти железнодорожные знаки</vt:lpstr>
      <vt:lpstr>Проверьте свои предположения</vt:lpstr>
      <vt:lpstr>Несчастных случаев легко избежать </vt:lpstr>
      <vt:lpstr>Твоя безопасность — наша общая цель</vt:lpstr>
      <vt:lpstr> Мы желаем вам ярких впечатлений  и только приятных путешествий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железной дороге</dc:title>
  <cp:lastModifiedBy>pch5_kuznetsovaZV</cp:lastModifiedBy>
  <cp:revision>1</cp:revision>
  <dcterms:modified xsi:type="dcterms:W3CDTF">2023-05-22T14:11:14Z</dcterms:modified>
</cp:coreProperties>
</file>