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7"/>
  </p:notesMasterIdLst>
  <p:sldIdLst>
    <p:sldId id="256" r:id="rId4"/>
    <p:sldId id="257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5143500" type="screen16x9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XO Oriel"/>
              </a:rPr>
              <a:t>Для правки формата примечаний щёлкните мышью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27" name="PlaceHolder 5"/>
          <p:cNvSpPr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28" name="PlaceHolder 6"/>
          <p:cNvSpPr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7B5F4781-1C2B-40E6-B033-949261BB1FA2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3540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1244600"/>
            <a:ext cx="5957887" cy="3351213"/>
          </a:xfrm>
          <a:prstGeom prst="rect">
            <a:avLst/>
          </a:prstGeom>
          <a:ln w="0">
            <a:noFill/>
          </a:ln>
        </p:spPr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680760" y="4783320"/>
            <a:ext cx="5443920" cy="3912120"/>
          </a:xfrm>
          <a:prstGeom prst="rect">
            <a:avLst/>
          </a:prstGeom>
          <a:noFill/>
          <a:ln w="0">
            <a:noFill/>
          </a:ln>
        </p:spPr>
        <p:txBody>
          <a:bodyPr lIns="92880" tIns="46440" rIns="92880" bIns="46440" numCol="1" spcCol="0" anchor="t">
            <a:noAutofit/>
          </a:bodyPr>
          <a:lstStyle/>
          <a:p>
            <a:endParaRPr lang="ru-RU" sz="2000" b="0" strike="noStrike" spc="-1">
              <a:latin typeface="XO Oriel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 type="sldNum" idx="17"/>
          </p:nvPr>
        </p:nvSpPr>
        <p:spPr>
          <a:xfrm>
            <a:off x="3855960" y="9440640"/>
            <a:ext cx="2948040" cy="496800"/>
          </a:xfrm>
          <a:prstGeom prst="rect">
            <a:avLst/>
          </a:prstGeom>
          <a:noFill/>
          <a:ln w="0">
            <a:noFill/>
          </a:ln>
        </p:spPr>
        <p:txBody>
          <a:bodyPr lIns="92880" tIns="46440" rIns="92880" bIns="46440" numCol="1" spcCol="0"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BC6E99B-6701-45CB-9B32-9DF2828AD747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Rectangle 2"/>
          <p:cNvSpPr/>
          <p:nvPr/>
        </p:nvSpPr>
        <p:spPr>
          <a:xfrm>
            <a:off x="5452200" y="6970320"/>
            <a:ext cx="416916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520B9B2B-889E-476D-BE96-BAFC4D065B4B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t>6</a:t>
            </a:fld>
            <a:endParaRPr lang="ru-RU" sz="1200" b="0" strike="noStrike" spc="-1">
              <a:latin typeface="XO Oriel"/>
            </a:endParaRPr>
          </a:p>
        </p:txBody>
      </p:sp>
      <p:sp>
        <p:nvSpPr>
          <p:cNvPr id="28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0138" y="552450"/>
            <a:ext cx="4892675" cy="2752725"/>
          </a:xfrm>
          <a:prstGeom prst="rect">
            <a:avLst/>
          </a:prstGeom>
          <a:ln w="0">
            <a:noFill/>
          </a:ln>
        </p:spPr>
      </p:sp>
      <p:sp>
        <p:nvSpPr>
          <p:cNvPr id="290" name="PlaceHolder 2"/>
          <p:cNvSpPr>
            <a:spLocks noGrp="1"/>
          </p:cNvSpPr>
          <p:nvPr>
            <p:ph type="body"/>
          </p:nvPr>
        </p:nvSpPr>
        <p:spPr>
          <a:xfrm>
            <a:off x="964080" y="3487320"/>
            <a:ext cx="7695720" cy="329760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/>
          <a:p>
            <a:endParaRPr lang="ru-RU" sz="2000" b="0" strike="noStrike" spc="-1">
              <a:latin typeface="XO Orie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Rectangle 7"/>
          <p:cNvSpPr/>
          <p:nvPr/>
        </p:nvSpPr>
        <p:spPr>
          <a:xfrm>
            <a:off x="5452200" y="6970320"/>
            <a:ext cx="416916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EAC4B14F-EAD7-41ED-81A1-C77B95AD6902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t>7</a:t>
            </a:fld>
            <a:endParaRPr lang="ru-RU" sz="1200" b="0" strike="noStrike" spc="-1">
              <a:latin typeface="XO Oriel"/>
            </a:endParaRPr>
          </a:p>
        </p:txBody>
      </p:sp>
      <p:sp>
        <p:nvSpPr>
          <p:cNvPr id="29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0138" y="552450"/>
            <a:ext cx="4892675" cy="2752725"/>
          </a:xfrm>
          <a:prstGeom prst="rect">
            <a:avLst/>
          </a:prstGeom>
          <a:ln w="0">
            <a:noFill/>
          </a:ln>
        </p:spPr>
      </p:sp>
      <p:sp>
        <p:nvSpPr>
          <p:cNvPr id="293" name="PlaceHolder 2"/>
          <p:cNvSpPr>
            <a:spLocks noGrp="1"/>
          </p:cNvSpPr>
          <p:nvPr>
            <p:ph type="body"/>
          </p:nvPr>
        </p:nvSpPr>
        <p:spPr>
          <a:xfrm>
            <a:off x="964080" y="3487320"/>
            <a:ext cx="7695720" cy="329760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/>
          <a:p>
            <a:endParaRPr lang="ru-RU" sz="2000" b="0" strike="noStrike" spc="-1">
              <a:latin typeface="XO Orie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Rectangle 7"/>
          <p:cNvSpPr/>
          <p:nvPr/>
        </p:nvSpPr>
        <p:spPr>
          <a:xfrm>
            <a:off x="5452200" y="6970320"/>
            <a:ext cx="4169160" cy="365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A20606FF-1697-43D1-91F3-6BB8C068E8ED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t>8</a:t>
            </a:fld>
            <a:endParaRPr lang="ru-RU" sz="1200" b="0" strike="noStrike" spc="-1">
              <a:latin typeface="XO Oriel"/>
            </a:endParaRPr>
          </a:p>
        </p:txBody>
      </p:sp>
      <p:sp>
        <p:nvSpPr>
          <p:cNvPr id="29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0138" y="552450"/>
            <a:ext cx="4892675" cy="2752725"/>
          </a:xfrm>
          <a:prstGeom prst="rect">
            <a:avLst/>
          </a:prstGeom>
          <a:ln w="0">
            <a:noFill/>
          </a:ln>
        </p:spPr>
      </p:sp>
      <p:sp>
        <p:nvSpPr>
          <p:cNvPr id="296" name="PlaceHolder 2"/>
          <p:cNvSpPr>
            <a:spLocks noGrp="1"/>
          </p:cNvSpPr>
          <p:nvPr>
            <p:ph type="body"/>
          </p:nvPr>
        </p:nvSpPr>
        <p:spPr>
          <a:xfrm>
            <a:off x="964080" y="3487320"/>
            <a:ext cx="7695720" cy="329760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/>
          <a:p>
            <a:endParaRPr lang="ru-RU" sz="2000" b="0" strike="noStrike" spc="-1">
              <a:latin typeface="XO Orie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Rectangle 7"/>
          <p:cNvSpPr/>
          <p:nvPr/>
        </p:nvSpPr>
        <p:spPr>
          <a:xfrm>
            <a:off x="5746680" y="6561720"/>
            <a:ext cx="4392000" cy="343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6E812FB6-780F-4205-A8C0-BDE4346A66C3}" type="slidenum">
              <a:rPr lang="ru-RU" sz="1200" b="0" strike="noStrike" spc="-1">
                <a:solidFill>
                  <a:srgbClr val="000000"/>
                </a:solidFill>
                <a:latin typeface="Arial"/>
                <a:ea typeface="+mn-ea"/>
              </a:rPr>
              <a:t>9</a:t>
            </a:fld>
            <a:endParaRPr lang="ru-RU" sz="1200" b="0" strike="noStrike" spc="-1">
              <a:latin typeface="XO Oriel"/>
            </a:endParaRPr>
          </a:p>
        </p:txBody>
      </p:sp>
      <p:sp>
        <p:nvSpPr>
          <p:cNvPr id="29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767013" y="517525"/>
            <a:ext cx="4606925" cy="2592388"/>
          </a:xfrm>
          <a:prstGeom prst="rect">
            <a:avLst/>
          </a:prstGeom>
          <a:ln w="0">
            <a:noFill/>
          </a:ln>
        </p:spPr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680760" y="4783320"/>
            <a:ext cx="5443920" cy="3912120"/>
          </a:xfrm>
          <a:prstGeom prst="rect">
            <a:avLst/>
          </a:prstGeom>
          <a:noFill/>
          <a:ln w="0">
            <a:noFill/>
          </a:ln>
        </p:spPr>
        <p:txBody>
          <a:bodyPr lIns="92880" tIns="46440" rIns="92880" bIns="46440" numCol="1" spcCol="0" anchor="t">
            <a:noAutofit/>
          </a:bodyPr>
          <a:lstStyle/>
          <a:p>
            <a:endParaRPr lang="ru-RU" sz="2000" b="0" strike="noStrike" spc="-1">
              <a:latin typeface="XO Orie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C012126-678C-4785-8CE1-6CE20FFC9FF0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2497AF5-7F94-42BF-BB80-E694B57A40C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053DFC9-007A-4ADE-8024-A04525A608EB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192B8BE-BBA6-4368-9479-8D48D206B1AD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3D05B53-F087-4BE1-B98F-39E0DB724B33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A033115-F756-4A06-872F-81A98559C170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E212304-06D5-46FE-87C3-43DCEAD7FD81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255A52F-70F4-4929-9DD5-AD6E0542CD48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1598AA8D-B389-4DCB-B9D0-98F8ECC6790E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0D5E086-2AE7-46D2-AD11-0D92846B8F5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DEC1392-B956-4D10-AE26-2590F69871AC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5D86845-D9C6-4D81-9B6A-1EFBFE1AD759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757A648-6ED0-4982-B8CD-C0AB6B9BD49C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C70CF7F-52F6-45AF-8EB1-6083DC1275E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087432A-5BDC-4FE0-AD8C-FF338ECC7B86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9DFACD6-5EB8-43E6-B1B9-29DF8FE2F67A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4C2D974-72C8-40CE-8573-32825EABFD06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48C40408-CF99-405A-8E75-703CCAC9F498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C0D0C51D-84D2-4F0E-B36F-B31949B3D215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8D37BC96-2A5E-45B3-A7EC-C9BA3E76A989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EF0B4A3B-543A-4471-BFC3-1F8A3B706965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5AE67875-7804-45FC-B54E-F4C8295350F6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F471672-B79B-45A9-9C6D-65DFE967B170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BDFC982B-C50D-4B8B-B6DF-5EA19C4E4298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BD4F0647-7F69-4017-B4BE-5B88FF35763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9DB4D198-3CAA-4FE3-A027-516DF01CC67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BBCF171F-A1A5-405C-887B-89D84F86A3BC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C227DDFD-432B-4611-8851-D54C2CFF06C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D7D8CB1A-D3EE-4276-9A94-98D96E56C59C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4000"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30A452E2-D843-4650-B9AE-DFD2BC313130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0DDA6F0-2D83-4C4F-9591-9549318BF1D7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5F1FA5A-5655-4E38-8E79-F25D98F56D79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4EC2366-852D-4F2C-95DE-07FCC5F31DC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985AC9B-3927-42B1-89EA-A7CE8C3382B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934EEF5-FFE0-4E54-916A-B4767611101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01F1974-EC29-4E43-B6BA-8F56F8E89D6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3029040" y="4767120"/>
            <a:ext cx="3084480" cy="27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6458040" y="4767120"/>
            <a:ext cx="2055600" cy="27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9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5A9F622-FD20-433C-B173-594A5AF8614E}" type="slidenum">
              <a:rPr lang="ru-RU" sz="9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9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628560" y="4767120"/>
            <a:ext cx="2055600" cy="27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029040" y="4767120"/>
            <a:ext cx="3084480" cy="27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6458040" y="4767120"/>
            <a:ext cx="2055600" cy="27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9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3B854F4-1C4F-489C-A4CA-58B60D972E78}" type="slidenum">
              <a:rPr lang="ru-RU" sz="9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9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628560" y="4767120"/>
            <a:ext cx="2055600" cy="272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ftr" idx="7"/>
          </p:nvPr>
        </p:nvSpPr>
        <p:spPr>
          <a:xfrm>
            <a:off x="3029040" y="4767120"/>
            <a:ext cx="3085560" cy="27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ldNum" idx="8"/>
          </p:nvPr>
        </p:nvSpPr>
        <p:spPr>
          <a:xfrm>
            <a:off x="6458040" y="4767120"/>
            <a:ext cx="2056680" cy="27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9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439DD1A-D970-433C-80BE-277430777343}" type="slidenum">
              <a:rPr lang="ru-RU" sz="9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900" b="0" strike="noStrike" spc="-1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9"/>
          </p:nvPr>
        </p:nvSpPr>
        <p:spPr>
          <a:xfrm>
            <a:off x="628560" y="4767120"/>
            <a:ext cx="2056680" cy="27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Содержимое 4"/>
          <p:cNvSpPr/>
          <p:nvPr/>
        </p:nvSpPr>
        <p:spPr>
          <a:xfrm>
            <a:off x="821160" y="1023840"/>
            <a:ext cx="7948440" cy="30304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endParaRPr lang="ru-RU" sz="26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600" b="1" strike="noStrike" spc="-1">
                <a:solidFill>
                  <a:srgbClr val="C9211E"/>
                </a:solidFill>
                <a:latin typeface="Times New Roman"/>
                <a:ea typeface="DejaVu Sans"/>
              </a:rPr>
              <a:t>Аттестация педагогических работников организаций, осуществляющих образовательную деятельность, расположенных на территории Тверской области</a:t>
            </a:r>
            <a:endParaRPr lang="ru-RU" sz="26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20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130" name="TextBox 5"/>
          <p:cNvSpPr/>
          <p:nvPr/>
        </p:nvSpPr>
        <p:spPr>
          <a:xfrm>
            <a:off x="1328040" y="4187520"/>
            <a:ext cx="6671880" cy="583321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>
                <a:solidFill>
                  <a:srgbClr val="A88000"/>
                </a:solidFill>
                <a:latin typeface="Times New Roman"/>
                <a:ea typeface="DejaVu Sans"/>
              </a:rPr>
              <a:t>г. Тверь</a:t>
            </a:r>
            <a:endParaRPr lang="ru-RU" sz="16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 smtClean="0">
                <a:solidFill>
                  <a:srgbClr val="A88000"/>
                </a:solidFill>
                <a:latin typeface="Times New Roman"/>
                <a:ea typeface="DejaVu Sans"/>
              </a:rPr>
              <a:t>2023 год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131" name="Rectangle 3"/>
          <p:cNvSpPr/>
          <p:nvPr/>
        </p:nvSpPr>
        <p:spPr>
          <a:xfrm>
            <a:off x="1003320" y="231840"/>
            <a:ext cx="7445160" cy="6584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1" strike="noStrike" spc="-1">
                <a:solidFill>
                  <a:srgbClr val="A88000"/>
                </a:solidFill>
                <a:latin typeface="Times New Roman"/>
                <a:ea typeface="DejaVu Sans"/>
              </a:rPr>
              <a:t>МИНИСТЕРСТВО ОБРАЗОВАНИЯ ТВЕРСКОЙ ОБЛАСТИ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132" name="Рисунок 1"/>
          <p:cNvPicPr/>
          <p:nvPr/>
        </p:nvPicPr>
        <p:blipFill>
          <a:blip r:embed="rId3">
            <a:lum contrast="12000"/>
          </a:blip>
          <a:srcRect l="4992"/>
          <a:stretch/>
        </p:blipFill>
        <p:spPr>
          <a:xfrm>
            <a:off x="230040" y="108000"/>
            <a:ext cx="520200" cy="64620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Номер слайда 3"/>
          <p:cNvSpPr/>
          <p:nvPr/>
        </p:nvSpPr>
        <p:spPr>
          <a:xfrm>
            <a:off x="6892920" y="4754520"/>
            <a:ext cx="2055600" cy="2710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83B9F775-D5A0-4FBC-BFF0-2CD505105F39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10</a:t>
            </a:fld>
            <a:endParaRPr lang="ru-RU" sz="1400" b="0" strike="noStrike" spc="-1">
              <a:latin typeface="XO Oriel"/>
            </a:endParaRPr>
          </a:p>
        </p:txBody>
      </p:sp>
      <p:sp>
        <p:nvSpPr>
          <p:cNvPr id="239" name="Rectangle 3"/>
          <p:cNvSpPr/>
          <p:nvPr/>
        </p:nvSpPr>
        <p:spPr>
          <a:xfrm>
            <a:off x="1074240" y="165240"/>
            <a:ext cx="7096320" cy="5886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1800"/>
              </a:lnSpc>
              <a:buNone/>
            </a:pPr>
            <a:r>
              <a:rPr lang="ru-RU" sz="2000" b="1" strike="noStrike" spc="-1">
                <a:solidFill>
                  <a:srgbClr val="A88000"/>
                </a:solidFill>
                <a:latin typeface="Times New Roman"/>
                <a:ea typeface="DejaVu Sans"/>
              </a:rPr>
              <a:t>РЕЗУЛЬТАТ ПРЕДОСТАВЛЕНИЯ УСЛУГИ</a:t>
            </a:r>
            <a:endParaRPr lang="ru-RU" sz="2000" b="0" strike="noStrike" spc="-1">
              <a:latin typeface="XO Oriel"/>
            </a:endParaRPr>
          </a:p>
        </p:txBody>
      </p:sp>
      <p:pic>
        <p:nvPicPr>
          <p:cNvPr id="240" name="Рисунок 1"/>
          <p:cNvPicPr/>
          <p:nvPr/>
        </p:nvPicPr>
        <p:blipFill>
          <a:blip r:embed="rId2">
            <a:lum contrast="12000"/>
          </a:blip>
          <a:srcRect l="4992"/>
          <a:stretch/>
        </p:blipFill>
        <p:spPr>
          <a:xfrm>
            <a:off x="230040" y="108000"/>
            <a:ext cx="520200" cy="646200"/>
          </a:xfrm>
          <a:prstGeom prst="rect">
            <a:avLst/>
          </a:prstGeom>
          <a:ln w="9525">
            <a:noFill/>
          </a:ln>
        </p:spPr>
      </p:pic>
      <p:sp>
        <p:nvSpPr>
          <p:cNvPr id="241" name="Скругленный прямоугольник 10"/>
          <p:cNvSpPr/>
          <p:nvPr/>
        </p:nvSpPr>
        <p:spPr>
          <a:xfrm>
            <a:off x="3327480" y="756000"/>
            <a:ext cx="2614320" cy="171864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Решение аттестационной комиссии об установлении квалификационной категории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42" name="Скругленный прямоугольник 10"/>
          <p:cNvSpPr/>
          <p:nvPr/>
        </p:nvSpPr>
        <p:spPr>
          <a:xfrm>
            <a:off x="6194880" y="759960"/>
            <a:ext cx="2619000" cy="177984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Решение аттестационной комиссии об отказе в установлении квалификационной категории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43" name="Прямая соединительная линия 2"/>
          <p:cNvSpPr/>
          <p:nvPr/>
        </p:nvSpPr>
        <p:spPr>
          <a:xfrm>
            <a:off x="6069240" y="950760"/>
            <a:ext cx="45720" cy="3708000"/>
          </a:xfrm>
          <a:prstGeom prst="line">
            <a:avLst/>
          </a:prstGeom>
          <a:ln w="19050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Прямоугольник 3"/>
          <p:cNvSpPr/>
          <p:nvPr/>
        </p:nvSpPr>
        <p:spPr>
          <a:xfrm>
            <a:off x="3228840" y="2489400"/>
            <a:ext cx="2775600" cy="2279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Принятие Министерством приказа об установлении заявителю квалификационной категории и размещение его на сайте Министерства в течение 5 рабочих дней со дня поступления протокола аттестационной комиссии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45" name="Прямоугольник 13"/>
          <p:cNvSpPr/>
          <p:nvPr/>
        </p:nvSpPr>
        <p:spPr>
          <a:xfrm>
            <a:off x="6033960" y="2541600"/>
            <a:ext cx="2855520" cy="2036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Направление заявителю выписки из протокола заседания аттестационной комиссии с решением отказе </a:t>
            </a:r>
            <a:endParaRPr lang="ru-RU" sz="16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 установлении квалификационной категории в течение 3 рабочих дней со дня принятия решения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46" name="Скругленный прямоугольник 10"/>
          <p:cNvSpPr/>
          <p:nvPr/>
        </p:nvSpPr>
        <p:spPr>
          <a:xfrm>
            <a:off x="720000" y="756000"/>
            <a:ext cx="2318040" cy="173160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Отказ аттестационной комиссии в проведении аттестации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47" name="Прямая соединительная линия 21"/>
          <p:cNvSpPr/>
          <p:nvPr/>
        </p:nvSpPr>
        <p:spPr>
          <a:xfrm>
            <a:off x="3181320" y="952560"/>
            <a:ext cx="20160" cy="3610440"/>
          </a:xfrm>
          <a:prstGeom prst="line">
            <a:avLst/>
          </a:prstGeom>
          <a:ln w="19050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Прямоугольник 22"/>
          <p:cNvSpPr/>
          <p:nvPr/>
        </p:nvSpPr>
        <p:spPr>
          <a:xfrm>
            <a:off x="540000" y="2489400"/>
            <a:ext cx="2513880" cy="2036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Направление заявителю выписки из протокола заседания аттестационной комиссии с решением об отказе в проведении аттестации в течение 3 рабочих дней со дня принятия решения</a:t>
            </a:r>
            <a:endParaRPr lang="ru-RU" sz="16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Скругленный прямоугольник 6"/>
          <p:cNvSpPr/>
          <p:nvPr/>
        </p:nvSpPr>
        <p:spPr>
          <a:xfrm>
            <a:off x="766800" y="1595634"/>
            <a:ext cx="7713000" cy="2577605"/>
          </a:xfrm>
          <a:prstGeom prst="roundRect">
            <a:avLst>
              <a:gd name="adj" fmla="val 7574"/>
            </a:avLst>
          </a:prstGeom>
          <a:noFill/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1) </a:t>
            </a:r>
            <a:r>
              <a:rPr lang="ru-RU" sz="16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претендует </a:t>
            </a:r>
            <a:r>
              <a:rPr lang="ru-RU" sz="16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повторное установление (подтверждение) ранее установленной ему </a:t>
            </a:r>
            <a:r>
              <a:rPr lang="ru-RU" sz="16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</a:t>
            </a:r>
            <a:r>
              <a:rPr lang="ru-RU" sz="16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представил аналитическую справку ;</a:t>
            </a:r>
            <a:endParaRPr lang="ru-RU" sz="1600" b="0" strike="noStrike" spc="-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2</a:t>
            </a:r>
            <a:r>
              <a:rPr lang="ru-RU" sz="16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претендует на повторное установление (подтверждение) </a:t>
            </a:r>
            <a:r>
              <a:rPr lang="ru-RU" sz="16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</a:t>
            </a:r>
            <a:r>
              <a:rPr lang="ru-RU" sz="16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представил сведения о том, что в течение трех лет перед подачей заявления ежегодно </a:t>
            </a:r>
            <a:r>
              <a:rPr lang="ru-RU" sz="16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привлекался к проведению аттестации </a:t>
            </a:r>
            <a:r>
              <a:rPr lang="ru-RU" sz="16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</a:t>
            </a:r>
            <a:r>
              <a:rPr lang="ru-RU" sz="16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специалиста;</a:t>
            </a:r>
            <a:endParaRPr lang="ru-RU" sz="1600" b="0" strike="noStrike" spc="-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3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) </a:t>
            </a:r>
            <a:r>
              <a:rPr lang="ru-RU" sz="16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sz="16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награды, почетные звания, ведомственные знаки отличия и иные награды, полученные за достижения в педагогической деятельности или в спортивной подготовке лиц, ее проходящих, либо является призером конкурсов профессионального мастерства и представил соответствующие подтверждающие документы</a:t>
            </a: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2" name="Номер слайда 2"/>
          <p:cNvSpPr/>
          <p:nvPr/>
        </p:nvSpPr>
        <p:spPr>
          <a:xfrm>
            <a:off x="6892920" y="4754520"/>
            <a:ext cx="2056680" cy="2721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CEDCCBB2-BDC9-43EA-85D5-FF264F941123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11</a:t>
            </a:fld>
            <a:endParaRPr lang="ru-RU" sz="1400" b="0" strike="noStrike" spc="-1">
              <a:latin typeface="XO Oriel"/>
            </a:endParaRPr>
          </a:p>
        </p:txBody>
      </p:sp>
      <p:sp>
        <p:nvSpPr>
          <p:cNvPr id="253" name="Rectangle 4"/>
          <p:cNvSpPr/>
          <p:nvPr/>
        </p:nvSpPr>
        <p:spPr>
          <a:xfrm>
            <a:off x="843480" y="207720"/>
            <a:ext cx="7559640" cy="5896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1800"/>
              </a:lnSpc>
              <a:buNone/>
            </a:pPr>
            <a:r>
              <a:rPr lang="ru-RU" sz="2000" b="1" strike="noStrike" spc="-1" dirty="0" smtClean="0">
                <a:solidFill>
                  <a:srgbClr val="A88000"/>
                </a:solidFill>
                <a:latin typeface="Times New Roman"/>
                <a:ea typeface="DejaVu Sans"/>
              </a:rPr>
              <a:t>ПРОВЕДЕНИЕ АТТЕСТАЦИИ НА ПЕРВУЮ ИЛИ ВЫСШУЮ КАТЕГОРИЮ БЕЗ ПРИВЛЕЧЕНИЯ СПЕЦИАЛИСТОВ</a:t>
            </a:r>
            <a:endParaRPr lang="ru-RU" sz="2000" b="0" strike="noStrike" spc="-1" dirty="0">
              <a:latin typeface="XO Oriel"/>
            </a:endParaRPr>
          </a:p>
        </p:txBody>
      </p:sp>
      <p:pic>
        <p:nvPicPr>
          <p:cNvPr id="254" name="Рисунок 4"/>
          <p:cNvPicPr/>
          <p:nvPr/>
        </p:nvPicPr>
        <p:blipFill>
          <a:blip r:embed="rId2">
            <a:lum contrast="12000"/>
          </a:blip>
          <a:srcRect l="4992"/>
          <a:stretch/>
        </p:blipFill>
        <p:spPr>
          <a:xfrm>
            <a:off x="230040" y="108000"/>
            <a:ext cx="521280" cy="647280"/>
          </a:xfrm>
          <a:prstGeom prst="rect">
            <a:avLst/>
          </a:prstGeom>
          <a:ln w="9525">
            <a:noFill/>
          </a:ln>
        </p:spPr>
      </p:pic>
      <p:sp>
        <p:nvSpPr>
          <p:cNvPr id="256" name="Скругленный прямоугольник 9"/>
          <p:cNvSpPr/>
          <p:nvPr/>
        </p:nvSpPr>
        <p:spPr>
          <a:xfrm>
            <a:off x="766800" y="820659"/>
            <a:ext cx="7713000" cy="666303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профессиональной деятельности </a:t>
            </a:r>
            <a:r>
              <a:rPr lang="ru-RU" sz="16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работника </a:t>
            </a:r>
            <a:r>
              <a:rPr lang="ru-RU" sz="16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участия привлеченных специалистов проводится </a:t>
            </a:r>
            <a:r>
              <a:rPr lang="ru-RU" sz="16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педагогический работник:</a:t>
            </a: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6800" y="4281911"/>
            <a:ext cx="7713000" cy="499519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результатах профессиональной деятельности указываются в заявлении в обязательном порядке!</a:t>
            </a:r>
            <a:endParaRPr lang="ru-RU" sz="1600" b="1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Номер слайда 1"/>
          <p:cNvSpPr/>
          <p:nvPr/>
        </p:nvSpPr>
        <p:spPr>
          <a:xfrm>
            <a:off x="6892920" y="4754520"/>
            <a:ext cx="2056680" cy="2721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72075848-04E1-4C96-B076-87C66A08CE36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12</a:t>
            </a:fld>
            <a:endParaRPr lang="ru-RU" sz="1400" b="0" strike="noStrike" spc="-1">
              <a:latin typeface="XO Oriel"/>
            </a:endParaRPr>
          </a:p>
        </p:txBody>
      </p:sp>
      <p:sp>
        <p:nvSpPr>
          <p:cNvPr id="258" name="Rectangle 5"/>
          <p:cNvSpPr/>
          <p:nvPr/>
        </p:nvSpPr>
        <p:spPr>
          <a:xfrm>
            <a:off x="791640" y="138600"/>
            <a:ext cx="7963920" cy="5896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1800"/>
              </a:lnSpc>
              <a:buNone/>
            </a:pPr>
            <a:r>
              <a:rPr lang="ru-RU" sz="2000" b="1" strike="noStrike" spc="-1" dirty="0" smtClean="0">
                <a:solidFill>
                  <a:srgbClr val="A88000"/>
                </a:solidFill>
                <a:latin typeface="Times New Roman"/>
                <a:ea typeface="DejaVu Sans"/>
              </a:rPr>
              <a:t>АТТЕСТАЦИОННАЯ КОМИССИЯ</a:t>
            </a:r>
            <a:endParaRPr lang="ru-RU" sz="2000" b="0" strike="noStrike" spc="-1" dirty="0">
              <a:latin typeface="XO Oriel"/>
            </a:endParaRPr>
          </a:p>
        </p:txBody>
      </p:sp>
      <p:pic>
        <p:nvPicPr>
          <p:cNvPr id="259" name="Рисунок 5"/>
          <p:cNvPicPr/>
          <p:nvPr/>
        </p:nvPicPr>
        <p:blipFill>
          <a:blip r:embed="rId2">
            <a:lum contrast="12000"/>
          </a:blip>
          <a:srcRect l="4992"/>
          <a:stretch/>
        </p:blipFill>
        <p:spPr>
          <a:xfrm>
            <a:off x="230040" y="108000"/>
            <a:ext cx="521280" cy="647280"/>
          </a:xfrm>
          <a:prstGeom prst="rect">
            <a:avLst/>
          </a:prstGeom>
          <a:ln w="9525">
            <a:noFill/>
          </a:ln>
        </p:spPr>
      </p:pic>
      <p:sp>
        <p:nvSpPr>
          <p:cNvPr id="260" name="Скругленный прямоугольник 21"/>
          <p:cNvSpPr/>
          <p:nvPr/>
        </p:nvSpPr>
        <p:spPr>
          <a:xfrm>
            <a:off x="843120" y="844200"/>
            <a:ext cx="7587000" cy="35928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b="1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аттестационной комиссии входит 16 человек</a:t>
            </a:r>
            <a:endParaRPr lang="ru-RU" sz="1800" b="1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1" name="Скругленный прямоугольник 22"/>
          <p:cNvSpPr/>
          <p:nvPr/>
        </p:nvSpPr>
        <p:spPr>
          <a:xfrm>
            <a:off x="843120" y="2443319"/>
            <a:ext cx="2579400" cy="110700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Рабочие группы аттестационной комиссии </a:t>
            </a:r>
            <a:endParaRPr lang="ru-RU" sz="1800" b="1" strike="noStrike" spc="-1" dirty="0">
              <a:latin typeface="XO Oriel"/>
            </a:endParaRPr>
          </a:p>
        </p:txBody>
      </p:sp>
      <p:sp>
        <p:nvSpPr>
          <p:cNvPr id="264" name="Скругленный прямоугольник 25"/>
          <p:cNvSpPr/>
          <p:nvPr/>
        </p:nvSpPr>
        <p:spPr>
          <a:xfrm>
            <a:off x="843120" y="1258560"/>
            <a:ext cx="7587000" cy="56016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1600" b="0" strike="noStrike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отраслей: 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1600" b="0" strike="noStrike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образование, здравоохранение, культура, физическая культура и спорт</a:t>
            </a: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" name="Скругленный прямоугольник 28"/>
          <p:cNvSpPr/>
          <p:nvPr/>
        </p:nvSpPr>
        <p:spPr>
          <a:xfrm>
            <a:off x="3481200" y="2627279"/>
            <a:ext cx="4948920" cy="739081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по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отрасли «Культура»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руководитель РГ: Иванова Елена Сергеевна,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директор Тверского УМЦ УЗ культуры и искусства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271" name="Скругленный прямоугольник 36"/>
          <p:cNvSpPr/>
          <p:nvPr/>
        </p:nvSpPr>
        <p:spPr>
          <a:xfrm>
            <a:off x="953121" y="4365849"/>
            <a:ext cx="7476997" cy="777342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18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Секретарь аттестационной комиссии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: </a:t>
            </a:r>
            <a:r>
              <a:rPr lang="ru-RU" sz="1800" b="0" strike="noStrike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Раздобурдина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Елена Васильевна</a:t>
            </a:r>
          </a:p>
          <a:p>
            <a:pPr algn="ctr">
              <a:lnSpc>
                <a:spcPct val="90000"/>
              </a:lnSpc>
              <a:buNone/>
            </a:pPr>
            <a:r>
              <a:rPr lang="ru-RU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начальник отдела аттестации педагогических кадров ТОИУУ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</a:p>
          <a:p>
            <a:pPr algn="ctr">
              <a:lnSpc>
                <a:spcPct val="90000"/>
              </a:lnSpc>
              <a:buNone/>
            </a:pPr>
            <a:r>
              <a:rPr lang="ru-RU" b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телефон 8-904-004-16-64</a:t>
            </a:r>
            <a:endParaRPr lang="ru-RU" sz="1800" b="1" strike="noStrike" spc="-1" dirty="0">
              <a:latin typeface="XO Oriel"/>
            </a:endParaRPr>
          </a:p>
        </p:txBody>
      </p:sp>
      <p:sp>
        <p:nvSpPr>
          <p:cNvPr id="273" name="Скругленный прямоугольник 38"/>
          <p:cNvSpPr/>
          <p:nvPr/>
        </p:nvSpPr>
        <p:spPr>
          <a:xfrm>
            <a:off x="3481200" y="1862640"/>
            <a:ext cx="4948920" cy="72900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1600" b="1" strike="noStrike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отрасли «Здравоохранение»</a:t>
            </a:r>
            <a:r>
              <a:rPr lang="ru-RU" sz="1600" b="0" strike="noStrike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1600" b="0" strike="noStrike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РГ: </a:t>
            </a:r>
            <a:r>
              <a:rPr lang="ru-RU" sz="1600" b="0" strike="noStrike" spc="-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Соцкая</a:t>
            </a:r>
            <a:r>
              <a:rPr lang="ru-RU" sz="1600" b="0" strike="noStrike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Николаевна, </a:t>
            </a:r>
          </a:p>
          <a:p>
            <a:pPr algn="ctr">
              <a:lnSpc>
                <a:spcPct val="90000"/>
              </a:lnSpc>
              <a:buNone/>
            </a:pPr>
            <a:r>
              <a:rPr lang="ru-RU" sz="1600" b="0" strike="noStrike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Тверского медицинского колледжа</a:t>
            </a: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8"/>
          <p:cNvSpPr/>
          <p:nvPr/>
        </p:nvSpPr>
        <p:spPr>
          <a:xfrm>
            <a:off x="3481200" y="3401999"/>
            <a:ext cx="4948920" cy="96385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по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отрасли «Физическая культура и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спорт»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руководитель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РГ: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Смирнов Константин Владимирович, </a:t>
            </a:r>
            <a:endParaRPr lang="ru-RU" sz="1600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директор Областной ДЮСШ им. Ю.А. Кириллова</a:t>
            </a:r>
            <a:endParaRPr lang="ru-RU" sz="1600" b="0" strike="noStrike" spc="-1" dirty="0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Номер слайда 3"/>
          <p:cNvSpPr/>
          <p:nvPr/>
        </p:nvSpPr>
        <p:spPr>
          <a:xfrm>
            <a:off x="6892920" y="4754520"/>
            <a:ext cx="2055600" cy="2710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FBF5B15D-7057-4E4E-A90E-D5A4BEA0A396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13</a:t>
            </a:fld>
            <a:endParaRPr lang="ru-RU" sz="1400" b="0" strike="noStrike" spc="-1">
              <a:latin typeface="XO Oriel"/>
            </a:endParaRPr>
          </a:p>
        </p:txBody>
      </p:sp>
      <p:sp>
        <p:nvSpPr>
          <p:cNvPr id="282" name="Rectangle 3"/>
          <p:cNvSpPr/>
          <p:nvPr/>
        </p:nvSpPr>
        <p:spPr>
          <a:xfrm>
            <a:off x="1123920" y="249120"/>
            <a:ext cx="7396920" cy="59832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1800"/>
              </a:lnSpc>
              <a:buNone/>
            </a:pPr>
            <a:r>
              <a:rPr lang="ru-RU" sz="2000" b="1" spc="-1" dirty="0" smtClean="0">
                <a:solidFill>
                  <a:srgbClr val="A88000"/>
                </a:solidFill>
                <a:latin typeface="Times New Roman"/>
                <a:ea typeface="DejaVu Sans"/>
              </a:rPr>
              <a:t>ОСНОВНЫЕ </a:t>
            </a:r>
            <a:r>
              <a:rPr lang="ru-RU" sz="2000" b="1" strike="noStrike" spc="-1" dirty="0" smtClean="0">
                <a:solidFill>
                  <a:srgbClr val="A88000"/>
                </a:solidFill>
                <a:latin typeface="Times New Roman"/>
                <a:ea typeface="DejaVu Sans"/>
              </a:rPr>
              <a:t>ИЗМЕНЕНИЯ УСЛОВИЙ АТТЕСТАЦИИ        С 1 СЕНТЯБРЯ 2023 ГОДА</a:t>
            </a:r>
            <a:endParaRPr lang="ru-RU" sz="2000" b="0" strike="noStrike" spc="-1" dirty="0">
              <a:latin typeface="XO Oriel"/>
            </a:endParaRPr>
          </a:p>
        </p:txBody>
      </p:sp>
      <p:pic>
        <p:nvPicPr>
          <p:cNvPr id="283" name="Рисунок 1"/>
          <p:cNvPicPr/>
          <p:nvPr/>
        </p:nvPicPr>
        <p:blipFill>
          <a:blip r:embed="rId2">
            <a:lum contrast="12000"/>
          </a:blip>
          <a:srcRect l="4992"/>
          <a:stretch/>
        </p:blipFill>
        <p:spPr>
          <a:xfrm>
            <a:off x="230040" y="108000"/>
            <a:ext cx="520200" cy="646200"/>
          </a:xfrm>
          <a:prstGeom prst="rect">
            <a:avLst/>
          </a:prstGeom>
          <a:ln w="9525">
            <a:noFill/>
          </a:ln>
        </p:spPr>
      </p:pic>
      <p:sp>
        <p:nvSpPr>
          <p:cNvPr id="6" name="Скругленный прямоугольник 18"/>
          <p:cNvSpPr/>
          <p:nvPr/>
        </p:nvSpPr>
        <p:spPr>
          <a:xfrm>
            <a:off x="680644" y="978068"/>
            <a:ext cx="8090936" cy="31500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Overflow="overflow" horzOverflow="overflow"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1.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Срок действия квалификационных категорий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не устанавливается</a:t>
            </a:r>
            <a:endParaRPr lang="ru-RU" sz="1600" b="1" strike="noStrike" spc="-1" dirty="0">
              <a:latin typeface="XO Oriel"/>
            </a:endParaRPr>
          </a:p>
        </p:txBody>
      </p:sp>
      <p:sp>
        <p:nvSpPr>
          <p:cNvPr id="7" name="Скругленный прямоугольник 18"/>
          <p:cNvSpPr/>
          <p:nvPr/>
        </p:nvSpPr>
        <p:spPr>
          <a:xfrm>
            <a:off x="680644" y="1406959"/>
            <a:ext cx="8090936" cy="116825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Overflow="overflow" horzOverflow="overflow" lIns="90000" tIns="45000" rIns="90000" bIns="45000" numCol="1" spcCol="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600" spc="-1" dirty="0">
                <a:solidFill>
                  <a:srgbClr val="000000"/>
                </a:solidFill>
                <a:latin typeface="Times New Roman"/>
                <a:ea typeface="DejaVu Sans"/>
              </a:rPr>
              <a:t>2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. Право педагогического работника, имеющего (имевшего) первую квалификационную категорию по одной из должностей педагогических работников, подавать заявление на установление высшей квалификационной категории,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не ограничивается какими-либо сроками </a:t>
            </a:r>
            <a:endParaRPr lang="ru-RU" sz="1600" b="1" strike="noStrike" spc="-1" dirty="0">
              <a:latin typeface="XO Oriel"/>
            </a:endParaRPr>
          </a:p>
        </p:txBody>
      </p:sp>
      <p:sp>
        <p:nvSpPr>
          <p:cNvPr id="8" name="Скругленный прямоугольник 18"/>
          <p:cNvSpPr/>
          <p:nvPr/>
        </p:nvSpPr>
        <p:spPr>
          <a:xfrm>
            <a:off x="680644" y="2689100"/>
            <a:ext cx="8090936" cy="747717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Overflow="overflow" horzOverflow="overflow" lIns="90000" tIns="45000" rIns="90000" bIns="45000" numCol="1" spcCol="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600" spc="-1" dirty="0">
                <a:solidFill>
                  <a:srgbClr val="000000"/>
                </a:solidFill>
                <a:latin typeface="Times New Roman"/>
                <a:ea typeface="DejaVu Sans"/>
              </a:rPr>
              <a:t>3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. Заявление на установление высшей квалификационной категории педагогический работник вправе подавать, имея первую или высшую квалификационную категорию 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по любой должности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педагогического работника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9" name="Скругленный прямоугольник 18"/>
          <p:cNvSpPr/>
          <p:nvPr/>
        </p:nvSpPr>
        <p:spPr>
          <a:xfrm>
            <a:off x="680644" y="3550707"/>
            <a:ext cx="8090936" cy="1268799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Overflow="overflow" horzOverflow="overflow" lIns="90000" tIns="45000" rIns="90000" bIns="45000" numCol="1" spcCol="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4. В заявлении о проведении аттестации педагогические работники в обязательном порядке указывают сведения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о результатах профессиональной деятельности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в организациях, а также сообщают сведения об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уровне образования (квалификации)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, об </a:t>
            </a:r>
            <a:r>
              <a:rPr lang="ru-RU" sz="16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имеющихся квалификационных категориях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и указывают должность, по которой желают пройти аттестацию   </a:t>
            </a:r>
            <a:endParaRPr lang="ru-RU" sz="1600" b="0" strike="noStrike" spc="-1" dirty="0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Номер слайда 3"/>
          <p:cNvSpPr/>
          <p:nvPr/>
        </p:nvSpPr>
        <p:spPr>
          <a:xfrm>
            <a:off x="6892920" y="4754520"/>
            <a:ext cx="2055600" cy="2710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0F4E963C-C92B-4722-BDA6-36D75FBCEB93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2</a:t>
            </a:fld>
            <a:endParaRPr lang="ru-RU" sz="1400" b="0" strike="noStrike" spc="-1">
              <a:latin typeface="XO Oriel"/>
            </a:endParaRPr>
          </a:p>
        </p:txBody>
      </p:sp>
      <p:sp>
        <p:nvSpPr>
          <p:cNvPr id="134" name="Rectangle 3"/>
          <p:cNvSpPr/>
          <p:nvPr/>
        </p:nvSpPr>
        <p:spPr>
          <a:xfrm>
            <a:off x="1183680" y="223200"/>
            <a:ext cx="6997320" cy="5886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1800"/>
              </a:lnSpc>
              <a:buNone/>
            </a:pPr>
            <a:r>
              <a:rPr lang="ru-RU" sz="2000" b="1" strike="noStrike" spc="-1" dirty="0" smtClean="0">
                <a:solidFill>
                  <a:srgbClr val="A88000"/>
                </a:solidFill>
                <a:latin typeface="Times New Roman"/>
                <a:ea typeface="DejaVu Sans"/>
              </a:rPr>
              <a:t>ПРАВОВЫЕ АКТЫ И ДОКУМЕНТЫ</a:t>
            </a:r>
            <a:endParaRPr lang="ru-RU" sz="2000" b="0" strike="noStrike" spc="-1" dirty="0">
              <a:latin typeface="XO Oriel"/>
            </a:endParaRPr>
          </a:p>
        </p:txBody>
      </p:sp>
      <p:sp>
        <p:nvSpPr>
          <p:cNvPr id="138" name="Скругленный прямоугольник 10"/>
          <p:cNvSpPr/>
          <p:nvPr/>
        </p:nvSpPr>
        <p:spPr>
          <a:xfrm>
            <a:off x="750240" y="947160"/>
            <a:ext cx="7799040" cy="144000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Приказ Министерства просвещения Российской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Федерации от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24.03.2023 № 196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    «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Об утверждении Порядка проведения аттестации педагогических работников организаций, осуществляющих образовательную деятельность» </a:t>
            </a:r>
            <a:endParaRPr lang="ru-RU" sz="1600" b="0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algn="just">
              <a:lnSpc>
                <a:spcPct val="90000"/>
              </a:lnSpc>
              <a:buNone/>
            </a:pPr>
            <a:endParaRPr lang="ru-RU" sz="800" b="0" strike="noStrike" spc="-1" dirty="0">
              <a:latin typeface="XO Oriel"/>
            </a:endParaRPr>
          </a:p>
          <a:p>
            <a:pPr algn="just">
              <a:lnSpc>
                <a:spcPct val="90000"/>
              </a:lnSpc>
              <a:buNone/>
            </a:pPr>
            <a:r>
              <a:rPr lang="ru-RU" sz="1600" b="0" strike="noStrike" spc="-1" dirty="0">
                <a:solidFill>
                  <a:srgbClr val="C9211E"/>
                </a:solidFill>
                <a:latin typeface="Times New Roman"/>
                <a:ea typeface="DejaVu Sans"/>
              </a:rPr>
              <a:t>(опубликован 02.06.2023, вступает в силу с 01.09.2023, действует  до 31.08.2029)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139" name="Скругленный прямоугольник 10"/>
          <p:cNvSpPr/>
          <p:nvPr/>
        </p:nvSpPr>
        <p:spPr>
          <a:xfrm>
            <a:off x="750240" y="2657504"/>
            <a:ext cx="7814520" cy="144000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Приказ Министерства образования Тверской области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от 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23.05.2023 № 567-НП/ПК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   «</a:t>
            </a: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Об утверждении административного регламента предоставления государственной услуги «Аттестация педагогических работников организаций, осуществляющих образовательную деятельность, расположенных на территории Тверской области»</a:t>
            </a:r>
            <a:endParaRPr lang="ru-RU" sz="1600" b="0" strike="noStrike" spc="-1" dirty="0">
              <a:latin typeface="XO Oriel"/>
            </a:endParaRPr>
          </a:p>
        </p:txBody>
      </p:sp>
      <p:pic>
        <p:nvPicPr>
          <p:cNvPr id="140" name="Рисунок 1"/>
          <p:cNvPicPr/>
          <p:nvPr/>
        </p:nvPicPr>
        <p:blipFill>
          <a:blip r:embed="rId2">
            <a:lum contrast="12000"/>
          </a:blip>
          <a:srcRect l="4992"/>
          <a:stretch/>
        </p:blipFill>
        <p:spPr>
          <a:xfrm>
            <a:off x="230040" y="108000"/>
            <a:ext cx="520200" cy="64620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Номер слайда 3"/>
          <p:cNvSpPr/>
          <p:nvPr/>
        </p:nvSpPr>
        <p:spPr>
          <a:xfrm>
            <a:off x="6892920" y="4754520"/>
            <a:ext cx="2055600" cy="2710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4E963C-C92B-4722-BDA6-36D75FBCEB93}" type="slidenum">
              <a:rPr kumimoji="0" lang="ru-RU" sz="1400" b="0" i="0" u="none" strike="noStrike" kern="1200" cap="none" spc="-1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DejaVu Sans"/>
                <a:cs typeface="DejaVu San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4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  <a:ea typeface="DejaVu Sans"/>
              <a:cs typeface="DejaVu Sans"/>
            </a:endParaRPr>
          </a:p>
        </p:txBody>
      </p:sp>
      <p:sp>
        <p:nvSpPr>
          <p:cNvPr id="134" name="Rectangle 3"/>
          <p:cNvSpPr/>
          <p:nvPr/>
        </p:nvSpPr>
        <p:spPr>
          <a:xfrm>
            <a:off x="1183680" y="223200"/>
            <a:ext cx="6997320" cy="5886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A88000"/>
                </a:solidFill>
                <a:effectLst/>
                <a:uLnTx/>
                <a:uFillTx/>
                <a:latin typeface="Times New Roman"/>
                <a:ea typeface="DejaVu Sans"/>
                <a:cs typeface="DejaVu Sans"/>
              </a:rPr>
              <a:t>ПРАВОВЫЕ АКТЫ И ДОКУМЕНТЫ</a:t>
            </a:r>
          </a:p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spc="-1" dirty="0" smtClean="0">
                <a:solidFill>
                  <a:srgbClr val="A88000"/>
                </a:solidFill>
                <a:latin typeface="Times New Roman"/>
                <a:ea typeface="DejaVu Sans"/>
                <a:cs typeface="DejaVu Sans"/>
              </a:rPr>
              <a:t>(продолжение)</a:t>
            </a:r>
            <a:endParaRPr kumimoji="0" lang="ru-RU" sz="2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  <a:ea typeface="DejaVu Sans"/>
              <a:cs typeface="DejaVu Sans"/>
            </a:endParaRPr>
          </a:p>
        </p:txBody>
      </p:sp>
      <p:sp>
        <p:nvSpPr>
          <p:cNvPr id="138" name="Скругленный прямоугольник 10"/>
          <p:cNvSpPr/>
          <p:nvPr/>
        </p:nvSpPr>
        <p:spPr>
          <a:xfrm>
            <a:off x="852523" y="947159"/>
            <a:ext cx="7696757" cy="2022921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-1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DejaVu Sans"/>
                <a:cs typeface="DejaVu Sans"/>
              </a:rPr>
              <a:t>Приказ </a:t>
            </a:r>
            <a:r>
              <a:rPr kumimoji="0" lang="ru-RU" sz="16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DejaVu Sans"/>
                <a:cs typeface="DejaVu Sans"/>
              </a:rPr>
              <a:t>Министерства образования Тверской области</a:t>
            </a:r>
            <a:r>
              <a:rPr kumimoji="0" lang="ru-RU" sz="1600" b="0" i="0" u="none" strike="noStrike" kern="1200" cap="none" spc="-1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DejaVu Sans"/>
                <a:cs typeface="DejaVu Sans"/>
              </a:rPr>
              <a:t> от 03.07.2023 № 726/ПК        «Об утверждении регламента работы аттестационной комиссии по проведению аттестации в целях установления квалификационной категории педагогических работников организаций, осуществляющих образовательную деятельность и находящихся в ведении Тверской области, педагогических работников муниципальных и частных организаций, распложенных на территории Тверской области, осуществляющих образовательную деятельность»</a:t>
            </a:r>
            <a:endParaRPr kumimoji="0" lang="ru-RU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  <a:ea typeface="DejaVu Sans"/>
              <a:cs typeface="DejaVu Sans"/>
            </a:endParaRPr>
          </a:p>
        </p:txBody>
      </p:sp>
      <p:sp>
        <p:nvSpPr>
          <p:cNvPr id="139" name="Скругленный прямоугольник 10"/>
          <p:cNvSpPr/>
          <p:nvPr/>
        </p:nvSpPr>
        <p:spPr>
          <a:xfrm>
            <a:off x="852523" y="3262521"/>
            <a:ext cx="7632052" cy="144000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lvl="0" algn="just">
              <a:lnSpc>
                <a:spcPct val="90000"/>
              </a:lnSpc>
            </a:pP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Письмо Министерства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просвещения Российской Федерации и Профсоюза работников народного образования и науки Российской Федерации от 17.08.2023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    №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08-1510/394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«Ответы </a:t>
            </a:r>
            <a:r>
              <a:rPr lang="ru-RU" sz="1600" spc="-1" dirty="0">
                <a:solidFill>
                  <a:srgbClr val="000000"/>
                </a:solidFill>
                <a:latin typeface="Times New Roman"/>
              </a:rPr>
              <a:t>на часто задаваемые вопросы по применению Порядка проведения аттестации педагогических работников организаций, осуществляющих образовательную </a:t>
            </a:r>
            <a:r>
              <a:rPr lang="ru-RU" sz="1600" spc="-1" dirty="0" smtClean="0">
                <a:solidFill>
                  <a:srgbClr val="000000"/>
                </a:solidFill>
                <a:latin typeface="Times New Roman"/>
              </a:rPr>
              <a:t>деятельность»</a:t>
            </a:r>
            <a:endParaRPr kumimoji="0" lang="ru-RU" sz="16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XO Oriel"/>
              <a:ea typeface="DejaVu Sans"/>
              <a:cs typeface="DejaVu Sans"/>
            </a:endParaRPr>
          </a:p>
        </p:txBody>
      </p:sp>
      <p:pic>
        <p:nvPicPr>
          <p:cNvPr id="140" name="Рисунок 1"/>
          <p:cNvPicPr/>
          <p:nvPr/>
        </p:nvPicPr>
        <p:blipFill>
          <a:blip r:embed="rId2">
            <a:lum contrast="12000"/>
          </a:blip>
          <a:srcRect l="4992"/>
          <a:stretch/>
        </p:blipFill>
        <p:spPr>
          <a:xfrm>
            <a:off x="230040" y="108000"/>
            <a:ext cx="520200" cy="646200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54820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Номер слайда 3"/>
          <p:cNvSpPr/>
          <p:nvPr/>
        </p:nvSpPr>
        <p:spPr>
          <a:xfrm>
            <a:off x="6892920" y="4754520"/>
            <a:ext cx="2177280" cy="2710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7946C190-880C-476D-9EB5-FAFCD84F2BAD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4</a:t>
            </a:fld>
            <a:endParaRPr lang="ru-RU" sz="1400" b="0" strike="noStrike" spc="-1">
              <a:latin typeface="XO Oriel"/>
            </a:endParaRPr>
          </a:p>
        </p:txBody>
      </p:sp>
      <p:sp>
        <p:nvSpPr>
          <p:cNvPr id="156" name="Rectangle 3"/>
          <p:cNvSpPr/>
          <p:nvPr/>
        </p:nvSpPr>
        <p:spPr>
          <a:xfrm>
            <a:off x="1183680" y="223200"/>
            <a:ext cx="7096320" cy="5886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1800"/>
              </a:lnSpc>
              <a:buNone/>
            </a:pPr>
            <a:r>
              <a:rPr lang="ru-RU" sz="2000" b="1" strike="noStrike" spc="-1" dirty="0">
                <a:solidFill>
                  <a:srgbClr val="A88000"/>
                </a:solidFill>
                <a:latin typeface="Times New Roman"/>
                <a:ea typeface="DejaVu Sans"/>
              </a:rPr>
              <a:t>ПРЕДМЕТ РЕГУЛИРОВАНИЯ </a:t>
            </a:r>
            <a:endParaRPr lang="ru-RU" sz="2000" b="1" strike="noStrike" spc="-1" dirty="0" smtClean="0">
              <a:solidFill>
                <a:srgbClr val="A88000"/>
              </a:solidFill>
              <a:latin typeface="Times New Roman"/>
              <a:ea typeface="DejaVu Sans"/>
            </a:endParaRPr>
          </a:p>
          <a:p>
            <a:pPr algn="ctr">
              <a:lnSpc>
                <a:spcPts val="1800"/>
              </a:lnSpc>
              <a:buNone/>
            </a:pPr>
            <a:r>
              <a:rPr lang="ru-RU" sz="2000" b="1" strike="noStrike" spc="-1" dirty="0" smtClean="0">
                <a:solidFill>
                  <a:srgbClr val="A88000"/>
                </a:solidFill>
                <a:latin typeface="Times New Roman"/>
                <a:ea typeface="DejaVu Sans"/>
              </a:rPr>
              <a:t>АДМИНИСТРАТИВНОГО </a:t>
            </a:r>
            <a:r>
              <a:rPr lang="ru-RU" sz="2000" b="1" strike="noStrike" spc="-1" dirty="0">
                <a:solidFill>
                  <a:srgbClr val="A88000"/>
                </a:solidFill>
                <a:latin typeface="Times New Roman"/>
                <a:ea typeface="DejaVu Sans"/>
              </a:rPr>
              <a:t>РЕГЛАМЕНТА</a:t>
            </a:r>
            <a:endParaRPr lang="ru-RU" sz="2000" b="0" strike="noStrike" spc="-1" dirty="0">
              <a:latin typeface="XO Oriel"/>
            </a:endParaRPr>
          </a:p>
        </p:txBody>
      </p:sp>
      <p:sp>
        <p:nvSpPr>
          <p:cNvPr id="157" name="Скругленный прямоугольник 10"/>
          <p:cNvSpPr/>
          <p:nvPr/>
        </p:nvSpPr>
        <p:spPr>
          <a:xfrm>
            <a:off x="900000" y="755280"/>
            <a:ext cx="7918920" cy="165564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Установление порядка и стандарта предоставления услуги по аттестации педагогических работников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организаций педагогических </a:t>
            </a: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работников организаций, находящихся в ведении Тверской области, муниципальных и частных организаций, в целях установления им первой или высшей квалификационной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категории</a:t>
            </a:r>
            <a:endParaRPr lang="ru-RU" sz="1800" b="0" strike="noStrike" spc="-1" dirty="0">
              <a:latin typeface="XO Oriel"/>
            </a:endParaRPr>
          </a:p>
        </p:txBody>
      </p:sp>
      <p:pic>
        <p:nvPicPr>
          <p:cNvPr id="158" name="Рисунок 1"/>
          <p:cNvPicPr/>
          <p:nvPr/>
        </p:nvPicPr>
        <p:blipFill>
          <a:blip r:embed="rId2">
            <a:lum contrast="12000"/>
          </a:blip>
          <a:srcRect l="4992"/>
          <a:stretch/>
        </p:blipFill>
        <p:spPr>
          <a:xfrm>
            <a:off x="230040" y="108000"/>
            <a:ext cx="520200" cy="646200"/>
          </a:xfrm>
          <a:prstGeom prst="rect">
            <a:avLst/>
          </a:prstGeom>
          <a:ln w="9525">
            <a:noFill/>
          </a:ln>
        </p:spPr>
      </p:pic>
      <p:sp>
        <p:nvSpPr>
          <p:cNvPr id="159" name="Rectangle 3"/>
          <p:cNvSpPr/>
          <p:nvPr/>
        </p:nvSpPr>
        <p:spPr>
          <a:xfrm>
            <a:off x="1266840" y="2432160"/>
            <a:ext cx="7096320" cy="5886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1800"/>
              </a:lnSpc>
              <a:buNone/>
            </a:pPr>
            <a:r>
              <a:rPr lang="ru-RU" sz="2000" b="1" strike="noStrike" spc="-1" dirty="0">
                <a:solidFill>
                  <a:srgbClr val="A88000"/>
                </a:solidFill>
                <a:latin typeface="Times New Roman"/>
                <a:ea typeface="DejaVu Sans"/>
              </a:rPr>
              <a:t>ОРГАН И ОРГАНИЗАЦИИ, УЧАСТВУЮЩИЕ </a:t>
            </a:r>
            <a:endParaRPr lang="ru-RU" sz="2000" b="1" strike="noStrike" spc="-1" dirty="0" smtClean="0">
              <a:solidFill>
                <a:srgbClr val="A88000"/>
              </a:solidFill>
              <a:latin typeface="Times New Roman"/>
              <a:ea typeface="DejaVu Sans"/>
            </a:endParaRPr>
          </a:p>
          <a:p>
            <a:pPr algn="ctr">
              <a:lnSpc>
                <a:spcPts val="1800"/>
              </a:lnSpc>
              <a:buNone/>
            </a:pPr>
            <a:r>
              <a:rPr lang="ru-RU" sz="2000" b="1" strike="noStrike" spc="-1" dirty="0" smtClean="0">
                <a:solidFill>
                  <a:srgbClr val="A88000"/>
                </a:solidFill>
                <a:latin typeface="Times New Roman"/>
                <a:ea typeface="DejaVu Sans"/>
              </a:rPr>
              <a:t>В </a:t>
            </a:r>
            <a:r>
              <a:rPr lang="ru-RU" sz="2000" b="1" strike="noStrike" spc="-1" dirty="0">
                <a:solidFill>
                  <a:srgbClr val="A88000"/>
                </a:solidFill>
                <a:latin typeface="Times New Roman"/>
                <a:ea typeface="DejaVu Sans"/>
              </a:rPr>
              <a:t>ПРЕДОСТАВЛЕНИИ УСЛУГИ</a:t>
            </a:r>
            <a:endParaRPr lang="ru-RU" sz="2000" b="0" strike="noStrike" spc="-1" dirty="0">
              <a:latin typeface="XO Oriel"/>
            </a:endParaRPr>
          </a:p>
        </p:txBody>
      </p:sp>
      <p:sp>
        <p:nvSpPr>
          <p:cNvPr id="160" name="Скругленный прямоугольник 18"/>
          <p:cNvSpPr/>
          <p:nvPr/>
        </p:nvSpPr>
        <p:spPr>
          <a:xfrm>
            <a:off x="3240000" y="3042000"/>
            <a:ext cx="3238560" cy="10450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000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2241720" algn="l"/>
              </a:tabLst>
            </a:pPr>
            <a:endParaRPr lang="ru-RU" sz="16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buNone/>
              <a:tabLst>
                <a:tab pos="2241720" algn="l"/>
              </a:tabLst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Тверской областной институт усовершенствования учителей (ТОИУУ)</a:t>
            </a:r>
            <a:endParaRPr lang="ru-RU" sz="1800" b="0" strike="noStrike" spc="-1" dirty="0">
              <a:latin typeface="XO Oriel"/>
            </a:endParaRPr>
          </a:p>
          <a:p>
            <a:pPr algn="ctr">
              <a:lnSpc>
                <a:spcPct val="100000"/>
              </a:lnSpc>
              <a:buNone/>
              <a:tabLst>
                <a:tab pos="2241720" algn="l"/>
              </a:tabLst>
            </a:pPr>
            <a:endParaRPr lang="ru-RU" sz="1800" b="0" strike="noStrike" spc="-1" dirty="0">
              <a:latin typeface="XO Oriel"/>
            </a:endParaRPr>
          </a:p>
        </p:txBody>
      </p:sp>
      <p:sp>
        <p:nvSpPr>
          <p:cNvPr id="161" name="Прямоугольник 1"/>
          <p:cNvSpPr/>
          <p:nvPr/>
        </p:nvSpPr>
        <p:spPr>
          <a:xfrm>
            <a:off x="3593520" y="4192560"/>
            <a:ext cx="2698560" cy="6969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Обеспечивает деятельность аттестационной комиссии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62" name="Скругленный прямоугольник 18"/>
          <p:cNvSpPr/>
          <p:nvPr/>
        </p:nvSpPr>
        <p:spPr>
          <a:xfrm>
            <a:off x="900000" y="3022200"/>
            <a:ext cx="2199240" cy="10648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000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224172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Министерство образования Тверской области (Министерство)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63" name="Прямоугольник 17"/>
          <p:cNvSpPr/>
          <p:nvPr/>
        </p:nvSpPr>
        <p:spPr>
          <a:xfrm>
            <a:off x="857520" y="4175280"/>
            <a:ext cx="2241720" cy="7196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Формирует аттестационную комиссию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64" name="Скругленный прямоугольник 18"/>
          <p:cNvSpPr/>
          <p:nvPr/>
        </p:nvSpPr>
        <p:spPr>
          <a:xfrm>
            <a:off x="6660000" y="3035520"/>
            <a:ext cx="2108520" cy="10515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000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  <a:tabLst>
                <a:tab pos="2241720" algn="l"/>
              </a:tabLst>
            </a:pPr>
            <a:endParaRPr lang="ru-RU" sz="16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  <a:tabLst>
                <a:tab pos="224172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Филиалы 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  <a:tabLst>
                <a:tab pos="2241720" algn="l"/>
              </a:tabLst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ГАУ «МФЦ»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  <a:tabLst>
                <a:tab pos="2241720" algn="l"/>
              </a:tabLst>
            </a:pPr>
            <a:endParaRPr lang="ru-RU" sz="1800" b="0" strike="noStrike" spc="-1">
              <a:latin typeface="XO Oriel"/>
            </a:endParaRPr>
          </a:p>
        </p:txBody>
      </p:sp>
      <p:sp>
        <p:nvSpPr>
          <p:cNvPr id="165" name="Прямоугольник 19"/>
          <p:cNvSpPr/>
          <p:nvPr/>
        </p:nvSpPr>
        <p:spPr>
          <a:xfrm>
            <a:off x="6683400" y="4178160"/>
            <a:ext cx="2062080" cy="6969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3A5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Осуществляют прием документов</a:t>
            </a:r>
            <a:endParaRPr lang="ru-RU" sz="16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Номер слайда 3"/>
          <p:cNvSpPr/>
          <p:nvPr/>
        </p:nvSpPr>
        <p:spPr>
          <a:xfrm>
            <a:off x="6892920" y="4754520"/>
            <a:ext cx="2177280" cy="2710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B9734E94-7FF2-408A-9EEA-C1086A35F99B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5</a:t>
            </a:fld>
            <a:endParaRPr lang="ru-RU" sz="1400" b="0" strike="noStrike" spc="-1">
              <a:latin typeface="XO Oriel"/>
            </a:endParaRPr>
          </a:p>
        </p:txBody>
      </p:sp>
      <p:sp>
        <p:nvSpPr>
          <p:cNvPr id="167" name="Rectangle 3"/>
          <p:cNvSpPr/>
          <p:nvPr/>
        </p:nvSpPr>
        <p:spPr>
          <a:xfrm>
            <a:off x="1183680" y="223200"/>
            <a:ext cx="7096320" cy="4028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1800"/>
              </a:lnSpc>
              <a:buNone/>
            </a:pPr>
            <a:r>
              <a:rPr lang="ru-RU" sz="2000" b="1" strike="noStrike" spc="-1">
                <a:solidFill>
                  <a:srgbClr val="A88000"/>
                </a:solidFill>
                <a:latin typeface="Times New Roman"/>
                <a:ea typeface="DejaVu Sans"/>
              </a:rPr>
              <a:t>КРУГ ЗАЯВИТЕЛЕЙ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168" name="Скругленный прямоугольник 10"/>
          <p:cNvSpPr/>
          <p:nvPr/>
        </p:nvSpPr>
        <p:spPr>
          <a:xfrm>
            <a:off x="920880" y="1676160"/>
            <a:ext cx="6075000" cy="55944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6000" tIns="45000" rIns="36000" bIns="4500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организация имеет лицензию на осуществление образовательной деятельности;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69" name="Скругленный прямоугольник 10"/>
          <p:cNvSpPr/>
          <p:nvPr/>
        </p:nvSpPr>
        <p:spPr>
          <a:xfrm>
            <a:off x="920880" y="3220920"/>
            <a:ext cx="6075000" cy="168804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6000" tIns="45000" rIns="36000" bIns="4500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должность заявителя соответствует подразделу 2 раздела I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организаций, утвержденной постановлением Правительства Российской Федерации  от 21.02.2022 № 225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170" name="Рисунок 1"/>
          <p:cNvPicPr/>
          <p:nvPr/>
        </p:nvPicPr>
        <p:blipFill>
          <a:blip r:embed="rId2">
            <a:lum contrast="12000"/>
          </a:blip>
          <a:srcRect l="4992"/>
          <a:stretch/>
        </p:blipFill>
        <p:spPr>
          <a:xfrm>
            <a:off x="230040" y="108000"/>
            <a:ext cx="520200" cy="646200"/>
          </a:xfrm>
          <a:prstGeom prst="rect">
            <a:avLst/>
          </a:prstGeom>
          <a:ln w="9525">
            <a:noFill/>
          </a:ln>
        </p:spPr>
      </p:pic>
      <p:sp>
        <p:nvSpPr>
          <p:cNvPr id="171" name="Скругленный прямоугольник 10"/>
          <p:cNvSpPr/>
          <p:nvPr/>
        </p:nvSpPr>
        <p:spPr>
          <a:xfrm>
            <a:off x="920880" y="627120"/>
            <a:ext cx="7943040" cy="87156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6000" tIns="45000" rIns="36000" bIns="4500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Заявителями являются педагогические работники организаций, осуществляющих образовательную деятельность, расположенных на территории Тверской области: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72" name="Скругленный прямоугольник 27"/>
          <p:cNvSpPr/>
          <p:nvPr/>
        </p:nvSpPr>
        <p:spPr>
          <a:xfrm>
            <a:off x="584280" y="3186720"/>
            <a:ext cx="8279640" cy="1773000"/>
          </a:xfrm>
          <a:prstGeom prst="roundRect">
            <a:avLst>
              <a:gd name="adj" fmla="val 29472"/>
            </a:avLst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Прямоугольник 5"/>
          <p:cNvSpPr/>
          <p:nvPr/>
        </p:nvSpPr>
        <p:spPr>
          <a:xfrm>
            <a:off x="7147080" y="3690720"/>
            <a:ext cx="1801440" cy="623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ts val="14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Требования 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ts val="14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 должности заявителя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74" name="Скругленный прямоугольник 27"/>
          <p:cNvSpPr/>
          <p:nvPr/>
        </p:nvSpPr>
        <p:spPr>
          <a:xfrm>
            <a:off x="584280" y="1588320"/>
            <a:ext cx="8279640" cy="1508760"/>
          </a:xfrm>
          <a:prstGeom prst="roundRect">
            <a:avLst>
              <a:gd name="adj" fmla="val 17675"/>
            </a:avLst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Прямоугольник 21"/>
          <p:cNvSpPr/>
          <p:nvPr/>
        </p:nvSpPr>
        <p:spPr>
          <a:xfrm>
            <a:off x="6936480" y="1740600"/>
            <a:ext cx="1927800" cy="978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ts val="14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Требования к организации, осуществляющей образовательную деятельность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176" name="Скругленный прямоугольник 10"/>
          <p:cNvSpPr/>
          <p:nvPr/>
        </p:nvSpPr>
        <p:spPr>
          <a:xfrm>
            <a:off x="920880" y="2359440"/>
            <a:ext cx="6075000" cy="658800"/>
          </a:xfrm>
          <a:prstGeom prst="roundRect">
            <a:avLst>
              <a:gd name="adj" fmla="val 7574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6000" tIns="45000" rIns="36000" bIns="4500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организация находится в ведении Тверской области или является муниципальной либо частной организацией;</a:t>
            </a:r>
            <a:endParaRPr lang="ru-RU" sz="18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Рисунок 3"/>
          <p:cNvPicPr/>
          <p:nvPr/>
        </p:nvPicPr>
        <p:blipFill>
          <a:blip r:embed="rId3">
            <a:lum contrast="12000"/>
          </a:blip>
          <a:srcRect l="4992"/>
          <a:stretch/>
        </p:blipFill>
        <p:spPr>
          <a:xfrm>
            <a:off x="230040" y="108000"/>
            <a:ext cx="520200" cy="646200"/>
          </a:xfrm>
          <a:prstGeom prst="rect">
            <a:avLst/>
          </a:prstGeom>
          <a:ln w="9525">
            <a:noFill/>
          </a:ln>
        </p:spPr>
      </p:pic>
      <p:sp>
        <p:nvSpPr>
          <p:cNvPr id="178" name="Нашивка 3"/>
          <p:cNvSpPr/>
          <p:nvPr/>
        </p:nvSpPr>
        <p:spPr>
          <a:xfrm>
            <a:off x="99360" y="2262960"/>
            <a:ext cx="737640" cy="315000"/>
          </a:xfrm>
          <a:prstGeom prst="rect">
            <a:avLst/>
          </a:prstGeom>
          <a:noFill/>
          <a:ln w="0">
            <a:noFill/>
          </a:ln>
          <a:scene3d>
            <a:camera prst="orthographicFront">
              <a:rot lat="0" lon="0" rev="21594000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9" name="Rectangle 6"/>
          <p:cNvSpPr/>
          <p:nvPr/>
        </p:nvSpPr>
        <p:spPr>
          <a:xfrm>
            <a:off x="861840" y="139320"/>
            <a:ext cx="7985160" cy="608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0" name="Rectangle 8"/>
          <p:cNvSpPr/>
          <p:nvPr/>
        </p:nvSpPr>
        <p:spPr>
          <a:xfrm>
            <a:off x="838800" y="296640"/>
            <a:ext cx="7918560" cy="7102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1" strike="noStrike" cap="all" spc="-1" dirty="0" smtClean="0">
                <a:solidFill>
                  <a:srgbClr val="A88000"/>
                </a:solidFill>
                <a:latin typeface="Times New Roman"/>
                <a:ea typeface="DejaVu Sans"/>
              </a:rPr>
              <a:t>ПЕРЕЧЕНЬ основных </a:t>
            </a:r>
            <a:r>
              <a:rPr lang="ru-RU" sz="1800" b="1" strike="noStrike" cap="all" spc="-1" dirty="0">
                <a:solidFill>
                  <a:srgbClr val="A88000"/>
                </a:solidFill>
                <a:latin typeface="Times New Roman"/>
                <a:ea typeface="DejaVu Sans"/>
              </a:rPr>
              <a:t>ДОКУМЕНТОВ, </a:t>
            </a:r>
            <a:r>
              <a:rPr lang="ru-RU" sz="1800" b="1" strike="noStrike" cap="all" spc="-1" dirty="0" smtClean="0">
                <a:solidFill>
                  <a:srgbClr val="A88000"/>
                </a:solidFill>
                <a:latin typeface="Times New Roman"/>
                <a:ea typeface="DejaVu Sans"/>
              </a:rPr>
              <a:t>подаваемых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1800" b="1" strike="noStrike" cap="all" spc="-1" dirty="0" smtClean="0">
                <a:solidFill>
                  <a:srgbClr val="A88000"/>
                </a:solidFill>
                <a:latin typeface="Times New Roman"/>
                <a:ea typeface="DejaVu Sans"/>
              </a:rPr>
              <a:t>в аттестационную комиссию</a:t>
            </a:r>
            <a:endParaRPr lang="ru-RU" sz="1800" b="0" strike="noStrike" spc="-1" dirty="0">
              <a:latin typeface="XO Oriel"/>
            </a:endParaRPr>
          </a:p>
        </p:txBody>
      </p:sp>
      <p:sp>
        <p:nvSpPr>
          <p:cNvPr id="181" name="Скругленный прямоугольник 13"/>
          <p:cNvSpPr/>
          <p:nvPr/>
        </p:nvSpPr>
        <p:spPr>
          <a:xfrm>
            <a:off x="738000" y="2541240"/>
            <a:ext cx="2747720" cy="456342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Справка с места работы о занимаемой должности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182" name="PlaceHolder 1"/>
          <p:cNvSpPr>
            <a:spLocks noGrp="1"/>
          </p:cNvSpPr>
          <p:nvPr>
            <p:ph type="sldNum" idx="13"/>
          </p:nvPr>
        </p:nvSpPr>
        <p:spPr>
          <a:xfrm>
            <a:off x="6934680" y="4841640"/>
            <a:ext cx="2131920" cy="27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C28258E-930A-424B-98B1-BAF7BB35CCE5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6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183" name="Скругленный прямоугольник 14"/>
          <p:cNvSpPr/>
          <p:nvPr/>
        </p:nvSpPr>
        <p:spPr>
          <a:xfrm>
            <a:off x="799200" y="1916280"/>
            <a:ext cx="7803720" cy="45072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Overflow="overflow" horzOverflow="overflow"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Паспорт гражданина Российской Федерации или иной документ, удостоверяющей личность заявителя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84" name="Скругленный прямоугольник 15"/>
          <p:cNvSpPr/>
          <p:nvPr/>
        </p:nvSpPr>
        <p:spPr>
          <a:xfrm>
            <a:off x="799200" y="1147320"/>
            <a:ext cx="2936880" cy="57024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Заявление о проведении аттестации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86" name="Скругленный прямоугольник 19"/>
          <p:cNvSpPr/>
          <p:nvPr/>
        </p:nvSpPr>
        <p:spPr>
          <a:xfrm>
            <a:off x="4294080" y="1147320"/>
            <a:ext cx="4305240" cy="5801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000000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Calibri"/>
              </a:rPr>
              <a:t>Примерная форма </a:t>
            </a:r>
            <a:r>
              <a:rPr lang="ru-RU" sz="1600" b="0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заявления приведена в административном регламенте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188" name="Стрелка вниз 5"/>
          <p:cNvSpPr/>
          <p:nvPr/>
        </p:nvSpPr>
        <p:spPr>
          <a:xfrm rot="5400000">
            <a:off x="3870720" y="1197360"/>
            <a:ext cx="295200" cy="55836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Скругленный прямоугольник 13"/>
          <p:cNvSpPr/>
          <p:nvPr/>
        </p:nvSpPr>
        <p:spPr>
          <a:xfrm>
            <a:off x="738000" y="3135007"/>
            <a:ext cx="7861320" cy="618846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0" strike="noStrike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Аналитическая справка о профессиональной деятельности, подписанная руководителем организации и председателем первичной профсоюзной организации</a:t>
            </a: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3"/>
          <p:cNvSpPr/>
          <p:nvPr/>
        </p:nvSpPr>
        <p:spPr>
          <a:xfrm>
            <a:off x="738000" y="3903013"/>
            <a:ext cx="7861320" cy="1012745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1600" b="0" strike="noStrike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одатайство руководителя организации в аттестационную комиссию, характеризующее деятельность заявителя, направленную на совершенствование методической работы или наставничества </a:t>
            </a:r>
            <a:r>
              <a:rPr lang="ru-RU" sz="1600" i="1" strike="noStrike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установления категорий «педагог-методист» и «педагог-наставник»)</a:t>
            </a:r>
            <a:endParaRPr lang="ru-RU" sz="1600" i="1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3"/>
          <p:cNvSpPr/>
          <p:nvPr/>
        </p:nvSpPr>
        <p:spPr>
          <a:xfrm>
            <a:off x="3736080" y="2541240"/>
            <a:ext cx="4809779" cy="456342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0" strike="noStrike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приказа об установлении квалификационной категории </a:t>
            </a:r>
            <a:r>
              <a:rPr lang="ru-RU" sz="1600" b="0" i="1" strike="noStrike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 наличии категории)</a:t>
            </a:r>
            <a:endParaRPr lang="ru-RU" sz="1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Нашивка 4"/>
          <p:cNvSpPr/>
          <p:nvPr/>
        </p:nvSpPr>
        <p:spPr>
          <a:xfrm>
            <a:off x="99360" y="2262960"/>
            <a:ext cx="737640" cy="315000"/>
          </a:xfrm>
          <a:prstGeom prst="rect">
            <a:avLst/>
          </a:prstGeom>
          <a:noFill/>
          <a:ln w="0">
            <a:noFill/>
          </a:ln>
          <a:scene3d>
            <a:camera prst="orthographicFront">
              <a:rot lat="0" lon="0" rev="21594000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1" name="Rectangle 3"/>
          <p:cNvSpPr/>
          <p:nvPr/>
        </p:nvSpPr>
        <p:spPr>
          <a:xfrm>
            <a:off x="861840" y="139320"/>
            <a:ext cx="7985160" cy="608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Rectangle 3"/>
          <p:cNvSpPr/>
          <p:nvPr/>
        </p:nvSpPr>
        <p:spPr>
          <a:xfrm>
            <a:off x="838800" y="296640"/>
            <a:ext cx="7918560" cy="61488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1" strike="noStrike" cap="all" spc="-1">
                <a:solidFill>
                  <a:srgbClr val="A88000"/>
                </a:solidFill>
                <a:latin typeface="Times New Roman"/>
                <a:ea typeface="DejaVu Sans"/>
              </a:rPr>
              <a:t>СПОСОБЫ ПОДАЧИ Заявления о ПРОВЕДЕНИИ АТТЕСТАЦИИ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000" b="1" i="1" strike="noStrike" cap="all" spc="-1">
                <a:solidFill>
                  <a:srgbClr val="A88000"/>
                </a:solidFill>
                <a:latin typeface="Times New Roman"/>
                <a:ea typeface="DejaVu Sans"/>
              </a:rPr>
              <a:t>								</a:t>
            </a:r>
            <a:endParaRPr lang="ru-RU" sz="20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2000" b="0" strike="noStrike" spc="-1">
              <a:latin typeface="XO Oriel"/>
            </a:endParaRPr>
          </a:p>
        </p:txBody>
      </p:sp>
      <p:sp>
        <p:nvSpPr>
          <p:cNvPr id="193" name="Скругленный прямоугольник 18"/>
          <p:cNvSpPr/>
          <p:nvPr/>
        </p:nvSpPr>
        <p:spPr>
          <a:xfrm>
            <a:off x="861840" y="1166040"/>
            <a:ext cx="7769160" cy="89316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Calibri"/>
              </a:rPr>
              <a:t>Заявление о проведении аттестации подается в аттестационную </a:t>
            </a:r>
            <a:endParaRPr lang="ru-RU" sz="20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комиссию одним из следующих способов: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194" name="Стрелка вниз 33"/>
          <p:cNvSpPr/>
          <p:nvPr/>
        </p:nvSpPr>
        <p:spPr>
          <a:xfrm>
            <a:off x="1936080" y="2108160"/>
            <a:ext cx="295200" cy="3110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5" name="Стрелка вниз 33"/>
          <p:cNvSpPr/>
          <p:nvPr/>
        </p:nvSpPr>
        <p:spPr>
          <a:xfrm>
            <a:off x="7383600" y="2085840"/>
            <a:ext cx="295200" cy="3110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6" name="Стрелка вниз 33"/>
          <p:cNvSpPr/>
          <p:nvPr/>
        </p:nvSpPr>
        <p:spPr>
          <a:xfrm>
            <a:off x="4784400" y="2108160"/>
            <a:ext cx="295200" cy="3110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7" name="PlaceHolder 1"/>
          <p:cNvSpPr>
            <a:spLocks noGrp="1"/>
          </p:cNvSpPr>
          <p:nvPr>
            <p:ph type="sldNum" idx="14"/>
          </p:nvPr>
        </p:nvSpPr>
        <p:spPr>
          <a:xfrm>
            <a:off x="6934680" y="4841640"/>
            <a:ext cx="2131920" cy="27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7EB41515-EAAA-460E-87E3-F8B7B941F8A9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7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198" name="Прямоугольник: скругленные углы 10"/>
          <p:cNvSpPr/>
          <p:nvPr/>
        </p:nvSpPr>
        <p:spPr>
          <a:xfrm>
            <a:off x="3630240" y="2422080"/>
            <a:ext cx="2609640" cy="187704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36000" tIns="45000" rIns="36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Через любой филиал 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ГАУ «МФЦ»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1800" b="0" strike="noStrike" spc="-1">
              <a:latin typeface="XO Oriel"/>
            </a:endParaRPr>
          </a:p>
        </p:txBody>
      </p:sp>
      <p:sp>
        <p:nvSpPr>
          <p:cNvPr id="199" name="Прямоугольник: скругленные углы 11"/>
          <p:cNvSpPr/>
          <p:nvPr/>
        </p:nvSpPr>
        <p:spPr>
          <a:xfrm>
            <a:off x="752400" y="2422080"/>
            <a:ext cx="2662920" cy="187704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36000" tIns="45000" rIns="36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При личном обращении в ТОИУУ 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или по почте в адрес ТОИУУ письмом с уведомлением и описью вложения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00" name="Прямоугольник: скругленные углы 12"/>
          <p:cNvSpPr/>
          <p:nvPr/>
        </p:nvSpPr>
        <p:spPr>
          <a:xfrm>
            <a:off x="6454800" y="2423880"/>
            <a:ext cx="2153160" cy="187524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36000" tIns="45000" rIns="36000" bIns="450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 электронной форме посредством Единого портала госуслуг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201" name="Рисунок 1"/>
          <p:cNvPicPr/>
          <p:nvPr/>
        </p:nvPicPr>
        <p:blipFill>
          <a:blip r:embed="rId3">
            <a:lum contrast="12000"/>
          </a:blip>
          <a:srcRect l="4992"/>
          <a:stretch/>
        </p:blipFill>
        <p:spPr>
          <a:xfrm>
            <a:off x="230040" y="108000"/>
            <a:ext cx="520200" cy="646200"/>
          </a:xfrm>
          <a:prstGeom prst="rect">
            <a:avLst/>
          </a:prstGeom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Рисунок 1"/>
          <p:cNvPicPr/>
          <p:nvPr/>
        </p:nvPicPr>
        <p:blipFill>
          <a:blip r:embed="rId3">
            <a:lum contrast="12000"/>
          </a:blip>
          <a:srcRect l="4992"/>
          <a:stretch/>
        </p:blipFill>
        <p:spPr>
          <a:xfrm>
            <a:off x="230040" y="108000"/>
            <a:ext cx="520200" cy="646200"/>
          </a:xfrm>
          <a:prstGeom prst="rect">
            <a:avLst/>
          </a:prstGeom>
          <a:ln w="9525">
            <a:noFill/>
          </a:ln>
        </p:spPr>
      </p:pic>
      <p:sp>
        <p:nvSpPr>
          <p:cNvPr id="203" name="Нашивка 4"/>
          <p:cNvSpPr/>
          <p:nvPr/>
        </p:nvSpPr>
        <p:spPr>
          <a:xfrm>
            <a:off x="99360" y="2262960"/>
            <a:ext cx="737640" cy="315000"/>
          </a:xfrm>
          <a:prstGeom prst="rect">
            <a:avLst/>
          </a:prstGeom>
          <a:noFill/>
          <a:ln w="0">
            <a:noFill/>
          </a:ln>
          <a:scene3d>
            <a:camera prst="orthographicFront">
              <a:rot lat="0" lon="0" rev="21594000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4" name="Rectangle 3"/>
          <p:cNvSpPr/>
          <p:nvPr/>
        </p:nvSpPr>
        <p:spPr>
          <a:xfrm>
            <a:off x="861840" y="139320"/>
            <a:ext cx="7985160" cy="608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Rectangle 3"/>
          <p:cNvSpPr/>
          <p:nvPr/>
        </p:nvSpPr>
        <p:spPr>
          <a:xfrm>
            <a:off x="838800" y="296640"/>
            <a:ext cx="7918560" cy="3884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400" tIns="34200" rIns="68400" bIns="34200" anchor="t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1" strike="noStrike" cap="all" spc="-1">
                <a:solidFill>
                  <a:srgbClr val="A88000"/>
                </a:solidFill>
                <a:latin typeface="Times New Roman"/>
                <a:ea typeface="DejaVu Sans"/>
              </a:rPr>
              <a:t>ОСНОВАНИЯ ДЛЯ ОТКАЗА В ПРОВЕДЕНИИ АТТЕСТАЦИИ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06" name="PlaceHolder 1"/>
          <p:cNvSpPr>
            <a:spLocks noGrp="1"/>
          </p:cNvSpPr>
          <p:nvPr>
            <p:ph type="sldNum" idx="15"/>
          </p:nvPr>
        </p:nvSpPr>
        <p:spPr>
          <a:xfrm>
            <a:off x="6934680" y="4841640"/>
            <a:ext cx="2131920" cy="27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99A9D0E-220F-418A-9178-130A08F93560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8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207" name="Скругленный прямоугольник 18"/>
          <p:cNvSpPr/>
          <p:nvPr/>
        </p:nvSpPr>
        <p:spPr>
          <a:xfrm>
            <a:off x="749160" y="666020"/>
            <a:ext cx="7898400" cy="31500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Overflow="overflow" horzOverflow="overflow" lIns="90000" tIns="45000" rIns="90000" bIns="45000" numCol="1" spcCol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1. Несоответствие заявителя кругу заявителей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08" name="Скругленный прямоугольник 18"/>
          <p:cNvSpPr/>
          <p:nvPr/>
        </p:nvSpPr>
        <p:spPr>
          <a:xfrm>
            <a:off x="720000" y="1895760"/>
            <a:ext cx="7898400" cy="73440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600" b="0" i="1" strike="noStrike" spc="-1" dirty="0" smtClean="0">
                <a:solidFill>
                  <a:srgbClr val="000000"/>
                </a:solidFill>
                <a:latin typeface="Times New Roman"/>
                <a:ea typeface="Calibri"/>
              </a:rPr>
              <a:t>3. Обращение заявителя в целях установления квалификационной категории «педагог-методист» или «педагог-наставник», если он не имеет высшей квалификационной категории по одной из должностей педагогических работников;»;</a:t>
            </a:r>
            <a:endParaRPr lang="ru-RU" sz="1600" b="0" i="1" strike="noStrike" spc="-1" dirty="0">
              <a:latin typeface="XO Oriel"/>
            </a:endParaRPr>
          </a:p>
        </p:txBody>
      </p:sp>
      <p:sp>
        <p:nvSpPr>
          <p:cNvPr id="209" name="Прямоугольник: скругленные углы 2"/>
          <p:cNvSpPr/>
          <p:nvPr/>
        </p:nvSpPr>
        <p:spPr>
          <a:xfrm>
            <a:off x="712889" y="3545640"/>
            <a:ext cx="7898400" cy="71892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5. Заявитель на день подачи заявления не замещает должность, по которой он желает пройти аттестацию, в организации, осуществляющей образовательную деятельность</a:t>
            </a:r>
            <a:endParaRPr lang="ru-RU" sz="1600" b="0" strike="noStrike" spc="-1" dirty="0">
              <a:latin typeface="XO Oriel"/>
            </a:endParaRPr>
          </a:p>
        </p:txBody>
      </p:sp>
      <p:sp>
        <p:nvSpPr>
          <p:cNvPr id="210" name="Скругленный прямоугольник 18"/>
          <p:cNvSpPr/>
          <p:nvPr/>
        </p:nvSpPr>
        <p:spPr>
          <a:xfrm>
            <a:off x="720000" y="1093500"/>
            <a:ext cx="7898400" cy="71172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600" i="1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</a:t>
            </a:r>
            <a:r>
              <a:rPr lang="ru-RU" sz="1600" b="0" i="1" strike="noStrike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бращение заявителя с целью установления высшей квалификационной категории, если он не имеет (не имел) первой или высшей квалификационной категории по одной из должностей педагогических работников</a:t>
            </a:r>
            <a:endParaRPr lang="ru-RU" sz="1600" b="0" i="1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1" name="Скругленный прямоугольник 18"/>
          <p:cNvSpPr/>
          <p:nvPr/>
        </p:nvSpPr>
        <p:spPr>
          <a:xfrm>
            <a:off x="712889" y="2706480"/>
            <a:ext cx="7898400" cy="76284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Calibri"/>
              </a:rPr>
              <a:t>4. Обращение заявителя с заявлением ранее, чем через год со дня принятия аттестационной комиссией решения об отказе в установлении этой же квалификационной категории по той же должности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12" name="Прямоугольник: скругленные углы 2"/>
          <p:cNvSpPr/>
          <p:nvPr/>
        </p:nvSpPr>
        <p:spPr>
          <a:xfrm>
            <a:off x="749160" y="4361200"/>
            <a:ext cx="7898400" cy="50724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600" i="1" spc="-1" dirty="0" smtClean="0">
                <a:solidFill>
                  <a:srgbClr val="000000"/>
                </a:solidFill>
                <a:latin typeface="Times New Roman"/>
              </a:rPr>
              <a:t>6. Заявление </a:t>
            </a:r>
            <a:r>
              <a:rPr lang="ru-RU" sz="1600" i="1" spc="-1" dirty="0">
                <a:solidFill>
                  <a:srgbClr val="000000"/>
                </a:solidFill>
                <a:latin typeface="Times New Roman"/>
              </a:rPr>
              <a:t>о проведении аттестации, </a:t>
            </a:r>
            <a:r>
              <a:rPr lang="ru-RU" sz="1600" i="1" spc="-1" dirty="0" smtClean="0">
                <a:solidFill>
                  <a:srgbClr val="000000"/>
                </a:solidFill>
                <a:latin typeface="Times New Roman"/>
              </a:rPr>
              <a:t>не содержит обязательных </a:t>
            </a:r>
            <a:r>
              <a:rPr lang="ru-RU" sz="1600" i="1" spc="-1" dirty="0">
                <a:solidFill>
                  <a:srgbClr val="000000"/>
                </a:solidFill>
                <a:latin typeface="Times New Roman"/>
              </a:rPr>
              <a:t>сведений, </a:t>
            </a:r>
            <a:r>
              <a:rPr lang="ru-RU" sz="1600" i="1" spc="-1" dirty="0" smtClean="0">
                <a:solidFill>
                  <a:srgbClr val="000000"/>
                </a:solidFill>
                <a:latin typeface="Times New Roman"/>
              </a:rPr>
              <a:t>либо </a:t>
            </a:r>
            <a:r>
              <a:rPr lang="ru-RU" sz="1600" i="1" spc="-1" dirty="0">
                <a:solidFill>
                  <a:srgbClr val="000000"/>
                </a:solidFill>
                <a:latin typeface="Times New Roman"/>
              </a:rPr>
              <a:t>содержит недостоверные сведения</a:t>
            </a:r>
            <a:endParaRPr lang="ru-RU" sz="1600" b="0" i="1" strike="noStrike" spc="-1" dirty="0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Правая фигурная скобка 1"/>
          <p:cNvSpPr/>
          <p:nvPr/>
        </p:nvSpPr>
        <p:spPr>
          <a:xfrm rot="5400000">
            <a:off x="4656960" y="694440"/>
            <a:ext cx="393840" cy="7572240"/>
          </a:xfrm>
          <a:prstGeom prst="rightBrace">
            <a:avLst>
              <a:gd name="adj1" fmla="val 41273"/>
              <a:gd name="adj2" fmla="val 50735"/>
            </a:avLst>
          </a:prstGeom>
          <a:noFill/>
          <a:ln w="19050">
            <a:solidFill>
              <a:srgbClr val="9BBB5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213" name="Прямоугольник 13"/>
          <p:cNvSpPr/>
          <p:nvPr/>
        </p:nvSpPr>
        <p:spPr>
          <a:xfrm>
            <a:off x="2367360" y="2292840"/>
            <a:ext cx="5279760" cy="1165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1800" b="0" strike="noStrike" spc="-1">
              <a:latin typeface="XO Oriel"/>
            </a:endParaRPr>
          </a:p>
          <a:p>
            <a:pPr algn="ctr">
              <a:lnSpc>
                <a:spcPct val="100000"/>
              </a:lnSpc>
              <a:buNone/>
            </a:pPr>
            <a:endParaRPr lang="ru-RU" sz="1800" b="0" strike="noStrike" spc="-1">
              <a:latin typeface="XO Oriel"/>
            </a:endParaRPr>
          </a:p>
        </p:txBody>
      </p:sp>
      <p:sp>
        <p:nvSpPr>
          <p:cNvPr id="214" name="Прямоугольник 12"/>
          <p:cNvSpPr/>
          <p:nvPr/>
        </p:nvSpPr>
        <p:spPr>
          <a:xfrm>
            <a:off x="2113200" y="453600"/>
            <a:ext cx="5145120" cy="298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5" name="PlaceHolder 1"/>
          <p:cNvSpPr>
            <a:spLocks noGrp="1"/>
          </p:cNvSpPr>
          <p:nvPr>
            <p:ph type="sldNum" idx="16"/>
          </p:nvPr>
        </p:nvSpPr>
        <p:spPr>
          <a:xfrm>
            <a:off x="6934680" y="4841640"/>
            <a:ext cx="2131920" cy="273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43D8A36-CF47-4B8D-8875-A50AB570F10F}" type="slidenum"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9</a:t>
            </a:fld>
            <a:endParaRPr lang="ru-RU" sz="1400" b="0" strike="noStrike" spc="-1">
              <a:latin typeface="Times New Roman"/>
            </a:endParaRPr>
          </a:p>
        </p:txBody>
      </p:sp>
      <p:sp>
        <p:nvSpPr>
          <p:cNvPr id="216" name="Rectangle 3"/>
          <p:cNvSpPr/>
          <p:nvPr/>
        </p:nvSpPr>
        <p:spPr>
          <a:xfrm>
            <a:off x="559440" y="117720"/>
            <a:ext cx="8207640" cy="61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34200" rIns="68760" bIns="34200"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1" strike="noStrike" cap="all" spc="-1">
                <a:solidFill>
                  <a:srgbClr val="A88000"/>
                </a:solidFill>
                <a:latin typeface="Times New Roman"/>
                <a:ea typeface="DejaVu Sans"/>
              </a:rPr>
              <a:t>ПОРЯДОК И СРОКИ</a:t>
            </a: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800" b="1" strike="noStrike" cap="all" spc="-1">
                <a:solidFill>
                  <a:srgbClr val="A88000"/>
                </a:solidFill>
                <a:latin typeface="Times New Roman"/>
                <a:ea typeface="DejaVu Sans"/>
              </a:rPr>
              <a:t>ПРЕДОСТАВЛЕНИЯ УСЛУГИ  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17" name="Скругленный прямоугольник 2"/>
          <p:cNvSpPr/>
          <p:nvPr/>
        </p:nvSpPr>
        <p:spPr>
          <a:xfrm>
            <a:off x="752400" y="771120"/>
            <a:ext cx="6180480" cy="42336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36000" tIns="36000" rIns="36000" bIns="36000" anchor="ctr">
            <a:noAutofit/>
          </a:bodyPr>
          <a:lstStyle/>
          <a:p>
            <a:pPr algn="ctr">
              <a:lnSpc>
                <a:spcPts val="1500"/>
              </a:lnSpc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Прием и регистрация </a:t>
            </a: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документов 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18" name="Скругленный прямоугольник 11"/>
          <p:cNvSpPr/>
          <p:nvPr/>
        </p:nvSpPr>
        <p:spPr>
          <a:xfrm>
            <a:off x="752400" y="1347120"/>
            <a:ext cx="6205680" cy="26208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36000" tIns="36000" rIns="36000" bIns="36000" anchor="ctr">
            <a:noAutofit/>
          </a:bodyPr>
          <a:lstStyle/>
          <a:p>
            <a:pPr algn="ctr">
              <a:lnSpc>
                <a:spcPts val="1100"/>
              </a:lnSpc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Рассмотрение</a:t>
            </a: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документов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19" name="Скругленный прямоугольник 16"/>
          <p:cNvSpPr/>
          <p:nvPr/>
        </p:nvSpPr>
        <p:spPr>
          <a:xfrm>
            <a:off x="766080" y="1806480"/>
            <a:ext cx="6205680" cy="65808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36000" tIns="36000" rIns="36000" bIns="36000" anchor="ctr">
            <a:noAutofit/>
          </a:bodyPr>
          <a:lstStyle/>
          <a:p>
            <a:pPr algn="ctr">
              <a:lnSpc>
                <a:spcPts val="1500"/>
              </a:lnSpc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Проведение всестороннего анализа </a:t>
            </a: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результатов профессиональной деятельности заявителя </a:t>
            </a:r>
            <a:endParaRPr lang="ru-RU" sz="1800" b="0" strike="noStrike" spc="-1">
              <a:latin typeface="XO Oriel"/>
            </a:endParaRPr>
          </a:p>
          <a:p>
            <a:pPr algn="ctr">
              <a:lnSpc>
                <a:spcPts val="15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по занимаемой должности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20" name="Скругленный прямоугольник 17"/>
          <p:cNvSpPr/>
          <p:nvPr/>
        </p:nvSpPr>
        <p:spPr>
          <a:xfrm>
            <a:off x="775800" y="2688480"/>
            <a:ext cx="6205680" cy="70812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36000" tIns="36000" rIns="36000" bIns="36000" anchor="ctr">
            <a:noAutofit/>
          </a:bodyPr>
          <a:lstStyle/>
          <a:p>
            <a:pPr algn="ctr">
              <a:lnSpc>
                <a:spcPts val="1500"/>
              </a:lnSpc>
              <a:buNone/>
            </a:pPr>
            <a:r>
              <a:rPr lang="ru-RU" sz="1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Принятие аттестационной комиссией решения </a:t>
            </a:r>
            <a:r>
              <a:rPr lang="ru-RU" sz="1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об установлении заявителю квалификационной категории или об отказе в установлении квалификационной категории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21" name="Скругленный прямоугольник 27"/>
          <p:cNvSpPr/>
          <p:nvPr/>
        </p:nvSpPr>
        <p:spPr>
          <a:xfrm>
            <a:off x="7296120" y="754200"/>
            <a:ext cx="1470960" cy="40356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0" rIns="90000" bIns="0" anchor="ctr">
            <a:noAutofit/>
          </a:bodyPr>
          <a:lstStyle/>
          <a:p>
            <a:pPr algn="ctr">
              <a:lnSpc>
                <a:spcPts val="1199"/>
              </a:lnSpc>
              <a:buNone/>
            </a:pPr>
            <a:r>
              <a:rPr lang="ru-RU" sz="15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 день обращения</a:t>
            </a:r>
            <a:endParaRPr lang="ru-RU" sz="1500" b="0" strike="noStrike" spc="-1">
              <a:latin typeface="XO Oriel"/>
            </a:endParaRPr>
          </a:p>
        </p:txBody>
      </p:sp>
      <p:sp>
        <p:nvSpPr>
          <p:cNvPr id="222" name="Скругленный прямоугольник 32"/>
          <p:cNvSpPr/>
          <p:nvPr/>
        </p:nvSpPr>
        <p:spPr>
          <a:xfrm>
            <a:off x="7308360" y="1225080"/>
            <a:ext cx="1458720" cy="57528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0" rIns="90000" bIns="0" anchor="ctr">
            <a:noAutofit/>
          </a:bodyPr>
          <a:lstStyle/>
          <a:p>
            <a:pPr algn="ctr">
              <a:lnSpc>
                <a:spcPts val="1199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30 календарных дней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23" name="Скругленный прямоугольник 34"/>
          <p:cNvSpPr/>
          <p:nvPr/>
        </p:nvSpPr>
        <p:spPr>
          <a:xfrm>
            <a:off x="7296120" y="1888560"/>
            <a:ext cx="1441800" cy="56592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0" rIns="90000" bIns="0" anchor="ctr">
            <a:noAutofit/>
          </a:bodyPr>
          <a:lstStyle/>
          <a:p>
            <a:pPr algn="ctr">
              <a:lnSpc>
                <a:spcPts val="1199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50 календарных дней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24" name="Стрелка вниз 33"/>
          <p:cNvSpPr/>
          <p:nvPr/>
        </p:nvSpPr>
        <p:spPr>
          <a:xfrm>
            <a:off x="3906720" y="1203120"/>
            <a:ext cx="295200" cy="147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Скругленный прямоугольник 40"/>
          <p:cNvSpPr/>
          <p:nvPr/>
        </p:nvSpPr>
        <p:spPr>
          <a:xfrm>
            <a:off x="7328520" y="3664800"/>
            <a:ext cx="1310400" cy="47412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0" rIns="90000" bIns="0" anchor="ctr">
            <a:noAutofit/>
          </a:bodyPr>
          <a:lstStyle/>
          <a:p>
            <a:pPr algn="ctr">
              <a:lnSpc>
                <a:spcPts val="1199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5 рабочих дней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26" name="Скругленный прямоугольник 44"/>
          <p:cNvSpPr/>
          <p:nvPr/>
        </p:nvSpPr>
        <p:spPr>
          <a:xfrm>
            <a:off x="775800" y="3588840"/>
            <a:ext cx="6180480" cy="73008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36000" tIns="36000" rIns="36000" bIns="36000" anchor="ctr">
            <a:noAutofit/>
          </a:bodyPr>
          <a:lstStyle/>
          <a:p>
            <a:pPr algn="ctr">
              <a:lnSpc>
                <a:spcPts val="1500"/>
              </a:lnSpc>
              <a:buNone/>
            </a:pPr>
            <a:r>
              <a:rPr lang="ru-RU" sz="1800" b="1" strike="noStrike" spc="-1">
                <a:solidFill>
                  <a:srgbClr val="00000A"/>
                </a:solidFill>
                <a:latin typeface="Times New Roman"/>
                <a:ea typeface="DejaVu Sans"/>
              </a:rPr>
              <a:t>Принятие Министерством приказа </a:t>
            </a:r>
            <a:r>
              <a:rPr lang="ru-RU" sz="1800" b="0" strike="noStrike" spc="-1">
                <a:solidFill>
                  <a:srgbClr val="00000A"/>
                </a:solidFill>
                <a:latin typeface="Times New Roman"/>
                <a:ea typeface="DejaVu Sans"/>
              </a:rPr>
              <a:t>об установлении заявителю квалификационной категории на основании решения аттестационной комиссии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27" name="Стрелка вниз 33"/>
          <p:cNvSpPr/>
          <p:nvPr/>
        </p:nvSpPr>
        <p:spPr>
          <a:xfrm>
            <a:off x="3886200" y="1602360"/>
            <a:ext cx="295200" cy="19836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Стрелка вниз 33"/>
          <p:cNvSpPr/>
          <p:nvPr/>
        </p:nvSpPr>
        <p:spPr>
          <a:xfrm>
            <a:off x="3886200" y="2481480"/>
            <a:ext cx="295200" cy="2192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Стрелка вниз 33"/>
          <p:cNvSpPr/>
          <p:nvPr/>
        </p:nvSpPr>
        <p:spPr>
          <a:xfrm>
            <a:off x="3886200" y="3407400"/>
            <a:ext cx="295200" cy="192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Стрелка вниз 33"/>
          <p:cNvSpPr/>
          <p:nvPr/>
        </p:nvSpPr>
        <p:spPr>
          <a:xfrm rot="16200000">
            <a:off x="6967800" y="856440"/>
            <a:ext cx="295200" cy="3110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Стрелка вниз 33"/>
          <p:cNvSpPr/>
          <p:nvPr/>
        </p:nvSpPr>
        <p:spPr>
          <a:xfrm rot="16200000">
            <a:off x="6991200" y="1316880"/>
            <a:ext cx="295200" cy="3110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Стрелка вниз 33"/>
          <p:cNvSpPr/>
          <p:nvPr/>
        </p:nvSpPr>
        <p:spPr>
          <a:xfrm rot="16200000">
            <a:off x="6991200" y="1981800"/>
            <a:ext cx="295200" cy="3110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Стрелка вниз 33"/>
          <p:cNvSpPr/>
          <p:nvPr/>
        </p:nvSpPr>
        <p:spPr>
          <a:xfrm rot="16200000">
            <a:off x="7028280" y="2859480"/>
            <a:ext cx="295200" cy="34992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Стрелка вниз 33"/>
          <p:cNvSpPr/>
          <p:nvPr/>
        </p:nvSpPr>
        <p:spPr>
          <a:xfrm rot="16200000">
            <a:off x="6985440" y="3690000"/>
            <a:ext cx="295200" cy="34668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>
              <a:alpha val="50000"/>
            </a:schemeClr>
          </a:solidFill>
          <a:ln>
            <a:solidFill>
              <a:srgbClr val="000000"/>
            </a:solidFill>
          </a:ln>
          <a:scene3d>
            <a:camera prst="orthographicFront"/>
            <a:lightRig rig="threePt" dir="t"/>
          </a:scene3d>
          <a:sp3d>
            <a:bevelT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35" name="Рисунок 1"/>
          <p:cNvPicPr/>
          <p:nvPr/>
        </p:nvPicPr>
        <p:blipFill>
          <a:blip r:embed="rId3">
            <a:lum contrast="12000"/>
          </a:blip>
          <a:srcRect l="4992"/>
          <a:stretch/>
        </p:blipFill>
        <p:spPr>
          <a:xfrm>
            <a:off x="230040" y="108000"/>
            <a:ext cx="520200" cy="646200"/>
          </a:xfrm>
          <a:prstGeom prst="rect">
            <a:avLst/>
          </a:prstGeom>
          <a:ln w="9525">
            <a:noFill/>
          </a:ln>
        </p:spPr>
      </p:pic>
      <p:sp>
        <p:nvSpPr>
          <p:cNvPr id="236" name="Скругленный прямоугольник 34"/>
          <p:cNvSpPr/>
          <p:nvPr/>
        </p:nvSpPr>
        <p:spPr>
          <a:xfrm>
            <a:off x="3445920" y="4680000"/>
            <a:ext cx="2673000" cy="2779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9BBB59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ts val="1199"/>
              </a:lnSpc>
              <a:buNone/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До 90 календарных дней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37" name="Скругленный прямоугольник 31"/>
          <p:cNvSpPr/>
          <p:nvPr/>
        </p:nvSpPr>
        <p:spPr>
          <a:xfrm>
            <a:off x="7377120" y="2700000"/>
            <a:ext cx="1261800" cy="64152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F6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0" rIns="90000" bIns="0" anchor="ctr">
            <a:noAutofit/>
          </a:bodyPr>
          <a:lstStyle/>
          <a:p>
            <a:pPr algn="ctr">
              <a:lnSpc>
                <a:spcPts val="1199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3 рабочих дня</a:t>
            </a:r>
            <a:endParaRPr lang="ru-RU" sz="16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11117</TotalTime>
  <Words>1166</Words>
  <Application>Microsoft Office PowerPoint</Application>
  <PresentationFormat>Экран (16:9)</PresentationFormat>
  <Paragraphs>130</Paragraphs>
  <Slides>13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Смирнова Ирина Анатольевна</dc:creator>
  <dc:description/>
  <cp:lastModifiedBy>Екатерина Сидорова</cp:lastModifiedBy>
  <cp:revision>980</cp:revision>
  <cp:lastPrinted>2023-05-02T11:11:28Z</cp:lastPrinted>
  <dcterms:created xsi:type="dcterms:W3CDTF">2018-05-18T11:00:57Z</dcterms:created>
  <dcterms:modified xsi:type="dcterms:W3CDTF">2023-09-15T07:05:17Z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5</vt:i4>
  </property>
  <property fmtid="{D5CDD505-2E9C-101B-9397-08002B2CF9AE}" pid="3" name="PresentationFormat">
    <vt:lpwstr>Экран (16:9)</vt:lpwstr>
  </property>
  <property fmtid="{D5CDD505-2E9C-101B-9397-08002B2CF9AE}" pid="4" name="Slides">
    <vt:i4>13</vt:i4>
  </property>
</Properties>
</file>