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313" r:id="rId4"/>
    <p:sldId id="265" r:id="rId5"/>
    <p:sldId id="303" r:id="rId6"/>
    <p:sldId id="267" r:id="rId7"/>
    <p:sldId id="258" r:id="rId8"/>
    <p:sldId id="293" r:id="rId9"/>
    <p:sldId id="311" r:id="rId10"/>
    <p:sldId id="312" r:id="rId11"/>
    <p:sldId id="262" r:id="rId12"/>
    <p:sldId id="264" r:id="rId13"/>
    <p:sldId id="310" r:id="rId14"/>
    <p:sldId id="261" r:id="rId15"/>
    <p:sldId id="306" r:id="rId16"/>
    <p:sldId id="266" r:id="rId17"/>
    <p:sldId id="295" r:id="rId18"/>
    <p:sldId id="304" r:id="rId19"/>
    <p:sldId id="274" r:id="rId20"/>
    <p:sldId id="268" r:id="rId21"/>
    <p:sldId id="270" r:id="rId22"/>
    <p:sldId id="257" r:id="rId23"/>
    <p:sldId id="307" r:id="rId24"/>
    <p:sldId id="308" r:id="rId25"/>
    <p:sldId id="309" r:id="rId26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8E882-0842-45B3-9FF7-DF3C81FFF144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4258-8B6D-4BA7-B5BC-0162B5E7F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53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8FF50-5F40-4C85-95C3-D9DA88E33AB9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6477F-D80B-4BC8-A37C-32A4B7E875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59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6477F-D80B-4BC8-A37C-32A4B7E87582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3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01A0-6F35-4F9F-AFB3-2340A3DC03E5}" type="datetimeFigureOut">
              <a:rPr lang="ru-RU" smtClean="0"/>
              <a:pPr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CFED1-44ED-4E23-86A5-1C70623EC7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980728"/>
            <a:ext cx="6015612" cy="4608512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ru-RU" sz="2400" dirty="0">
                <a:solidFill>
                  <a:srgbClr val="C00000"/>
                </a:solidFill>
              </a:rPr>
              <a:t>Анализ работы 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в </a:t>
            </a:r>
            <a:r>
              <a:rPr lang="ru-RU" sz="2400" dirty="0" smtClean="0">
                <a:solidFill>
                  <a:srgbClr val="C00000"/>
                </a:solidFill>
              </a:rPr>
              <a:t>2022-2023  учебном году. Цели</a:t>
            </a:r>
            <a:r>
              <a:rPr lang="ru-RU" sz="2400" dirty="0">
                <a:solidFill>
                  <a:srgbClr val="C00000"/>
                </a:solidFill>
              </a:rPr>
              <a:t>, задачи, направления деятельности педагогического коллектива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на </a:t>
            </a:r>
            <a:r>
              <a:rPr lang="ru-RU" sz="2000" dirty="0" smtClean="0">
                <a:solidFill>
                  <a:srgbClr val="C00000"/>
                </a:solidFill>
              </a:rPr>
              <a:t>2023-2024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r>
              <a:rPr lang="ru-RU" sz="2400" dirty="0" smtClean="0">
                <a:solidFill>
                  <a:srgbClr val="C00000"/>
                </a:solidFill>
              </a:rPr>
              <a:t>учебный </a:t>
            </a:r>
            <a:r>
              <a:rPr lang="ru-RU" sz="2400" dirty="0">
                <a:solidFill>
                  <a:srgbClr val="C00000"/>
                </a:solidFill>
              </a:rPr>
              <a:t>год.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  <a:latin typeface="Cambria" pitchFamily="18" charset="0"/>
              </a:rPr>
              <a:t>Качество обученности</a:t>
            </a:r>
            <a:endParaRPr lang="ru-RU" dirty="0">
              <a:solidFill>
                <a:schemeClr val="accent2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498759"/>
              </p:ext>
            </p:extLst>
          </p:nvPr>
        </p:nvGraphicFramePr>
        <p:xfrm>
          <a:off x="755576" y="2348880"/>
          <a:ext cx="7632847" cy="3024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260"/>
                <a:gridCol w="1010430"/>
                <a:gridCol w="1756089"/>
                <a:gridCol w="1689099"/>
                <a:gridCol w="1602969"/>
              </a:tblGrid>
              <a:tr h="1283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 школе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Начальная школа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Основная школа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Средняя школа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2020/21 </a:t>
                      </a:r>
                      <a:r>
                        <a:rPr lang="ru-RU" sz="1600" dirty="0">
                          <a:effectLst/>
                        </a:rPr>
                        <a:t>уч.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48%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62%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39,5%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57%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2021/22уч.год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52,5%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41,7%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2022/23уч.год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5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>Качество </a:t>
            </a:r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обученности (9 класс)</a:t>
            </a:r>
            <a:r>
              <a:rPr lang="ru-RU" dirty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Cambria" pitchFamily="18" charset="0"/>
              </a:rPr>
            </a:b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54811"/>
              </p:ext>
            </p:extLst>
          </p:nvPr>
        </p:nvGraphicFramePr>
        <p:xfrm>
          <a:off x="1187626" y="1628800"/>
          <a:ext cx="6423167" cy="20800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0832"/>
                <a:gridCol w="2140832"/>
                <a:gridCol w="2141503"/>
              </a:tblGrid>
              <a:tr h="788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2021/2022уч.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2022/2023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28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ОГЭ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749864"/>
              </p:ext>
            </p:extLst>
          </p:nvPr>
        </p:nvGraphicFramePr>
        <p:xfrm>
          <a:off x="251520" y="1628798"/>
          <a:ext cx="8136904" cy="6028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1584176"/>
                <a:gridCol w="1440160"/>
                <a:gridCol w="1368152"/>
                <a:gridCol w="1296144"/>
              </a:tblGrid>
              <a:tr h="344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Предмет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Средний оценочный балл 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Твери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Средний оценочный балл по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Средний тестовый балл по Твери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Средний тестовый балл 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школе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Русский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25,0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Математика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3,7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16,5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Обществознание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3,6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22,9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География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3,8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20,6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Биология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3,8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28,3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Физика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3,4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21,7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Химия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</a:t>
                      </a:r>
                      <a:r>
                        <a:rPr lang="en-US" sz="2400" b="1" dirty="0" smtClean="0">
                          <a:effectLst/>
                        </a:rPr>
                        <a:t>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2</a:t>
                      </a:r>
                      <a:r>
                        <a:rPr lang="en-US" sz="2400" b="1" dirty="0" smtClean="0">
                          <a:effectLst/>
                        </a:rPr>
                        <a:t>7</a:t>
                      </a:r>
                      <a:r>
                        <a:rPr lang="ru-RU" sz="2400" b="1" dirty="0" smtClean="0">
                          <a:effectLst/>
                        </a:rPr>
                        <a:t>,</a:t>
                      </a:r>
                      <a:r>
                        <a:rPr lang="en-US" sz="2400" b="1" dirty="0" smtClean="0">
                          <a:effectLst/>
                        </a:rPr>
                        <a:t>1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История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3,3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18,4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Литература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4,1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32,0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Английский язык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3,9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46,0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9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</a:rPr>
                        <a:t>Информатика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3,8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</a:rPr>
                        <a:t>10,9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549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Средний тестовый балл за </a:t>
            </a: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экзамен</a:t>
            </a:r>
            <a:b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</a:rPr>
              <a:t>в форме и по материалам ЕГЭ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79016"/>
              </p:ext>
            </p:extLst>
          </p:nvPr>
        </p:nvGraphicFramePr>
        <p:xfrm>
          <a:off x="107505" y="1628800"/>
          <a:ext cx="8579295" cy="3329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475"/>
                <a:gridCol w="769007"/>
                <a:gridCol w="653614"/>
                <a:gridCol w="697188"/>
                <a:gridCol w="755289"/>
                <a:gridCol w="726239"/>
                <a:gridCol w="670559"/>
                <a:gridCol w="604391"/>
                <a:gridCol w="702838"/>
                <a:gridCol w="718169"/>
                <a:gridCol w="769007"/>
                <a:gridCol w="712519"/>
              </a:tblGrid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рус.язык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матем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биолог.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географ.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история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физика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химия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англяз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общест.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информ.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лит-ра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76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кол-во баллов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57,6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51,4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59,02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61,3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54,4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74,2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59,7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68,7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</a:tr>
              <a:tr h="876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85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17632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Медалисты - 3 обучающихся (11 класс)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Аттестат особого образца – 11  обучающихся (9 класс)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Не прошли ГИА: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11 класс – 1 обучающийся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9 класс – 6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375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Участие в предметных олимпиадах </a:t>
            </a:r>
            <a:b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и конкурсах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43304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+mj-lt"/>
              </a:rPr>
              <a:t>Всероссийская олимпиада школьников 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-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151 участник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 по 1 предмету – 81участник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по 2 предметам – 43 участника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 3 предметам - 18 участников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+mj-lt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о 4  и более предметам  - 9 участников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19 обучающихся приняли участие в муниципальном этапе ВСОШ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+mj-lt"/>
              </a:rPr>
              <a:t>5 обучающихся  - призеры муниципального этапа </a:t>
            </a:r>
            <a:r>
              <a:rPr lang="ru-RU" sz="2400" b="1" dirty="0">
                <a:solidFill>
                  <a:schemeClr val="tx1"/>
                </a:solidFill>
                <a:latin typeface="+mj-lt"/>
              </a:rPr>
              <a:t>ВОШ</a:t>
            </a:r>
            <a:endParaRPr lang="ru-RU" sz="2400" b="1" dirty="0" smtClean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Городская олимпиада «Глаголица»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Бабаева Олеся –призер( учитель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Бараковская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Т.И.)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конкурс «Кириллица»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Храмцова Дарья-призер(учитель Симакова С.Э.)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олимпиада по страноведению (франц.)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победители ( 1 этап) - 9 победителей (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уч.СероваИ.В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презентаций «Открытия и изобретения, изменившие мир» -1 призер (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уч.Данилова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А.Г.)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Городской конкурс рефератов «Путь к успеху» -</a:t>
            </a:r>
            <a:r>
              <a:rPr lang="ru-RU" sz="2800" dirty="0" smtClean="0">
                <a:solidFill>
                  <a:schemeClr val="tx1"/>
                </a:solidFill>
              </a:rPr>
              <a:t>1 и 3 место(уч. Серова И.В.)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Межмуниципальный конкурс реферативных исследований «Человек и его здоровье» </a:t>
            </a:r>
            <a:r>
              <a:rPr lang="ru-RU" sz="2800" dirty="0" smtClean="0">
                <a:solidFill>
                  <a:schemeClr val="tx1"/>
                </a:solidFill>
              </a:rPr>
              <a:t>- Балашов Артем-призер(уч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Букашкина</a:t>
            </a:r>
            <a:r>
              <a:rPr lang="ru-RU" sz="2800" dirty="0">
                <a:solidFill>
                  <a:schemeClr val="tx1"/>
                </a:solidFill>
              </a:rPr>
              <a:t> О.Н</a:t>
            </a:r>
            <a:r>
              <a:rPr lang="ru-RU" sz="2800" dirty="0" smtClean="0">
                <a:solidFill>
                  <a:schemeClr val="tx1"/>
                </a:solidFill>
              </a:rPr>
              <a:t>.),Цыганов Богдан- призер(уч. Данилова А.Г.)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Региональный конкурс </a:t>
            </a:r>
            <a:r>
              <a:rPr lang="ru-RU" sz="2800" b="1" dirty="0" err="1" smtClean="0">
                <a:solidFill>
                  <a:schemeClr val="tx1"/>
                </a:solidFill>
              </a:rPr>
              <a:t>сочинений»Без</a:t>
            </a:r>
            <a:r>
              <a:rPr lang="ru-RU" sz="2800" b="1" dirty="0" smtClean="0">
                <a:solidFill>
                  <a:schemeClr val="tx1"/>
                </a:solidFill>
              </a:rPr>
              <a:t> срока давности»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-Храмцова Дарья, </a:t>
            </a:r>
            <a:r>
              <a:rPr lang="ru-RU" sz="2800" dirty="0" err="1" smtClean="0">
                <a:solidFill>
                  <a:schemeClr val="tx1"/>
                </a:solidFill>
              </a:rPr>
              <a:t>Турыгина</a:t>
            </a:r>
            <a:r>
              <a:rPr lang="ru-RU" sz="2800" dirty="0" smtClean="0">
                <a:solidFill>
                  <a:schemeClr val="tx1"/>
                </a:solidFill>
              </a:rPr>
              <a:t> Полина -призеры(учитель </a:t>
            </a:r>
            <a:r>
              <a:rPr lang="ru-RU" sz="2800" dirty="0">
                <a:solidFill>
                  <a:schemeClr val="tx1"/>
                </a:solidFill>
              </a:rPr>
              <a:t>Симакова С.Э</a:t>
            </a:r>
            <a:r>
              <a:rPr lang="ru-RU" sz="2800" dirty="0" smtClean="0">
                <a:solidFill>
                  <a:schemeClr val="tx1"/>
                </a:solidFill>
              </a:rPr>
              <a:t>.)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Региональный этап Чемпионата по профессиональному мастерству «Профессионалы» в Тверской области-3 место и медаль Министерства Образования Тверской области и Грамота Министерства </a:t>
            </a:r>
            <a:r>
              <a:rPr lang="ru-RU" sz="2800" dirty="0">
                <a:solidFill>
                  <a:schemeClr val="tx1"/>
                </a:solidFill>
              </a:rPr>
              <a:t>Образования Тверской области </a:t>
            </a:r>
            <a:r>
              <a:rPr lang="ru-RU" sz="2800" dirty="0" smtClean="0">
                <a:solidFill>
                  <a:schemeClr val="tx1"/>
                </a:solidFill>
              </a:rPr>
              <a:t> (уч. Богачева В.В. </a:t>
            </a:r>
            <a:r>
              <a:rPr lang="ru-RU" sz="2800" dirty="0" err="1" smtClean="0">
                <a:solidFill>
                  <a:schemeClr val="tx1"/>
                </a:solidFill>
              </a:rPr>
              <a:t>Клюшина</a:t>
            </a:r>
            <a:r>
              <a:rPr lang="ru-RU" sz="2800" dirty="0" smtClean="0">
                <a:solidFill>
                  <a:schemeClr val="tx1"/>
                </a:solidFill>
              </a:rPr>
              <a:t> А.Г. и </a:t>
            </a:r>
            <a:r>
              <a:rPr lang="ru-RU" sz="2800" dirty="0" err="1" smtClean="0">
                <a:solidFill>
                  <a:schemeClr val="tx1"/>
                </a:solidFill>
              </a:rPr>
              <a:t>Загородняя</a:t>
            </a:r>
            <a:r>
              <a:rPr lang="ru-RU" sz="2800" dirty="0" smtClean="0">
                <a:solidFill>
                  <a:schemeClr val="tx1"/>
                </a:solidFill>
              </a:rPr>
              <a:t> О.А.)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5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Всего  в олимпиадах и конкурсах приняли участие – 862 участников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Победители и призеры – </a:t>
            </a:r>
            <a:r>
              <a:rPr lang="ru-RU" sz="3600" b="1" dirty="0" smtClean="0">
                <a:solidFill>
                  <a:schemeClr val="tx1"/>
                </a:solidFill>
              </a:rPr>
              <a:t>69 </a:t>
            </a:r>
            <a:r>
              <a:rPr lang="ru-RU" sz="3600" b="1" dirty="0" smtClean="0">
                <a:solidFill>
                  <a:schemeClr val="tx1"/>
                </a:solidFill>
              </a:rPr>
              <a:t>учеников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9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Деятельность ЦДО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Система дополнительного образования :</a:t>
            </a:r>
          </a:p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</a:rPr>
              <a:t>6</a:t>
            </a:r>
            <a:r>
              <a:rPr lang="ru-RU" sz="2800" b="1" u="sng" dirty="0" smtClean="0">
                <a:solidFill>
                  <a:schemeClr val="tx1"/>
                </a:solidFill>
              </a:rPr>
              <a:t> направлений работы 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13 педагогов, из них 3 педагога доп. образования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20 программ одного года обучения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38 группы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1568 обучающихся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</a:rPr>
              <a:t>28 элективных курсов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28 групп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937 обучающихся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Методическая тема </a:t>
            </a:r>
            <a:br>
              <a:rPr lang="ru-RU" dirty="0" smtClean="0"/>
            </a:br>
            <a:r>
              <a:rPr lang="ru-RU" dirty="0" smtClean="0"/>
              <a:t>на 2022-2023 учебный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 Повышение эффективности образовательного процесса через применение современных подходов к организации образовательной деятельности, непрерывное совершенствование профессионального уровня и педагогического мастерства учителя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353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Cambria" pitchFamily="18" charset="0"/>
              </a:rPr>
              <a:t>ШСК «Комета»</a:t>
            </a:r>
            <a:br>
              <a:rPr lang="ru-RU" dirty="0">
                <a:solidFill>
                  <a:schemeClr val="tx1"/>
                </a:solidFill>
                <a:latin typeface="Cambria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23 вида соревнований</a:t>
            </a:r>
            <a:endParaRPr lang="ru-RU" sz="24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131 участник (103 имеют награды)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Командные призовые места: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Муниципальный уровень –15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Региональный уровень – 2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Федеральный уровень – 1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Личные награды</a:t>
            </a:r>
            <a:endParaRPr lang="ru-RU" sz="2800" b="1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Муниципальный уровень –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70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Региональный уровень –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42</a:t>
            </a:r>
            <a:endParaRPr lang="ru-RU" sz="2400" b="1" dirty="0">
              <a:solidFill>
                <a:schemeClr val="tx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Cambria" pitchFamily="18" charset="0"/>
              </a:rPr>
              <a:t>Федеральный уровень – </a:t>
            </a:r>
            <a:r>
              <a:rPr lang="ru-RU" sz="2400" b="1" dirty="0" smtClean="0">
                <a:solidFill>
                  <a:schemeClr val="tx1"/>
                </a:solidFill>
                <a:latin typeface="Cambria" pitchFamily="18" charset="0"/>
              </a:rPr>
              <a:t>14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C00000"/>
                </a:solidFill>
                <a:latin typeface="Cambria" pitchFamily="18" charset="0"/>
              </a:rPr>
              <a:t>Методическая </a:t>
            </a:r>
            <a:r>
              <a:rPr lang="ru-RU" u="sng" dirty="0" smtClean="0">
                <a:solidFill>
                  <a:srgbClr val="C00000"/>
                </a:solidFill>
                <a:latin typeface="Cambria" pitchFamily="18" charset="0"/>
              </a:rPr>
              <a:t>тема </a:t>
            </a:r>
            <a:br>
              <a:rPr lang="ru-RU" u="sng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u="sng" dirty="0" smtClean="0">
                <a:solidFill>
                  <a:srgbClr val="C00000"/>
                </a:solidFill>
                <a:latin typeface="Cambria" pitchFamily="18" charset="0"/>
              </a:rPr>
              <a:t>на </a:t>
            </a:r>
            <a:r>
              <a:rPr lang="ru-RU" u="sng" dirty="0" smtClean="0">
                <a:solidFill>
                  <a:srgbClr val="C00000"/>
                </a:solidFill>
                <a:latin typeface="Cambria" pitchFamily="18" charset="0"/>
              </a:rPr>
              <a:t>2023-2024 </a:t>
            </a:r>
            <a:r>
              <a:rPr lang="ru-RU" u="sng" dirty="0" smtClean="0">
                <a:solidFill>
                  <a:srgbClr val="C00000"/>
                </a:solidFill>
                <a:latin typeface="Cambria" pitchFamily="18" charset="0"/>
              </a:rPr>
              <a:t>учебный год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«Образовательная среда школы как условие и ресурс развития творческих способностей педагога и обучающегося в условиях реализации </a:t>
            </a:r>
            <a:r>
              <a:rPr lang="ru-RU" b="1" dirty="0" smtClean="0"/>
              <a:t>обновленных </a:t>
            </a:r>
            <a:r>
              <a:rPr lang="ru-RU" b="1" dirty="0"/>
              <a:t>ФГОС »</a:t>
            </a:r>
          </a:p>
        </p:txBody>
      </p:sp>
      <p:pic>
        <p:nvPicPr>
          <p:cNvPr id="5122" name="Picture 2" descr="&amp;Kcy;&amp;acy;&amp;rcy;&amp;tcy;&amp;icy;&amp;ncy;&amp;kcy;&amp;acy; 24 &amp;icy;&amp;zcy; 2126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97152"/>
            <a:ext cx="3410688" cy="2250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Перспективы развития школы до </a:t>
            </a:r>
            <a:r>
              <a:rPr lang="ru-RU" dirty="0" smtClean="0"/>
              <a:t>2025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Обеспечение </a:t>
            </a:r>
            <a:r>
              <a:rPr lang="ru-RU" dirty="0">
                <a:solidFill>
                  <a:schemeClr val="tx1"/>
                </a:solidFill>
              </a:rPr>
              <a:t>доступного и качественного общего образования на основе системно-</a:t>
            </a:r>
            <a:r>
              <a:rPr lang="ru-RU" dirty="0" err="1">
                <a:solidFill>
                  <a:schemeClr val="tx1"/>
                </a:solidFill>
              </a:rPr>
              <a:t>деятельностного</a:t>
            </a:r>
            <a:r>
              <a:rPr lang="ru-RU" dirty="0">
                <a:solidFill>
                  <a:schemeClr val="tx1"/>
                </a:solidFill>
              </a:rPr>
              <a:t> обучения, формирование у обучающихся потребности к самообразованию и саморазвитию, личностному самосовершенствованию.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Внедрение технологии </a:t>
            </a:r>
            <a:r>
              <a:rPr lang="ru-RU" dirty="0">
                <a:solidFill>
                  <a:schemeClr val="tx1"/>
                </a:solidFill>
              </a:rPr>
              <a:t>индивидуальных образовательных (для обучающихся) и профессиональных (для педагогов) траекторий развития.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Расширение </a:t>
            </a:r>
            <a:r>
              <a:rPr lang="ru-RU" dirty="0">
                <a:solidFill>
                  <a:schemeClr val="tx1"/>
                </a:solidFill>
              </a:rPr>
              <a:t>спектра и повышение качества услуг, предоставляемых МБОУ ЦО № 49 путем включения в педагогический процесс современных инновационных форм школьного образования, расширение спектра дополнительных образовательных услуг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65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Расширение </a:t>
            </a:r>
            <a:r>
              <a:rPr lang="ru-RU" dirty="0">
                <a:solidFill>
                  <a:schemeClr val="tx1"/>
                </a:solidFill>
              </a:rPr>
              <a:t>партнёрских связей со сторонними организациями в интересах развития школы. Привлечение общественности и социальных партнеров школы к осуществлению общественной экспертизы качества образовательной деятельности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Сотрудничество </a:t>
            </a:r>
            <a:r>
              <a:rPr lang="ru-RU" dirty="0">
                <a:solidFill>
                  <a:schemeClr val="tx1"/>
                </a:solidFill>
              </a:rPr>
              <a:t>с социумом в вопросах разработки и внедрения новых образовательных услуг по актуальному спросу населения. Активное включение родителей, педагогов и социальных партнеров в проектную деятельность.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>
                <a:solidFill>
                  <a:schemeClr val="tx1"/>
                </a:solidFill>
              </a:rPr>
              <a:t>у обучающихся навыков организации здорового образа жизни посредством развития </a:t>
            </a:r>
            <a:r>
              <a:rPr lang="ru-RU" dirty="0" err="1">
                <a:solidFill>
                  <a:schemeClr val="tx1"/>
                </a:solidFill>
              </a:rPr>
              <a:t>здоровьесберегающей</a:t>
            </a:r>
            <a:r>
              <a:rPr lang="ru-RU" dirty="0">
                <a:solidFill>
                  <a:schemeClr val="tx1"/>
                </a:solidFill>
              </a:rPr>
              <a:t> среды в образовательной организации. Обеспечение условий для поддержания и укрепления здоровья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686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Создание условий для повышения у педагогов интереса и мотивации к инновационной деятельности через внедрение системы НСУР (Национальной системы учительского роста).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Стимулирование </a:t>
            </a:r>
            <a:r>
              <a:rPr lang="ru-RU" dirty="0">
                <a:solidFill>
                  <a:schemeClr val="tx1"/>
                </a:solidFill>
              </a:rPr>
              <a:t>роста квалификационного уровня педагогов, повышение привлекательности учреждения для молодых специалистов.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Развитие инфраструктуры, обновление материально-технической базы МБОУ ЦО № 49 в соответствии с требованиями к организации получения современного качественного образования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0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  <a:t>Педагогический коллектив</a:t>
            </a:r>
            <a:b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chemeClr val="accent2"/>
                </a:solidFill>
                <a:latin typeface="Cambria" pitchFamily="18" charset="0"/>
              </a:rPr>
              <a:t> </a:t>
            </a:r>
            <a:endParaRPr lang="ru-RU" sz="2800" dirty="0">
              <a:solidFill>
                <a:schemeClr val="accent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</a:rPr>
              <a:t>Количество </a:t>
            </a:r>
            <a:r>
              <a:rPr lang="ru-RU" sz="3400" dirty="0" smtClean="0">
                <a:solidFill>
                  <a:schemeClr val="tx1"/>
                </a:solidFill>
              </a:rPr>
              <a:t>педагогических работников </a:t>
            </a:r>
            <a:r>
              <a:rPr lang="ru-RU" sz="3400" dirty="0">
                <a:solidFill>
                  <a:schemeClr val="tx1"/>
                </a:solidFill>
              </a:rPr>
              <a:t>– </a:t>
            </a:r>
            <a:r>
              <a:rPr lang="ru-RU" sz="3400" dirty="0" smtClean="0">
                <a:solidFill>
                  <a:schemeClr val="tx1"/>
                </a:solidFill>
              </a:rPr>
              <a:t>71</a:t>
            </a:r>
            <a:endParaRPr lang="ru-RU" sz="3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</a:rPr>
              <a:t>С высшей категорией – </a:t>
            </a:r>
            <a:r>
              <a:rPr lang="ru-RU" sz="3400" dirty="0" smtClean="0">
                <a:solidFill>
                  <a:schemeClr val="tx1"/>
                </a:solidFill>
              </a:rPr>
              <a:t>44 (59%)</a:t>
            </a:r>
            <a:endParaRPr lang="ru-RU" sz="3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dirty="0">
                <a:solidFill>
                  <a:schemeClr val="tx1"/>
                </a:solidFill>
              </a:rPr>
              <a:t>С первой категорией – </a:t>
            </a:r>
            <a:r>
              <a:rPr lang="ru-RU" sz="3400" dirty="0" smtClean="0">
                <a:solidFill>
                  <a:schemeClr val="tx1"/>
                </a:solidFill>
              </a:rPr>
              <a:t>6 (12%)</a:t>
            </a:r>
            <a:endParaRPr lang="ru-RU" sz="3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</a:rPr>
              <a:t>Соответствие занимаемой должности – 14(29%)</a:t>
            </a:r>
          </a:p>
          <a:p>
            <a:pPr>
              <a:lnSpc>
                <a:spcPct val="120000"/>
              </a:lnSpc>
            </a:pPr>
            <a:r>
              <a:rPr lang="ru-RU" sz="3400" i="1" dirty="0">
                <a:solidFill>
                  <a:schemeClr val="tx1"/>
                </a:solidFill>
              </a:rPr>
              <a:t>молодые </a:t>
            </a:r>
            <a:r>
              <a:rPr lang="ru-RU" sz="3400" i="1" dirty="0" smtClean="0">
                <a:solidFill>
                  <a:schemeClr val="tx1"/>
                </a:solidFill>
              </a:rPr>
              <a:t>специалисты</a:t>
            </a:r>
            <a:r>
              <a:rPr lang="ru-RU" sz="3400" dirty="0" smtClean="0">
                <a:solidFill>
                  <a:schemeClr val="tx1"/>
                </a:solidFill>
              </a:rPr>
              <a:t> - </a:t>
            </a:r>
            <a:r>
              <a:rPr lang="ru-RU" sz="3400" i="1" dirty="0">
                <a:solidFill>
                  <a:schemeClr val="tx1"/>
                </a:solidFill>
              </a:rPr>
              <a:t>9</a:t>
            </a:r>
            <a:r>
              <a:rPr lang="ru-RU" sz="3400" i="1" dirty="0" smtClean="0">
                <a:solidFill>
                  <a:schemeClr val="tx1"/>
                </a:solidFill>
              </a:rPr>
              <a:t> педагогов  </a:t>
            </a:r>
            <a:endParaRPr lang="ru-RU" sz="34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dirty="0" smtClean="0">
                <a:solidFill>
                  <a:schemeClr val="tx1"/>
                </a:solidFill>
              </a:rPr>
              <a:t>С </a:t>
            </a:r>
            <a:r>
              <a:rPr lang="ru-RU" sz="3400" dirty="0">
                <a:solidFill>
                  <a:schemeClr val="tx1"/>
                </a:solidFill>
              </a:rPr>
              <a:t>высшим образованием:  </a:t>
            </a:r>
            <a:r>
              <a:rPr lang="ru-RU" sz="3400" dirty="0" smtClean="0">
                <a:solidFill>
                  <a:schemeClr val="tx1"/>
                </a:solidFill>
              </a:rPr>
              <a:t>59  </a:t>
            </a:r>
            <a:r>
              <a:rPr lang="ru-RU" sz="3400" dirty="0">
                <a:solidFill>
                  <a:schemeClr val="tx1"/>
                </a:solidFill>
              </a:rPr>
              <a:t>человек - 88 %,                                                                                                                                               со средним специальным: </a:t>
            </a:r>
            <a:r>
              <a:rPr lang="ru-RU" sz="3400" dirty="0" smtClean="0">
                <a:solidFill>
                  <a:schemeClr val="tx1"/>
                </a:solidFill>
              </a:rPr>
              <a:t>13человек </a:t>
            </a:r>
            <a:r>
              <a:rPr lang="ru-RU" sz="3400" dirty="0">
                <a:solidFill>
                  <a:schemeClr val="tx1"/>
                </a:solidFill>
              </a:rPr>
              <a:t>- 12 %,                                      </a:t>
            </a:r>
            <a:r>
              <a:rPr lang="ru-RU" sz="3400" dirty="0" smtClean="0">
                <a:solidFill>
                  <a:schemeClr val="tx1"/>
                </a:solidFill>
              </a:rPr>
              <a:t>                                                                                          </a:t>
            </a:r>
            <a:r>
              <a:rPr lang="ru-RU" sz="3400" i="1" dirty="0" smtClean="0">
                <a:solidFill>
                  <a:schemeClr val="tx1"/>
                </a:solidFill>
              </a:rPr>
              <a:t>1 человека </a:t>
            </a:r>
            <a:r>
              <a:rPr lang="ru-RU" sz="3400" i="1" dirty="0">
                <a:solidFill>
                  <a:schemeClr val="tx1"/>
                </a:solidFill>
              </a:rPr>
              <a:t>с ученой степенью: кандидат психологических наук        </a:t>
            </a:r>
            <a:r>
              <a:rPr lang="ru-RU" sz="3400" b="1" i="1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</a:t>
            </a:r>
            <a:r>
              <a:rPr lang="ru-RU" sz="3400" i="1" dirty="0">
                <a:solidFill>
                  <a:schemeClr val="tx1"/>
                </a:solidFill>
              </a:rPr>
              <a:t>3 педагога - Заслуженные учителя Российской Федерации,                                                                                                                                 </a:t>
            </a:r>
            <a:r>
              <a:rPr lang="ru-RU" sz="3400" i="1" dirty="0" smtClean="0">
                <a:solidFill>
                  <a:schemeClr val="tx1"/>
                </a:solidFill>
              </a:rPr>
              <a:t>8  </a:t>
            </a:r>
            <a:r>
              <a:rPr lang="ru-RU" sz="3400" i="1" dirty="0">
                <a:solidFill>
                  <a:schemeClr val="tx1"/>
                </a:solidFill>
              </a:rPr>
              <a:t>педагогов -  награждены значком «Отличник просвещения» или имеют звание «Почетный работник общего образования  Российской Федерации»,                                                                      </a:t>
            </a:r>
            <a:endParaRPr lang="ru-RU" sz="3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3400" i="1" dirty="0">
                <a:solidFill>
                  <a:schemeClr val="tx1"/>
                </a:solidFill>
              </a:rPr>
              <a:t>9 педагогов награждены грамотой </a:t>
            </a:r>
            <a:r>
              <a:rPr lang="ru-RU" sz="3400" i="1" dirty="0" smtClean="0">
                <a:solidFill>
                  <a:schemeClr val="tx1"/>
                </a:solidFill>
              </a:rPr>
              <a:t>Министерства образования </a:t>
            </a:r>
            <a:r>
              <a:rPr lang="ru-RU" sz="3400" i="1" dirty="0">
                <a:solidFill>
                  <a:schemeClr val="tx1"/>
                </a:solidFill>
              </a:rPr>
              <a:t>и </a:t>
            </a:r>
            <a:r>
              <a:rPr lang="ru-RU" sz="3400" i="1" dirty="0" smtClean="0">
                <a:solidFill>
                  <a:schemeClr val="tx1"/>
                </a:solidFill>
              </a:rPr>
              <a:t>науки   РФ                                                                                                                                                                                                      </a:t>
            </a:r>
            <a:endParaRPr lang="ru-RU" sz="3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подготовка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«Реализация требований обновленных ФГОС НОО, ООО, СОО» по предметам   школьного курса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теме «Использование ресурсов ЦОС в учебном процессе» в 2021-2022уч.год - 40 учителей прошли курсы в ООО «</a:t>
            </a:r>
            <a:r>
              <a:rPr lang="ru-RU" dirty="0" err="1">
                <a:solidFill>
                  <a:schemeClr val="tx1"/>
                </a:solidFill>
              </a:rPr>
              <a:t>Регионстандарт</a:t>
            </a:r>
            <a:r>
              <a:rPr lang="ru-RU" dirty="0">
                <a:solidFill>
                  <a:schemeClr val="tx1"/>
                </a:solidFill>
              </a:rPr>
              <a:t>» г. Москва и 4 учителя на платформе «Яндекс учебник</a:t>
            </a:r>
            <a:r>
              <a:rPr lang="ru-RU" dirty="0" smtClean="0">
                <a:solidFill>
                  <a:schemeClr val="tx1"/>
                </a:solidFill>
              </a:rPr>
              <a:t>» и других </a:t>
            </a:r>
            <a:r>
              <a:rPr lang="ru-RU" dirty="0" err="1" smtClean="0">
                <a:solidFill>
                  <a:schemeClr val="tx1"/>
                </a:solidFill>
              </a:rPr>
              <a:t>интернет-ресурсах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5 учителей ежегодно проходят курсы по теме «Подготовка экспертов для работы в региональных предметных комиссиях при проведении ГИА» в ТОИУУ.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552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Педагогические советы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Качество образования: основные проблемы и перспективы развития МБОУ ЦО № 49 в 2022-2023 учебном году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Использование возможностей цифровой образовательной среды для повышения познавательного интереса обучающихся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</a:rPr>
              <a:t>Организация содержания образования в контексте развития функциональной грамотности обучающихся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Мероприятия на базе ЦО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Конференция  для студентов педагогического колледжа «Теоретические и прикладные аспекты методической работы учителя начальных классов» - Могилевская М.В.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Конференция  для студентов педагогического колледжа </a:t>
            </a:r>
            <a:r>
              <a:rPr lang="ru-RU" sz="2800" b="1" dirty="0" smtClean="0">
                <a:solidFill>
                  <a:schemeClr val="tx1"/>
                </a:solidFill>
              </a:rPr>
              <a:t>«Школьная документация в условиях введения обновленных ФГОС» - </a:t>
            </a:r>
            <a:r>
              <a:rPr lang="ru-RU" sz="2800" b="1" dirty="0" err="1" smtClean="0">
                <a:solidFill>
                  <a:schemeClr val="tx1"/>
                </a:solidFill>
              </a:rPr>
              <a:t>Тачкова</a:t>
            </a:r>
            <a:r>
              <a:rPr lang="ru-RU" sz="2800" b="1" dirty="0" smtClean="0">
                <a:solidFill>
                  <a:schemeClr val="tx1"/>
                </a:solidFill>
              </a:rPr>
              <a:t> С.Г.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Постоянно </a:t>
            </a:r>
            <a:r>
              <a:rPr lang="ru-RU" sz="2800" b="1" dirty="0">
                <a:solidFill>
                  <a:schemeClr val="tx1"/>
                </a:solidFill>
              </a:rPr>
              <a:t>действующий семинар </a:t>
            </a:r>
            <a:r>
              <a:rPr lang="ru-RU" sz="2800" b="1" dirty="0" smtClean="0">
                <a:solidFill>
                  <a:schemeClr val="tx1"/>
                </a:solidFill>
              </a:rPr>
              <a:t>«Применение </a:t>
            </a:r>
            <a:r>
              <a:rPr lang="ru-RU" sz="2800" b="1" dirty="0">
                <a:solidFill>
                  <a:schemeClr val="tx1"/>
                </a:solidFill>
              </a:rPr>
              <a:t>коррекционно-развивающих технологий в системе </a:t>
            </a:r>
            <a:r>
              <a:rPr lang="ru-RU" sz="2800" b="1" dirty="0" smtClean="0">
                <a:solidFill>
                  <a:schemeClr val="tx1"/>
                </a:solidFill>
              </a:rPr>
              <a:t>работы с обучающимися </a:t>
            </a:r>
            <a:r>
              <a:rPr lang="ru-RU" sz="2800" b="1" dirty="0">
                <a:solidFill>
                  <a:schemeClr val="tx1"/>
                </a:solidFill>
              </a:rPr>
              <a:t>ОВЗ в условиях </a:t>
            </a:r>
            <a:r>
              <a:rPr lang="ru-RU" sz="2800" b="1" dirty="0" smtClean="0">
                <a:solidFill>
                  <a:schemeClr val="tx1"/>
                </a:solidFill>
              </a:rPr>
              <a:t>инклюзивного образования» (рук. Лазарева Е.В.)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Закрытый городской конкурс учебных презентация по географии «</a:t>
            </a:r>
            <a:r>
              <a:rPr lang="ru-RU" sz="2800" b="1" dirty="0" err="1">
                <a:solidFill>
                  <a:schemeClr val="tx1"/>
                </a:solidFill>
              </a:rPr>
              <a:t>Геокомпас</a:t>
            </a:r>
            <a:r>
              <a:rPr lang="ru-RU" sz="2800" b="1" dirty="0">
                <a:solidFill>
                  <a:schemeClr val="tx1"/>
                </a:solidFill>
              </a:rPr>
              <a:t>»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8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57748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Открытые уроки для студентов педагогического колледжа по теме «Первые дни ребенка в школе» –</a:t>
            </a:r>
            <a:r>
              <a:rPr lang="ru-RU" sz="2800" b="1" dirty="0" err="1" smtClean="0">
                <a:solidFill>
                  <a:schemeClr val="tx1"/>
                </a:solidFill>
              </a:rPr>
              <a:t>Тачкова</a:t>
            </a:r>
            <a:r>
              <a:rPr lang="ru-RU" sz="2800" b="1" dirty="0" smtClean="0">
                <a:solidFill>
                  <a:schemeClr val="tx1"/>
                </a:solidFill>
              </a:rPr>
              <a:t> С.Г., </a:t>
            </a:r>
            <a:r>
              <a:rPr lang="ru-RU" sz="2800" b="1" dirty="0" err="1" smtClean="0">
                <a:solidFill>
                  <a:schemeClr val="tx1"/>
                </a:solidFill>
              </a:rPr>
              <a:t>Кулькова</a:t>
            </a:r>
            <a:r>
              <a:rPr lang="ru-RU" sz="2800" b="1" dirty="0" smtClean="0">
                <a:solidFill>
                  <a:schemeClr val="tx1"/>
                </a:solidFill>
              </a:rPr>
              <a:t> Е.А., Степанова Г.П., Чеснова Ю.А.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Открытые </a:t>
            </a:r>
            <a:r>
              <a:rPr lang="ru-RU" sz="2800" b="1" dirty="0">
                <a:solidFill>
                  <a:schemeClr val="tx1"/>
                </a:solidFill>
              </a:rPr>
              <a:t>уроки для </a:t>
            </a:r>
            <a:r>
              <a:rPr lang="ru-RU" sz="2800" b="1" dirty="0" smtClean="0">
                <a:solidFill>
                  <a:schemeClr val="tx1"/>
                </a:solidFill>
              </a:rPr>
              <a:t>студентов и методистов </a:t>
            </a:r>
            <a:r>
              <a:rPr lang="ru-RU" sz="2800" b="1" dirty="0">
                <a:solidFill>
                  <a:schemeClr val="tx1"/>
                </a:solidFill>
              </a:rPr>
              <a:t>педагогического </a:t>
            </a:r>
            <a:r>
              <a:rPr lang="ru-RU" sz="2800" b="1" dirty="0" smtClean="0">
                <a:solidFill>
                  <a:schemeClr val="tx1"/>
                </a:solidFill>
              </a:rPr>
              <a:t>колледжа – </a:t>
            </a:r>
            <a:r>
              <a:rPr lang="ru-RU" sz="2800" b="1" dirty="0" err="1" smtClean="0">
                <a:solidFill>
                  <a:schemeClr val="tx1"/>
                </a:solidFill>
              </a:rPr>
              <a:t>Мелкумова</a:t>
            </a:r>
            <a:r>
              <a:rPr lang="ru-RU" sz="2800" b="1" dirty="0" smtClean="0">
                <a:solidFill>
                  <a:schemeClr val="tx1"/>
                </a:solidFill>
              </a:rPr>
              <a:t> Э.Г., Кирьянова Е.В.,</a:t>
            </a:r>
            <a:r>
              <a:rPr lang="ru-RU" sz="2800" b="1" dirty="0" err="1" smtClean="0">
                <a:solidFill>
                  <a:schemeClr val="tx1"/>
                </a:solidFill>
              </a:rPr>
              <a:t>Тачкова</a:t>
            </a:r>
            <a:r>
              <a:rPr lang="ru-RU" sz="2800" b="1" dirty="0" smtClean="0">
                <a:solidFill>
                  <a:schemeClr val="tx1"/>
                </a:solidFill>
              </a:rPr>
              <a:t> С.Г., Степанова Г.П., Прокопенко Е.А., </a:t>
            </a:r>
            <a:r>
              <a:rPr lang="ru-RU" sz="2800" b="1" dirty="0" err="1" smtClean="0">
                <a:solidFill>
                  <a:schemeClr val="tx1"/>
                </a:solidFill>
              </a:rPr>
              <a:t>Лыскова</a:t>
            </a:r>
            <a:r>
              <a:rPr lang="ru-RU" sz="2800" b="1" dirty="0" smtClean="0">
                <a:solidFill>
                  <a:schemeClr val="tx1"/>
                </a:solidFill>
              </a:rPr>
              <a:t> С.Н</a:t>
            </a:r>
            <a:r>
              <a:rPr lang="ru-RU" sz="2800" b="1" dirty="0">
                <a:solidFill>
                  <a:schemeClr val="tx1"/>
                </a:solidFill>
              </a:rPr>
              <a:t>., Чеснова Ю.А</a:t>
            </a:r>
            <a:r>
              <a:rPr lang="ru-RU" sz="2800" b="1" dirty="0" smtClean="0">
                <a:solidFill>
                  <a:schemeClr val="tx1"/>
                </a:solidFill>
              </a:rPr>
              <a:t>., Могилевская М.В., Матвейчук Н.А.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Открытые </a:t>
            </a:r>
            <a:r>
              <a:rPr lang="ru-RU" sz="2800" b="1" dirty="0" smtClean="0">
                <a:solidFill>
                  <a:schemeClr val="tx1"/>
                </a:solidFill>
              </a:rPr>
              <a:t>мероприятия </a:t>
            </a:r>
            <a:r>
              <a:rPr lang="ru-RU" sz="2800" b="1" dirty="0">
                <a:solidFill>
                  <a:schemeClr val="tx1"/>
                </a:solidFill>
              </a:rPr>
              <a:t>для студентов педагогического колледжа по </a:t>
            </a:r>
            <a:r>
              <a:rPr lang="ru-RU" sz="2800" b="1" dirty="0" smtClean="0">
                <a:solidFill>
                  <a:schemeClr val="tx1"/>
                </a:solidFill>
              </a:rPr>
              <a:t>теме «</a:t>
            </a:r>
            <a:r>
              <a:rPr lang="ru-RU" sz="2800" b="1" dirty="0">
                <a:solidFill>
                  <a:schemeClr val="tx1"/>
                </a:solidFill>
              </a:rPr>
              <a:t>К</a:t>
            </a:r>
            <a:r>
              <a:rPr lang="ru-RU" sz="2800" b="1" dirty="0" smtClean="0">
                <a:solidFill>
                  <a:schemeClr val="tx1"/>
                </a:solidFill>
              </a:rPr>
              <a:t>лассное руководство»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7525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Панорама педагогических технологий (ноябрь)-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Букашкина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О.Н.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урок «Разговор о важном» -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Букашкина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О.Н. и Кирьянова Е.В.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урок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теме «Письмо солдату»-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Букашкина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О.Н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1099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Печатные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Печатная работа «Развитие культуры мышления обучающихся средствами исследовательской деятельности на уроках биологии МБОУ ЦО №49 города Твери». Журнал по материалам международной научно-практической конференции «Вестник научных конференций»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ISSN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2412-8988, Изд-во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Ukonf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19.10.2022.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 уч. Данилова А.Г.)</a:t>
            </a:r>
          </a:p>
          <a:p>
            <a:pPr algn="just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Печатная работа  «Экологическое краеведение на уроках биологии в Центре образования №49 города Твери». Журнал по материалам международной научно-практической конференции «Вестник научных конференций» ISSN 2412-8988, Изд-во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Ukonf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30.04.2023.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 уч. Данилова А.Г.)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422223"/>
      </p:ext>
    </p:extLst>
  </p:cSld>
  <p:clrMapOvr>
    <a:masterClrMapping/>
  </p:clrMapOvr>
</p:sld>
</file>

<file path=ppt/theme/theme1.xml><?xml version="1.0" encoding="utf-8"?>
<a:theme xmlns:a="http://schemas.openxmlformats.org/drawingml/2006/main" name="CSC(3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0FEF848-419D-42F3-BF1D-92A4EE6CD8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CSC(3)</Template>
  <TotalTime>2445</TotalTime>
  <Words>1308</Words>
  <Application>Microsoft Office PowerPoint</Application>
  <PresentationFormat>Экран (4:3)</PresentationFormat>
  <Paragraphs>252</Paragraphs>
  <Slides>24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</vt:lpstr>
      <vt:lpstr>Franklin Gothic Medium Cond</vt:lpstr>
      <vt:lpstr>Impact</vt:lpstr>
      <vt:lpstr>Times New Roman</vt:lpstr>
      <vt:lpstr>CSC(3)</vt:lpstr>
      <vt:lpstr>Анализ работы  в 2022-2023  учебном году. Цели, задачи, направления деятельности педагогического коллектива  на 2023-2024  учебный год. </vt:lpstr>
      <vt:lpstr>Методическая тема  на 2022-2023 учебный год</vt:lpstr>
      <vt:lpstr>Педагогический коллектив  </vt:lpstr>
      <vt:lpstr>Курсовая подготовка</vt:lpstr>
      <vt:lpstr>Педагогические советы</vt:lpstr>
      <vt:lpstr>Мероприятия на базе ЦО</vt:lpstr>
      <vt:lpstr>Презентация PowerPoint</vt:lpstr>
      <vt:lpstr>Представление опыта</vt:lpstr>
      <vt:lpstr>Печатные работы</vt:lpstr>
      <vt:lpstr>Качество обученности</vt:lpstr>
      <vt:lpstr>Качество обученности (9 класс) </vt:lpstr>
      <vt:lpstr>ИТОГИ ОГЭ</vt:lpstr>
      <vt:lpstr>Средний тестовый балл за экзамен  в форме и по материалам ЕГЭ</vt:lpstr>
      <vt:lpstr>Итоги ГИА</vt:lpstr>
      <vt:lpstr>Участие в предметных олимпиадах  и конкурсах</vt:lpstr>
      <vt:lpstr>Презентация PowerPoint</vt:lpstr>
      <vt:lpstr>Презентация PowerPoint</vt:lpstr>
      <vt:lpstr>Презентация PowerPoint</vt:lpstr>
      <vt:lpstr>Деятельность ЦДО</vt:lpstr>
      <vt:lpstr>ШСК «Комета» </vt:lpstr>
      <vt:lpstr>Методическая тема  на 2023-2024 учебный год</vt:lpstr>
      <vt:lpstr>Перспективы развития школы до 2025 года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 в 2011-20102  учебном году. Цели, задачи, направления деятельности педагогического коллектива  на 2012-2013 учебный год.</dc:title>
  <dc:creator>Наталья</dc:creator>
  <cp:lastModifiedBy>Калинина Ирина Михайловна</cp:lastModifiedBy>
  <cp:revision>198</cp:revision>
  <cp:lastPrinted>2023-08-30T09:47:35Z</cp:lastPrinted>
  <dcterms:created xsi:type="dcterms:W3CDTF">2012-08-29T12:58:56Z</dcterms:created>
  <dcterms:modified xsi:type="dcterms:W3CDTF">2023-08-30T10:20:48Z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TC300095639990</vt:lpwstr>
  </property>
</Properties>
</file>