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4" r:id="rId10"/>
    <p:sldId id="266" r:id="rId11"/>
    <p:sldId id="265" r:id="rId12"/>
    <p:sldId id="274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086"/>
    <a:srgbClr val="4394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758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0EC4-3EB6-4DE2-A266-F7FA46C1FBA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C64B4-9878-4B73-902E-8911A4E1C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C64B4-9878-4B73-902E-8911A4E1C7C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E73B8A4-BAAA-44C4-9D22-0259E4C1BB42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B887825-3657-4518-A676-E2EFB74F7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Школьная форма </a:t>
            </a:r>
            <a:br>
              <a:rPr lang="ru-RU" sz="5400" dirty="0" smtClean="0"/>
            </a:br>
            <a:r>
              <a:rPr lang="ru-RU" sz="5400" dirty="0" smtClean="0"/>
              <a:t>и внешний вид учащихся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МОУ СОШ №51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Туфли Fabi FU6460В - Туфли и босоножки - Обувь - Каталог товаров"/>
          <p:cNvPicPr>
            <a:picLocks noChangeAspect="1" noChangeArrowheads="1"/>
          </p:cNvPicPr>
          <p:nvPr/>
        </p:nvPicPr>
        <p:blipFill>
          <a:blip r:embed="rId2" cstate="print"/>
          <a:srcRect t="16372" b="17890"/>
          <a:stretch>
            <a:fillRect/>
          </a:stretch>
        </p:blipFill>
        <p:spPr bwMode="auto">
          <a:xfrm>
            <a:off x="232990" y="4293096"/>
            <a:ext cx="3690938" cy="2232248"/>
          </a:xfrm>
          <a:prstGeom prst="rect">
            <a:avLst/>
          </a:prstGeom>
          <a:noFill/>
        </p:spPr>
      </p:pic>
      <p:pic>
        <p:nvPicPr>
          <p:cNvPr id="21506" name="Picture 2" descr="Туфли Мужские Лето :: marketplace-prime"/>
          <p:cNvPicPr>
            <a:picLocks noChangeAspect="1" noChangeArrowheads="1"/>
          </p:cNvPicPr>
          <p:nvPr/>
        </p:nvPicPr>
        <p:blipFill>
          <a:blip r:embed="rId3" cstate="print"/>
          <a:srcRect t="12500" r="7477"/>
          <a:stretch>
            <a:fillRect/>
          </a:stretch>
        </p:blipFill>
        <p:spPr bwMode="auto">
          <a:xfrm flipH="1">
            <a:off x="4572000" y="2276872"/>
            <a:ext cx="400335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62000"/>
            <a:ext cx="1882552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Обувь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72208"/>
            <a:ext cx="6408712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для делового стиля используются туфли,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а не кроссовки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835696" y="1484784"/>
            <a:ext cx="6408712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сменная обувь обязательна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707904" y="4176464"/>
            <a:ext cx="6408712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девочек допускаются туфли без каблука или с каблуком не более 5 см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портивная форма для мальчиков справки на работу"/>
          <p:cNvPicPr>
            <a:picLocks noChangeAspect="1" noChangeArrowheads="1"/>
          </p:cNvPicPr>
          <p:nvPr/>
        </p:nvPicPr>
        <p:blipFill>
          <a:blip r:embed="rId3" cstate="print"/>
          <a:srcRect r="4773" b="1515"/>
          <a:stretch>
            <a:fillRect/>
          </a:stretch>
        </p:blipFill>
        <p:spPr bwMode="auto">
          <a:xfrm>
            <a:off x="4726303" y="2132856"/>
            <a:ext cx="43101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408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Спортивная форма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32048" y="980728"/>
            <a:ext cx="9828584" cy="2376264"/>
          </a:xfrm>
        </p:spPr>
        <p:txBody>
          <a:bodyPr>
            <a:noAutofit/>
          </a:bodyPr>
          <a:lstStyle/>
          <a:p>
            <a:pPr marL="0" lvl="1" indent="0" algn="ctr">
              <a:lnSpc>
                <a:spcPts val="3500"/>
              </a:lnSpc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 algn="ctr">
              <a:lnSpc>
                <a:spcPts val="3300"/>
              </a:lnSpc>
              <a:buClr>
                <a:srgbClr val="FF0000"/>
              </a:buCl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используется только во время уроков физкультуры</a:t>
            </a:r>
          </a:p>
          <a:p>
            <a:pPr marL="0" lvl="1" indent="0" algn="ctr">
              <a:lnSpc>
                <a:spcPts val="3500"/>
              </a:lnSpc>
              <a:buClr>
                <a:srgbClr val="FF0000"/>
              </a:buClr>
              <a:buNone/>
            </a:pPr>
            <a:endParaRPr lang="ru-RU" sz="3200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1700808"/>
            <a:ext cx="5616624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indent="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должна состоять из: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одежды, которая не сковывает движений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</a:rPr>
              <a:t>(спортивный костюм, шорты, футболка)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обуви на нескользкой подошве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772816"/>
            <a:ext cx="5040560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Для мальчиков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состоит из: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рабочего халата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-432048" y="980728"/>
            <a:ext cx="9828584" cy="2376264"/>
          </a:xfrm>
        </p:spPr>
        <p:txBody>
          <a:bodyPr>
            <a:noAutofit/>
          </a:bodyPr>
          <a:lstStyle/>
          <a:p>
            <a:pPr marL="0" lvl="1" indent="0" algn="ctr">
              <a:lnSpc>
                <a:spcPts val="3500"/>
              </a:lnSpc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 algn="ctr">
              <a:lnSpc>
                <a:spcPts val="3300"/>
              </a:lnSpc>
              <a:buClr>
                <a:srgbClr val="FF0000"/>
              </a:buCl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Используется во время </a:t>
            </a:r>
            <a:r>
              <a:rPr lang="ru-RU" sz="3200" dirty="0" smtClean="0">
                <a:solidFill>
                  <a:srgbClr val="FF0000"/>
                </a:solidFill>
              </a:rPr>
              <a:t>уроков </a:t>
            </a:r>
            <a:r>
              <a:rPr lang="ru-RU" sz="3200" dirty="0" smtClean="0">
                <a:solidFill>
                  <a:srgbClr val="FF0000"/>
                </a:solidFill>
              </a:rPr>
              <a:t>технологии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0" lvl="1" indent="0" algn="ctr">
              <a:lnSpc>
                <a:spcPts val="3500"/>
              </a:lnSpc>
              <a:buClr>
                <a:srgbClr val="FF0000"/>
              </a:buClr>
              <a:buNone/>
            </a:pPr>
            <a:endParaRPr lang="ru-RU" sz="32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3808" y="562000"/>
            <a:ext cx="3312368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Спецодежда</a:t>
            </a:r>
            <a:endParaRPr lang="ru-RU" sz="36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103440" y="1772816"/>
            <a:ext cx="5040560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Для девочек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состоит из: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фартука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</a:rPr>
              <a:t> косынки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2060848"/>
            <a:ext cx="3960440" cy="4680520"/>
            <a:chOff x="395536" y="1988840"/>
            <a:chExt cx="3960440" cy="46805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5536" y="1988840"/>
              <a:ext cx="3960440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Рабочие халаты Женские и мужские рабочие халаты &quot;Спецодежда&quot;"/>
            <p:cNvPicPr>
              <a:picLocks noChangeAspect="1" noChangeArrowheads="1"/>
            </p:cNvPicPr>
            <p:nvPr/>
          </p:nvPicPr>
          <p:blipFill>
            <a:blip r:embed="rId2" cstate="print"/>
            <a:srcRect b="10145"/>
            <a:stretch>
              <a:fillRect/>
            </a:stretch>
          </p:blipFill>
          <p:spPr bwMode="auto">
            <a:xfrm>
              <a:off x="1115616" y="2060848"/>
              <a:ext cx="2422169" cy="4464496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4716016" y="1988840"/>
            <a:ext cx="3960440" cy="4680520"/>
            <a:chOff x="4624507" y="1988840"/>
            <a:chExt cx="3960440" cy="46805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24507" y="1988840"/>
              <a:ext cx="3960440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Комплект одежды для уроков труда для девочек"/>
            <p:cNvPicPr>
              <a:picLocks noChangeAspect="1" noChangeArrowheads="1"/>
            </p:cNvPicPr>
            <p:nvPr/>
          </p:nvPicPr>
          <p:blipFill>
            <a:blip r:embed="rId3" cstate="print"/>
            <a:srcRect l="4878" r="7317"/>
            <a:stretch>
              <a:fillRect/>
            </a:stretch>
          </p:blipFill>
          <p:spPr bwMode="auto">
            <a:xfrm>
              <a:off x="5436096" y="2060848"/>
              <a:ext cx="2592288" cy="44284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408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Учащиеся обязаны</a:t>
            </a:r>
            <a:endParaRPr lang="ru-RU" sz="36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908720"/>
            <a:ext cx="8964488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3200" dirty="0" smtClean="0">
                <a:solidFill>
                  <a:srgbClr val="438086"/>
                </a:solidFill>
              </a:rPr>
              <a:t> парадную форму надевать в дни проведения мероприятий, повседневную форму носить постоянно, спортивную - приносить на урок физкультуры.</a:t>
            </a:r>
          </a:p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носить чистую (без запаха), выстиранную, выглаженную одежду.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бережно относиться к форме других учащихся.</a:t>
            </a:r>
            <a:endParaRPr lang="ru-RU" sz="3200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Учащимся запрещено</a:t>
            </a:r>
            <a:endParaRPr lang="ru-RU" sz="36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252536" y="1152128"/>
            <a:ext cx="9396536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приходить в школу без школьной формы.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приходить  на учебные занятия, кроме физкультуры,  в спортивной форме.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438086"/>
                </a:solidFill>
              </a:rPr>
              <a:t> носить одежду ярких цветов, брюки или юбки на бедрах, джинсы, декольтированную, прозрачную и яркую одежду, майки, топики, шорты, туфли на очень высоком каблуке</a:t>
            </a:r>
            <a:endParaRPr lang="ru-RU" sz="3200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62000"/>
            <a:ext cx="5338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Учащимся запрещено</a:t>
            </a:r>
            <a:endParaRPr lang="ru-RU" sz="36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252536" y="1152128"/>
            <a:ext cx="9396536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438086"/>
                </a:solidFill>
              </a:rPr>
              <a:t> носить аксессуары с символикой агрессивных молодежных движений, пропагандирующих противоправное поведение, массивные украшения.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6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438086"/>
                </a:solidFill>
              </a:rPr>
              <a:t>  носить религиозную одежду или одежду с религиозной атрибутикой.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6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438086"/>
                </a:solidFill>
              </a:rPr>
              <a:t> носить головной убор в образовательном учреждении.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6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438086"/>
                </a:solidFill>
              </a:rPr>
              <a:t> носить экстравагантные стрижки, длинные челки, распущенные длинные волосы, ярко окрашенные волосы, </a:t>
            </a:r>
            <a:r>
              <a:rPr lang="ru-RU" sz="2600" dirty="0" err="1" smtClean="0">
                <a:solidFill>
                  <a:srgbClr val="438086"/>
                </a:solidFill>
              </a:rPr>
              <a:t>пирсинг</a:t>
            </a:r>
            <a:r>
              <a:rPr lang="ru-RU" sz="2600" dirty="0" smtClean="0">
                <a:solidFill>
                  <a:srgbClr val="438086"/>
                </a:solidFill>
              </a:rPr>
              <a:t>, вызывающий маникюр и макияж.</a:t>
            </a:r>
            <a:endParaRPr lang="ru-RU" sz="2600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2000"/>
            <a:ext cx="8136904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Права и обязанности родителей</a:t>
            </a:r>
            <a:endParaRPr lang="ru-RU" sz="36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1368152"/>
            <a:ext cx="8712968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solidFill>
                  <a:srgbClr val="438086"/>
                </a:solidFill>
              </a:rPr>
              <a:t> Родители имеют право выбирать школьную форму в соответствии с предложенными вариантами.</a:t>
            </a:r>
          </a:p>
          <a:p>
            <a:pPr marL="0" marR="0" lvl="1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lang="ru-RU" sz="2400" dirty="0" smtClean="0">
              <a:solidFill>
                <a:srgbClr val="43808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8086"/>
                </a:solidFill>
              </a:rPr>
              <a:t> Родители обязаны приобрести обучающимся школьную форму, согласно условиям данного Положения до начала учебного года и делать это по мере необходимости, вплоть до окончания обучающимися школы.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 smtClean="0">
              <a:solidFill>
                <a:srgbClr val="43808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8086"/>
                </a:solidFill>
              </a:rPr>
              <a:t> Контролировать внешний вид обучающихся перед выходом в школу в строгом соответствии с требованиями Положения.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400" dirty="0" smtClean="0">
              <a:solidFill>
                <a:srgbClr val="438086"/>
              </a:solidFill>
            </a:endParaRPr>
          </a:p>
          <a:p>
            <a:pPr marL="0"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438086"/>
                </a:solidFill>
              </a:rPr>
              <a:t> Приходить на малые педагогические советы по вопросу о постоянном нарушении данного Положения.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2000"/>
            <a:ext cx="9505056" cy="10668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Права и обязанности классного руководителя</a:t>
            </a:r>
            <a:endParaRPr lang="ru-RU" sz="3000" b="1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252536" y="1412776"/>
            <a:ext cx="9396536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438086"/>
                </a:solidFill>
              </a:rPr>
              <a:t> Имеет право разъяснять пункты данного Положения родителям и учащимся под роспись.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438086"/>
                </a:solidFill>
              </a:rPr>
              <a:t>  Осуществлять ежедневный контроль по вопросу ношения школьной формы учащимися класса.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438086"/>
                </a:solidFill>
              </a:rPr>
              <a:t> Ставить родителей в известность по факту нарушения Положения и приглашать их на Совет профилактики.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rgbClr val="438086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438086"/>
                </a:solidFill>
              </a:rPr>
              <a:t> Действовать в рамках своей компетенции и на основании должностной инструкции.</a:t>
            </a:r>
          </a:p>
          <a:p>
            <a:pPr lvl="1"/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rgbClr val="43808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sz="2800" dirty="0">
              <a:solidFill>
                <a:srgbClr val="4380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</a:t>
            </a:r>
            <a:br>
              <a:rPr lang="ru-RU" sz="5400" dirty="0" smtClean="0"/>
            </a:br>
            <a:r>
              <a:rPr lang="ru-RU" sz="5400" dirty="0" smtClean="0"/>
              <a:t>ЗА ВНИМАНИЕ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МОУ СОШ №51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ru-RU" b="1" dirty="0" smtClean="0"/>
              <a:t>Общие положения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696" y="1628800"/>
            <a:ext cx="8794304" cy="4325112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Руководствуясь  Федеральным законом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«Об образовании в Российской Федерации»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№ 273-ФЗ от 29 декабря 2012 г.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(п.3, ст.28.пп.18);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Письмом Министерства образования и науки РФ от 28.03.2013 г.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№ ДЛ-65/08 «Об установлении требований к одежде обучающихся»;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 Уставом МОУ СОШ  № 51</a:t>
            </a:r>
          </a:p>
          <a:p>
            <a:pPr marL="0" indent="0">
              <a:buClr>
                <a:srgbClr val="FF0000"/>
              </a:buClr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Общие положения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94304" cy="4325112"/>
          </a:xfrm>
        </p:spPr>
        <p:txBody>
          <a:bodyPr>
            <a:noAutofit/>
          </a:bodyPr>
          <a:lstStyle/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 1 сентября 2015 года </a:t>
            </a: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 школе вводится школьная форма</a:t>
            </a: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Переход на форму будет осуществляться в течение 2 лет</a:t>
            </a:r>
          </a:p>
          <a:p>
            <a:pPr marL="0" lvl="1" indent="0" algn="ctr">
              <a:lnSpc>
                <a:spcPts val="1000"/>
              </a:lnSpc>
              <a:buClr>
                <a:schemeClr val="accent6">
                  <a:lumMod val="75000"/>
                </a:schemeClr>
              </a:buClr>
              <a:buNone/>
            </a:pPr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000" dirty="0" smtClean="0"/>
              <a:t>Школьная форма приучает к определенному порядку, дисциплине, сглаживает социальные и религиозные различия, </a:t>
            </a:r>
          </a:p>
          <a:p>
            <a:pPr marL="0" lvl="1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ru-RU" sz="3000" dirty="0" smtClean="0"/>
              <a:t>даёт возможность осознать свою принадлежность к определенному коллективу, укрепляет имидж школы.</a:t>
            </a:r>
          </a:p>
          <a:p>
            <a:pPr marL="0" indent="0">
              <a:buClr>
                <a:schemeClr val="accent6">
                  <a:lumMod val="75000"/>
                </a:schemeClr>
              </a:buClr>
            </a:pPr>
            <a:endParaRPr lang="ru-RU" sz="3200" dirty="0"/>
          </a:p>
        </p:txBody>
      </p:sp>
      <p:pic>
        <p:nvPicPr>
          <p:cNvPr id="4" name="Рисунок 3" descr="modnaya-shkolnaya-for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99" y="576064"/>
            <a:ext cx="8850397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ru-RU" b="1" dirty="0" smtClean="0"/>
              <a:t>Основные требования к форме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212976"/>
            <a:ext cx="5868144" cy="2880320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Устанавливаются следующие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виды одежды: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повседневная форма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парадная форма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спортивная </a:t>
            </a:r>
            <a:r>
              <a:rPr lang="ru-RU" sz="3200" dirty="0" smtClean="0"/>
              <a:t>форма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спецодежда</a:t>
            </a:r>
            <a:endParaRPr lang="ru-RU" sz="3200" dirty="0" smtClean="0"/>
          </a:p>
          <a:p>
            <a:pPr marL="0" indent="0">
              <a:buClr>
                <a:srgbClr val="FF0000"/>
              </a:buClr>
            </a:pPr>
            <a:endParaRPr lang="ru-RU" sz="3200" dirty="0" smtClean="0"/>
          </a:p>
          <a:p>
            <a:pPr marL="0" indent="0">
              <a:buClr>
                <a:srgbClr val="FF0000"/>
              </a:buClr>
            </a:pPr>
            <a:endParaRPr lang="ru-RU" sz="3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75856" y="1916832"/>
            <a:ext cx="8794304" cy="28803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Деловой стиль одежды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Цвет формы: темно-синий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2325" t="21760" r="58613" b="21478"/>
          <a:stretch>
            <a:fillRect/>
          </a:stretch>
        </p:blipFill>
        <p:spPr bwMode="auto">
          <a:xfrm>
            <a:off x="395536" y="1772816"/>
            <a:ext cx="28083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9515400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Повседневная форма для мальчиков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5328592" cy="4325112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брюки классического </a:t>
            </a:r>
            <a:r>
              <a:rPr lang="ru-RU" sz="3200" dirty="0" smtClean="0"/>
              <a:t>кроя</a:t>
            </a:r>
            <a:endParaRPr lang="ru-RU" sz="3200" dirty="0" smtClean="0"/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пиджак и/или трикотажный жакет /жилет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однотонная сорочка серо-голубых тонов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поясной ремень (по необходимости)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4" name="Рисунок 3" descr="160525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607420" cy="5438322"/>
          </a:xfrm>
          <a:prstGeom prst="rect">
            <a:avLst/>
          </a:prstGeom>
        </p:spPr>
      </p:pic>
      <p:pic>
        <p:nvPicPr>
          <p:cNvPr id="5" name="Рисунок 4" descr="index02_13.jpg"/>
          <p:cNvPicPr>
            <a:picLocks noChangeAspect="1"/>
          </p:cNvPicPr>
          <p:nvPr/>
        </p:nvPicPr>
        <p:blipFill>
          <a:blip r:embed="rId3" cstate="print"/>
          <a:srcRect l="5288" r="3945"/>
          <a:stretch>
            <a:fillRect/>
          </a:stretch>
        </p:blipFill>
        <p:spPr>
          <a:xfrm>
            <a:off x="5220072" y="1340768"/>
            <a:ext cx="3581127" cy="532859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364088" y="1349141"/>
            <a:ext cx="3312368" cy="5392227"/>
            <a:chOff x="5364088" y="1340767"/>
            <a:chExt cx="3312368" cy="5392227"/>
          </a:xfrm>
        </p:grpSpPr>
        <p:pic>
          <p:nvPicPr>
            <p:cNvPr id="7" name="Рисунок 6" descr="medium_Zhaket_Shkolnyiy.jpg"/>
            <p:cNvPicPr>
              <a:picLocks noChangeAspect="1"/>
            </p:cNvPicPr>
            <p:nvPr/>
          </p:nvPicPr>
          <p:blipFill>
            <a:blip r:embed="rId4" cstate="print"/>
            <a:srcRect l="12716" t="3544" r="12953" b="13770"/>
            <a:stretch>
              <a:fillRect/>
            </a:stretch>
          </p:blipFill>
          <p:spPr>
            <a:xfrm>
              <a:off x="5364088" y="1340767"/>
              <a:ext cx="3312368" cy="5392227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812360" y="1340768"/>
              <a:ext cx="864096" cy="1296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561087e5-78c5-11e2-8b42-001517fd408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340768"/>
            <a:ext cx="3816424" cy="5400600"/>
          </a:xfrm>
          <a:prstGeom prst="rect">
            <a:avLst/>
          </a:prstGeom>
        </p:spPr>
      </p:pic>
      <p:pic>
        <p:nvPicPr>
          <p:cNvPr id="1026" name="Picture 2" descr="Рубашка SELA Где купить дешевле, сколько стоит, выбрать инте…"/>
          <p:cNvPicPr>
            <a:picLocks noChangeAspect="1" noChangeArrowheads="1"/>
          </p:cNvPicPr>
          <p:nvPr/>
        </p:nvPicPr>
        <p:blipFill>
          <a:blip r:embed="rId6" cstate="print"/>
          <a:srcRect l="6773" r="7548" b="7862"/>
          <a:stretch>
            <a:fillRect/>
          </a:stretch>
        </p:blipFill>
        <p:spPr bwMode="auto">
          <a:xfrm>
            <a:off x="5148064" y="1403648"/>
            <a:ext cx="3672408" cy="526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541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060848"/>
            <a:ext cx="3456384" cy="345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9515400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Повседневная форма для девочек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5256584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юбка (</a:t>
            </a:r>
            <a:r>
              <a:rPr lang="ru-RU" sz="3200" u="sng" dirty="0" smtClean="0"/>
              <a:t>длина не белее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u="sng" dirty="0" smtClean="0"/>
              <a:t>10 см выше колена</a:t>
            </a:r>
            <a:r>
              <a:rPr lang="ru-RU" sz="3200" dirty="0" smtClean="0"/>
              <a:t>)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брюки классического </a:t>
            </a:r>
            <a:r>
              <a:rPr lang="ru-RU" sz="3200" dirty="0" smtClean="0"/>
              <a:t>кроя</a:t>
            </a:r>
            <a:endParaRPr lang="ru-RU" sz="3200" dirty="0" smtClean="0"/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пиджак и/или трикотажный жакет /жилет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однотонная </a:t>
            </a:r>
            <a:r>
              <a:rPr lang="ru-RU" sz="3200" u="sng" dirty="0" err="1" smtClean="0"/>
              <a:t>непрозрач-ная</a:t>
            </a:r>
            <a:r>
              <a:rPr lang="ru-RU" sz="3200" dirty="0" smtClean="0"/>
              <a:t> блузка серо-голубых тонов, водолазка</a:t>
            </a:r>
          </a:p>
          <a:p>
            <a:pPr marL="0" lvl="1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456384" cy="5184576"/>
          </a:xfrm>
          <a:prstGeom prst="rect">
            <a:avLst/>
          </a:prstGeom>
        </p:spPr>
      </p:pic>
      <p:pic>
        <p:nvPicPr>
          <p:cNvPr id="13" name="Рисунок 12" descr="14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0875"/>
            <a:ext cx="2675734" cy="5260493"/>
          </a:xfrm>
          <a:prstGeom prst="rect">
            <a:avLst/>
          </a:prstGeom>
        </p:spPr>
      </p:pic>
      <p:pic>
        <p:nvPicPr>
          <p:cNvPr id="17" name="Рисунок 16" descr="0047_1.jpg"/>
          <p:cNvPicPr>
            <a:picLocks noChangeAspect="1"/>
          </p:cNvPicPr>
          <p:nvPr/>
        </p:nvPicPr>
        <p:blipFill>
          <a:blip r:embed="rId5" cstate="print"/>
          <a:srcRect l="50521" t="5250" r="4854" b="35771"/>
          <a:stretch>
            <a:fillRect/>
          </a:stretch>
        </p:blipFill>
        <p:spPr>
          <a:xfrm>
            <a:off x="5436096" y="1484784"/>
            <a:ext cx="3168352" cy="5234474"/>
          </a:xfrm>
          <a:prstGeom prst="rect">
            <a:avLst/>
          </a:prstGeom>
        </p:spPr>
      </p:pic>
      <p:pic>
        <p:nvPicPr>
          <p:cNvPr id="19" name="Рисунок 18" descr="c7a0d271b430.jpg"/>
          <p:cNvPicPr>
            <a:picLocks noChangeAspect="1"/>
          </p:cNvPicPr>
          <p:nvPr/>
        </p:nvPicPr>
        <p:blipFill>
          <a:blip r:embed="rId6" cstate="print"/>
          <a:srcRect t="2362" b="6765"/>
          <a:stretch>
            <a:fillRect/>
          </a:stretch>
        </p:blipFill>
        <p:spPr>
          <a:xfrm>
            <a:off x="5292080" y="1412776"/>
            <a:ext cx="3508424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2000"/>
            <a:ext cx="8424936" cy="1066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Внешний вид для девочек/девушек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152128"/>
            <a:ext cx="4752528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Аккуратная стрижка или прическа (коса, пучок, хвост)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Макияж и маникюр у девушек </a:t>
            </a:r>
            <a:r>
              <a:rPr lang="ru-RU" sz="3200" u="sng" dirty="0" smtClean="0"/>
              <a:t>старших классов</a:t>
            </a:r>
            <a:r>
              <a:rPr lang="ru-RU" sz="3200" dirty="0" smtClean="0"/>
              <a:t> должен быть скромным, не вызывающим и соответствовать возрасту.</a:t>
            </a:r>
            <a:endParaRPr lang="ru-RU" sz="3200" b="1" dirty="0" smtClean="0"/>
          </a:p>
          <a:p>
            <a:pPr marL="0" lvl="1" indent="0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1030" name="Picture 6" descr="Материнство как завязывать такую резинку для волос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143125" cy="2676525"/>
          </a:xfrm>
          <a:prstGeom prst="rect">
            <a:avLst/>
          </a:prstGeom>
          <a:noFill/>
        </p:spPr>
      </p:pic>
      <p:pic>
        <p:nvPicPr>
          <p:cNvPr id="1040" name="Picture 16" descr="Оригинальная детская прическа"/>
          <p:cNvPicPr>
            <a:picLocks noChangeAspect="1" noChangeArrowheads="1"/>
          </p:cNvPicPr>
          <p:nvPr/>
        </p:nvPicPr>
        <p:blipFill>
          <a:blip r:embed="rId3" cstate="print"/>
          <a:srcRect t="6743" b="14023"/>
          <a:stretch>
            <a:fillRect/>
          </a:stretch>
        </p:blipFill>
        <p:spPr bwMode="auto">
          <a:xfrm>
            <a:off x="1403648" y="2348880"/>
            <a:ext cx="2843808" cy="3384376"/>
          </a:xfrm>
          <a:prstGeom prst="rect">
            <a:avLst/>
          </a:prstGeom>
          <a:noFill/>
        </p:spPr>
      </p:pic>
      <p:pic>
        <p:nvPicPr>
          <p:cNvPr id="18" name="Picture 10" descr="http://o-nei.ru/wp-content/uploads/2013/10/%D0%92%D1%8B%D0%B2%D0%B5%D1%80%D0%BD%D1%83%D1%82%D1%8B%D0%B9-%D1%85%D0%B2%D0%BE%D1%81%D1%82.jpg"/>
          <p:cNvPicPr>
            <a:picLocks noChangeAspect="1" noChangeArrowheads="1"/>
          </p:cNvPicPr>
          <p:nvPr/>
        </p:nvPicPr>
        <p:blipFill>
          <a:blip r:embed="rId4" cstate="print"/>
          <a:srcRect r="53527"/>
          <a:stretch>
            <a:fillRect/>
          </a:stretch>
        </p:blipFill>
        <p:spPr bwMode="auto">
          <a:xfrm>
            <a:off x="395536" y="2708920"/>
            <a:ext cx="2655912" cy="3629025"/>
          </a:xfrm>
          <a:prstGeom prst="rect">
            <a:avLst/>
          </a:prstGeom>
          <a:noFill/>
        </p:spPr>
      </p:pic>
      <p:pic>
        <p:nvPicPr>
          <p:cNvPr id="1034" name="Picture 10" descr="http://o-nei.ru/wp-content/uploads/2013/10/%D0%92%D1%8B%D0%B2%D0%B5%D1%80%D0%BD%D1%83%D1%82%D1%8B%D0%B9-%D1%85%D0%B2%D0%BE%D1%81%D1%82.jpg"/>
          <p:cNvPicPr>
            <a:picLocks noChangeAspect="1" noChangeArrowheads="1"/>
          </p:cNvPicPr>
          <p:nvPr/>
        </p:nvPicPr>
        <p:blipFill>
          <a:blip r:embed="rId4" cstate="print"/>
          <a:srcRect l="46619" r="11801"/>
          <a:stretch>
            <a:fillRect/>
          </a:stretch>
        </p:blipFill>
        <p:spPr bwMode="auto">
          <a:xfrm>
            <a:off x="1403648" y="1772816"/>
            <a:ext cx="2880320" cy="4398818"/>
          </a:xfrm>
          <a:prstGeom prst="rect">
            <a:avLst/>
          </a:prstGeom>
          <a:noFill/>
        </p:spPr>
      </p:pic>
      <p:pic>
        <p:nvPicPr>
          <p:cNvPr id="1036" name="Picture 12" descr="http://o-nei.ru/wp-content/uploads/2013/10/%D0%93%D0%BB%D0%B0%D0%BC%D1%83%D1%80%D0%BD%D1%8B%D0%B9-%D0%BF%D1%83%D1%87%D0%BE%D0%BA.jpg"/>
          <p:cNvPicPr>
            <a:picLocks noChangeAspect="1" noChangeArrowheads="1"/>
          </p:cNvPicPr>
          <p:nvPr/>
        </p:nvPicPr>
        <p:blipFill>
          <a:blip r:embed="rId5" cstate="print"/>
          <a:srcRect l="50812"/>
          <a:stretch>
            <a:fillRect/>
          </a:stretch>
        </p:blipFill>
        <p:spPr bwMode="auto">
          <a:xfrm>
            <a:off x="323528" y="2060848"/>
            <a:ext cx="2857922" cy="4333875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179512" y="1667732"/>
            <a:ext cx="4104456" cy="4929620"/>
            <a:chOff x="251520" y="1700808"/>
            <a:chExt cx="4104456" cy="4929620"/>
          </a:xfrm>
        </p:grpSpPr>
        <p:pic>
          <p:nvPicPr>
            <p:cNvPr id="1026" name="Picture 2" descr="Стена ВКонтакте"/>
            <p:cNvPicPr>
              <a:picLocks noChangeAspect="1" noChangeArrowheads="1"/>
            </p:cNvPicPr>
            <p:nvPr/>
          </p:nvPicPr>
          <p:blipFill>
            <a:blip r:embed="rId6" cstate="print"/>
            <a:srcRect l="8913" r="7302"/>
            <a:stretch>
              <a:fillRect/>
            </a:stretch>
          </p:blipFill>
          <p:spPr bwMode="auto">
            <a:xfrm>
              <a:off x="251520" y="1700808"/>
              <a:ext cx="4104456" cy="4929620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3275856" y="1700808"/>
              <a:ext cx="1080120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" y="562000"/>
            <a:ext cx="95154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Парадная форма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12776"/>
            <a:ext cx="5616624" cy="566124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Используется во время :</a:t>
            </a:r>
          </a:p>
          <a:p>
            <a:pPr marL="0" lvl="1" indent="0" algn="ctr">
              <a:buClr>
                <a:srgbClr val="FF0000"/>
              </a:buClr>
              <a:buNone/>
            </a:pPr>
            <a:endParaRPr lang="ru-RU" sz="3200" dirty="0" smtClean="0"/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проведения 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праздничных 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мероприятий  </a:t>
            </a:r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дежурства класса</a:t>
            </a:r>
          </a:p>
          <a:p>
            <a:pPr marL="0" lvl="1" indent="0" algn="ctr">
              <a:buClr>
                <a:srgbClr val="FF0000"/>
              </a:buClr>
              <a:buNone/>
            </a:pPr>
            <a:r>
              <a:rPr lang="ru-RU" sz="3200" dirty="0" smtClean="0"/>
              <a:t> по школе</a:t>
            </a:r>
          </a:p>
          <a:p>
            <a:pPr marL="0" lvl="1" indent="0" algn="ctr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 algn="ctr">
              <a:buClr>
                <a:srgbClr val="FF0000"/>
              </a:buClr>
              <a:buNone/>
            </a:pPr>
            <a:endParaRPr lang="ru-RU" sz="3200" dirty="0"/>
          </a:p>
        </p:txBody>
      </p:sp>
      <p:pic>
        <p:nvPicPr>
          <p:cNvPr id="9" name="Рисунок 8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650" y="1556792"/>
            <a:ext cx="347228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" y="908720"/>
            <a:ext cx="95154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Парадная форма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5040560" cy="5661248"/>
          </a:xfrm>
        </p:spPr>
        <p:txBody>
          <a:bodyPr>
            <a:noAutofit/>
          </a:bodyPr>
          <a:lstStyle/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/>
              <a:t> 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Для мальчиков 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состоит из:</a:t>
            </a:r>
          </a:p>
          <a:p>
            <a:pPr marL="0" lvl="1" indent="0">
              <a:buClr>
                <a:srgbClr val="FF0000"/>
              </a:buClr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повседневной школьной одежды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 обязательно белая сорочка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3200" dirty="0" smtClean="0"/>
              <a:t>бордовый галстук</a:t>
            </a:r>
          </a:p>
          <a:p>
            <a:pPr marL="0" lvl="1" indent="0">
              <a:buClr>
                <a:srgbClr val="FF0000"/>
              </a:buClr>
              <a:buFont typeface="Wingdings" pitchFamily="2" charset="2"/>
              <a:buChar char="§"/>
            </a:pPr>
            <a:endParaRPr lang="ru-RU" sz="3200" dirty="0" smtClean="0"/>
          </a:p>
          <a:p>
            <a:pPr marL="0" lvl="1" indent="0">
              <a:buClr>
                <a:srgbClr val="FF0000"/>
              </a:buClr>
              <a:buNone/>
            </a:pPr>
            <a:endParaRPr lang="ru-RU" sz="3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8024" y="1412776"/>
            <a:ext cx="5040560" cy="5661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Для девочек</a:t>
            </a:r>
          </a:p>
          <a:p>
            <a:pPr marL="0" lvl="1">
              <a:spcBef>
                <a:spcPts val="300"/>
              </a:spcBef>
              <a:buClr>
                <a:srgbClr val="FF0000"/>
              </a:buClr>
            </a:pPr>
            <a:r>
              <a:rPr lang="ru-RU" sz="3200" dirty="0" smtClean="0">
                <a:solidFill>
                  <a:srgbClr val="FF0000"/>
                </a:solidFill>
              </a:rPr>
              <a:t>       состоит из: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повседневной школьной одежды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обязательно белая </a:t>
            </a:r>
            <a:r>
              <a:rPr lang="ru-RU" sz="3200" dirty="0" smtClean="0">
                <a:solidFill>
                  <a:schemeClr val="accent2"/>
                </a:solidFill>
              </a:rPr>
              <a:t>непрозрачная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блузка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бордовый галстук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Tx/>
              <a:buFont typeface="Georgia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://www.school.tver.ru/system/photos/images/000/015/174/big/1415690213.jpg?1415690213"/>
          <p:cNvPicPr>
            <a:picLocks noChangeAspect="1" noChangeArrowheads="1"/>
          </p:cNvPicPr>
          <p:nvPr/>
        </p:nvPicPr>
        <p:blipFill>
          <a:blip r:embed="rId2" cstate="print"/>
          <a:srcRect l="20001" t="7232" r="20870"/>
          <a:stretch>
            <a:fillRect/>
          </a:stretch>
        </p:blipFill>
        <p:spPr bwMode="auto">
          <a:xfrm>
            <a:off x="4932040" y="1844824"/>
            <a:ext cx="3888432" cy="4578753"/>
          </a:xfrm>
          <a:prstGeom prst="rect">
            <a:avLst/>
          </a:prstGeom>
          <a:noFill/>
        </p:spPr>
      </p:pic>
      <p:pic>
        <p:nvPicPr>
          <p:cNvPr id="9" name="Picture 6" descr="http://www.school.tver.ru/system/photos/images/000/015/175/big/1415690214.jpg?1415690214"/>
          <p:cNvPicPr>
            <a:picLocks noChangeAspect="1" noChangeArrowheads="1"/>
          </p:cNvPicPr>
          <p:nvPr/>
        </p:nvPicPr>
        <p:blipFill>
          <a:blip r:embed="rId3" cstate="print"/>
          <a:srcRect l="6553" t="12156" r="10761" b="17416"/>
          <a:stretch>
            <a:fillRect/>
          </a:stretch>
        </p:blipFill>
        <p:spPr bwMode="auto">
          <a:xfrm>
            <a:off x="395536" y="1818589"/>
            <a:ext cx="4032448" cy="457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340</TotalTime>
  <Words>684</Words>
  <Application>Microsoft Office PowerPoint</Application>
  <PresentationFormat>Экран (4:3)</PresentationFormat>
  <Paragraphs>145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Школьная форма  и внешний вид учащихся</vt:lpstr>
      <vt:lpstr>Общие положения</vt:lpstr>
      <vt:lpstr>Общие положения</vt:lpstr>
      <vt:lpstr>Основные требования к форме</vt:lpstr>
      <vt:lpstr>Повседневная форма для мальчиков </vt:lpstr>
      <vt:lpstr>Повседневная форма для девочек </vt:lpstr>
      <vt:lpstr>Внешний вид для девочек/девушек</vt:lpstr>
      <vt:lpstr>Парадная форма</vt:lpstr>
      <vt:lpstr>Парадная форма </vt:lpstr>
      <vt:lpstr>Обувь</vt:lpstr>
      <vt:lpstr>Спортивная форма</vt:lpstr>
      <vt:lpstr>Спецодежда</vt:lpstr>
      <vt:lpstr>Учащиеся обязаны</vt:lpstr>
      <vt:lpstr>Учащимся запрещено</vt:lpstr>
      <vt:lpstr>Учащимся запрещено</vt:lpstr>
      <vt:lpstr>Права и обязанности родителей</vt:lpstr>
      <vt:lpstr>Права и обязанности классного руководителя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  и внешний вид учащихся</dc:title>
  <dc:creator>Катя</dc:creator>
  <cp:lastModifiedBy>Катя</cp:lastModifiedBy>
  <cp:revision>83</cp:revision>
  <dcterms:created xsi:type="dcterms:W3CDTF">2015-03-23T19:41:25Z</dcterms:created>
  <dcterms:modified xsi:type="dcterms:W3CDTF">2015-03-30T19:35:42Z</dcterms:modified>
</cp:coreProperties>
</file>