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58" r:id="rId5"/>
    <p:sldId id="259" r:id="rId6"/>
    <p:sldId id="266" r:id="rId7"/>
    <p:sldId id="263" r:id="rId8"/>
    <p:sldId id="260" r:id="rId9"/>
    <p:sldId id="264" r:id="rId10"/>
    <p:sldId id="267" r:id="rId11"/>
    <p:sldId id="261" r:id="rId12"/>
    <p:sldId id="268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CD2006-D635-4C0C-B7F3-1F8DD93A03E9}" v="2289" dt="2023-04-08T23:41:37.159"/>
    <p1510:client id="{AAC5A4F3-2F41-47F4-820B-73E0846D99FD}" v="306" dt="2023-04-09T11:45:33.2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>
        <p:scale>
          <a:sx n="81" d="100"/>
          <a:sy n="81" d="100"/>
        </p:scale>
        <p:origin x="-21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032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443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74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007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17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72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069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8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36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58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83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72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xmlns="" id="{A8DB9CD9-59B1-4D73-BC4C-98796A48EF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8874A6A9-41FF-4E33-AFA8-F9F81436A5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xmlns="" id="{721D730E-1F97-4071-B143-B05E6D2599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B3849C6A-9EE5-4604-8EAE-DD4796B79D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308677BE-069B-4A4D-8732-E26B6EF567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9A9A575B-DD07-4388-963B-0AF3FDDCF3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D55285E4-21EB-4EC1-AB8E-36E881E899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6A0C77B5-3FAA-4D4F-9555-89D7516088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5F0C96D1-A8B7-4C8E-9997-D823FD1591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DA46556D-445B-4CD0-87A0-02A30BD1B1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94956" y="1427835"/>
            <a:ext cx="6554350" cy="2543824"/>
          </a:xfrm>
        </p:spPr>
        <p:txBody>
          <a:bodyPr>
            <a:noAutofit/>
          </a:bodyPr>
          <a:lstStyle/>
          <a:p>
            <a:r>
              <a:rPr lang="ru-RU" sz="8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Моя будущая профессия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46585" y="3960698"/>
            <a:ext cx="6983348" cy="4471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solidFill>
                  <a:schemeClr val="tx2"/>
                </a:solidFill>
                <a:cs typeface="Calibri"/>
              </a:rPr>
              <a:t>Кем я хочу </a:t>
            </a:r>
            <a:r>
              <a:rPr lang="ru-RU" dirty="0" smtClean="0">
                <a:solidFill>
                  <a:schemeClr val="tx2"/>
                </a:solidFill>
                <a:cs typeface="Calibri"/>
              </a:rPr>
              <a:t>стать и где </a:t>
            </a:r>
            <a:r>
              <a:rPr lang="ru-RU" dirty="0">
                <a:solidFill>
                  <a:schemeClr val="tx2"/>
                </a:solidFill>
                <a:cs typeface="Calibri"/>
              </a:rPr>
              <a:t>для </a:t>
            </a:r>
            <a:r>
              <a:rPr lang="ru-RU" dirty="0" smtClean="0">
                <a:solidFill>
                  <a:schemeClr val="tx2"/>
                </a:solidFill>
                <a:cs typeface="Calibri"/>
              </a:rPr>
              <a:t>этого учиться</a:t>
            </a:r>
            <a:r>
              <a:rPr lang="ru-RU" dirty="0">
                <a:solidFill>
                  <a:schemeClr val="tx2"/>
                </a:solidFill>
                <a:cs typeface="Calibri"/>
              </a:rPr>
              <a:t>? 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2CFACB-B486-78C8-7755-1219350998E9}"/>
              </a:ext>
            </a:extLst>
          </p:cNvPr>
          <p:cNvSpPr txBox="1"/>
          <p:nvPr/>
        </p:nvSpPr>
        <p:spPr>
          <a:xfrm>
            <a:off x="6095846" y="4578168"/>
            <a:ext cx="5906921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dirty="0">
                <a:cs typeface="Calibri"/>
              </a:rPr>
              <a:t>Выполнила </a:t>
            </a:r>
            <a:endParaRPr lang="ru-RU" dirty="0" smtClean="0">
              <a:cs typeface="Calibri"/>
            </a:endParaRPr>
          </a:p>
          <a:p>
            <a:pPr algn="r"/>
            <a:r>
              <a:rPr lang="ru-RU" dirty="0" smtClean="0">
                <a:cs typeface="Calibri"/>
              </a:rPr>
              <a:t>ученица </a:t>
            </a:r>
            <a:r>
              <a:rPr lang="ru-RU" dirty="0">
                <a:cs typeface="Calibri"/>
              </a:rPr>
              <a:t>8Б </a:t>
            </a:r>
            <a:r>
              <a:rPr lang="ru-RU" dirty="0" smtClean="0">
                <a:cs typeface="Calibri"/>
              </a:rPr>
              <a:t>класса МОУ </a:t>
            </a:r>
            <a:r>
              <a:rPr lang="ru-RU" dirty="0">
                <a:cs typeface="Calibri"/>
              </a:rPr>
              <a:t>СОШ №39</a:t>
            </a:r>
          </a:p>
          <a:p>
            <a:pPr algn="r"/>
            <a:r>
              <a:rPr lang="ru-RU" dirty="0">
                <a:cs typeface="Calibri"/>
              </a:rPr>
              <a:t>Кравченко </a:t>
            </a:r>
            <a:r>
              <a:rPr lang="ru-RU" dirty="0" smtClean="0">
                <a:cs typeface="Calibri"/>
              </a:rPr>
              <a:t>Мария </a:t>
            </a:r>
            <a:r>
              <a:rPr lang="ru-RU" dirty="0">
                <a:cs typeface="Calibri"/>
              </a:rPr>
              <a:t>И</a:t>
            </a:r>
            <a:r>
              <a:rPr lang="ru-RU" dirty="0" smtClean="0">
                <a:cs typeface="Calibri"/>
              </a:rPr>
              <a:t>вановна</a:t>
            </a:r>
            <a:endParaRPr lang="ru-RU" dirty="0">
              <a:cs typeface="Calibri"/>
            </a:endParaRPr>
          </a:p>
          <a:p>
            <a:pPr algn="r"/>
            <a:r>
              <a:rPr lang="ru-RU" dirty="0">
                <a:cs typeface="Calibri"/>
              </a:rPr>
              <a:t>Руководитель</a:t>
            </a:r>
          </a:p>
          <a:p>
            <a:pPr algn="r"/>
            <a:r>
              <a:rPr lang="ru-RU" dirty="0" smtClean="0">
                <a:cs typeface="Calibri"/>
              </a:rPr>
              <a:t>педагог-психолог высшей категории МОУ СОШ №39</a:t>
            </a:r>
            <a:endParaRPr lang="ru-RU" dirty="0">
              <a:cs typeface="Calibri"/>
            </a:endParaRPr>
          </a:p>
          <a:p>
            <a:pPr algn="r"/>
            <a:r>
              <a:rPr lang="ru-RU" dirty="0" err="1" smtClean="0">
                <a:cs typeface="Calibri"/>
              </a:rPr>
              <a:t>Садова</a:t>
            </a:r>
            <a:r>
              <a:rPr lang="ru-RU" dirty="0" smtClean="0">
                <a:cs typeface="Calibri"/>
              </a:rPr>
              <a:t> </a:t>
            </a:r>
            <a:r>
              <a:rPr lang="ru-RU" dirty="0">
                <a:cs typeface="Calibri"/>
              </a:rPr>
              <a:t>Кристина </a:t>
            </a:r>
            <a:r>
              <a:rPr lang="ru-RU" dirty="0" smtClean="0">
                <a:cs typeface="Calibri"/>
              </a:rPr>
              <a:t>Олеговна</a:t>
            </a:r>
            <a:endParaRPr lang="ru-RU" dirty="0">
              <a:cs typeface="Calibri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2051538" y="186565"/>
            <a:ext cx="7502770" cy="7512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tx2"/>
                </a:solidFill>
                <a:cs typeface="Calibri"/>
              </a:rPr>
              <a:t>Муниципальное общеобразовательное учреждение </a:t>
            </a:r>
          </a:p>
          <a:p>
            <a:r>
              <a:rPr lang="ru-RU" sz="2000" dirty="0" smtClean="0">
                <a:solidFill>
                  <a:schemeClr val="tx2"/>
                </a:solidFill>
                <a:cs typeface="Calibri"/>
              </a:rPr>
              <a:t>средняя общеобразовательная школа №39 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18" y="58112"/>
            <a:ext cx="2286367" cy="227528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2" name="Picture 2">
            <a:extLst>
              <a:ext uri="{FF2B5EF4-FFF2-40B4-BE49-F238E27FC236}">
                <a16:creationId xmlns="" xmlns:a16="http://schemas.microsoft.com/office/drawing/2014/main" id="{B0EC7C2C-0800-44EF-B829-D4BF508133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 bwMode="auto">
          <a:xfrm>
            <a:off x="8998711" y="186564"/>
            <a:ext cx="3004056" cy="3004056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A6B132-4714-40B6-0A96-3E49FEEF4BC3}"/>
              </a:ext>
            </a:extLst>
          </p:cNvPr>
          <p:cNvSpPr txBox="1"/>
          <p:nvPr/>
        </p:nvSpPr>
        <p:spPr>
          <a:xfrm>
            <a:off x="656493" y="1500553"/>
            <a:ext cx="7057292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/>
                </a:solidFill>
                <a:cs typeface="Calibri" panose="020F0502020204030204"/>
              </a:rPr>
              <a:t>- это</a:t>
            </a:r>
            <a:r>
              <a:rPr lang="ru-RU" sz="2400" dirty="0">
                <a:solidFill>
                  <a:schemeClr val="tx2"/>
                </a:solidFill>
                <a:cs typeface="Calibri" panose="020F0502020204030204"/>
              </a:rPr>
              <a:t> всегда экстремальные </a:t>
            </a:r>
            <a:r>
              <a:rPr lang="ru-RU" sz="2400" dirty="0" smtClean="0">
                <a:solidFill>
                  <a:schemeClr val="tx2"/>
                </a:solidFill>
                <a:cs typeface="Calibri" panose="020F0502020204030204"/>
              </a:rPr>
              <a:t>нагрузки</a:t>
            </a:r>
            <a:r>
              <a:rPr lang="ru-RU" sz="2400" dirty="0">
                <a:solidFill>
                  <a:schemeClr val="tx2"/>
                </a:solidFill>
                <a:cs typeface="Calibri" panose="020F0502020204030204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cs typeface="Calibri" panose="020F0502020204030204"/>
              </a:rPr>
              <a:t>(причем </a:t>
            </a:r>
            <a:r>
              <a:rPr lang="ru-RU" sz="2400" dirty="0">
                <a:solidFill>
                  <a:schemeClr val="tx2"/>
                </a:solidFill>
                <a:cs typeface="Calibri" panose="020F0502020204030204"/>
              </a:rPr>
              <a:t>как физические, так и </a:t>
            </a:r>
            <a:r>
              <a:rPr lang="ru-RU" sz="2400" dirty="0" smtClean="0">
                <a:solidFill>
                  <a:schemeClr val="tx2"/>
                </a:solidFill>
                <a:cs typeface="Calibri" panose="020F0502020204030204"/>
              </a:rPr>
              <a:t>психологические).</a:t>
            </a:r>
            <a:r>
              <a:rPr lang="ru-RU" sz="2400" dirty="0">
                <a:solidFill>
                  <a:schemeClr val="tx2"/>
                </a:solidFill>
                <a:cs typeface="Calibri" panose="020F0502020204030204"/>
              </a:rPr>
              <a:t> </a:t>
            </a:r>
            <a:endParaRPr lang="ru-RU" sz="2400" dirty="0" smtClean="0">
              <a:solidFill>
                <a:schemeClr val="tx2"/>
              </a:solidFill>
              <a:cs typeface="Calibri" panose="020F0502020204030204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  <a:cs typeface="Calibri" panose="020F0502020204030204"/>
              </a:rPr>
              <a:t>это </a:t>
            </a:r>
            <a:r>
              <a:rPr lang="ru-RU" sz="2400" dirty="0">
                <a:solidFill>
                  <a:schemeClr val="tx2"/>
                </a:solidFill>
                <a:cs typeface="Calibri" panose="020F0502020204030204"/>
              </a:rPr>
              <a:t>работа в условиях чрезвычайных </a:t>
            </a:r>
            <a:r>
              <a:rPr lang="ru-RU" sz="2400" dirty="0" smtClean="0">
                <a:solidFill>
                  <a:schemeClr val="tx2"/>
                </a:solidFill>
                <a:cs typeface="Calibri" panose="020F0502020204030204"/>
              </a:rPr>
              <a:t>ситуаций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solidFill>
                  <a:schemeClr val="tx2"/>
                </a:solidFill>
                <a:cs typeface="Calibri" panose="020F0502020204030204"/>
              </a:rPr>
              <a:t>э</a:t>
            </a:r>
            <a:r>
              <a:rPr lang="ru-RU" sz="2400" dirty="0" smtClean="0">
                <a:solidFill>
                  <a:schemeClr val="tx2"/>
                </a:solidFill>
                <a:cs typeface="Calibri" panose="020F0502020204030204"/>
              </a:rPr>
              <a:t>то работа не </a:t>
            </a:r>
            <a:r>
              <a:rPr lang="ru-RU" sz="2400" dirty="0">
                <a:solidFill>
                  <a:schemeClr val="tx2"/>
                </a:solidFill>
                <a:cs typeface="Calibri" panose="020F0502020204030204"/>
              </a:rPr>
              <a:t>по схеме «один врач – один пациент», </a:t>
            </a:r>
            <a:r>
              <a:rPr lang="ru-RU" sz="2400" dirty="0" smtClean="0">
                <a:solidFill>
                  <a:schemeClr val="tx2"/>
                </a:solidFill>
                <a:cs typeface="Calibri" panose="020F0502020204030204"/>
              </a:rPr>
              <a:t>а чаще </a:t>
            </a:r>
            <a:r>
              <a:rPr lang="ru-RU" sz="2400" dirty="0">
                <a:solidFill>
                  <a:schemeClr val="tx2"/>
                </a:solidFill>
                <a:cs typeface="Calibri" panose="020F0502020204030204"/>
              </a:rPr>
              <a:t>всего «один врач – много пострадавших</a:t>
            </a:r>
            <a:r>
              <a:rPr lang="ru-RU" sz="2400" dirty="0" smtClean="0">
                <a:solidFill>
                  <a:schemeClr val="tx2"/>
                </a:solidFill>
                <a:cs typeface="Calibri" panose="020F0502020204030204"/>
              </a:rPr>
              <a:t>»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solidFill>
                  <a:schemeClr val="tx2"/>
                </a:solidFill>
                <a:cs typeface="Calibri" panose="020F0502020204030204"/>
              </a:rPr>
              <a:t>это спасать жизни </a:t>
            </a:r>
            <a:r>
              <a:rPr lang="ru-RU" sz="2400" dirty="0" smtClean="0">
                <a:solidFill>
                  <a:schemeClr val="tx2"/>
                </a:solidFill>
                <a:cs typeface="Calibri" panose="020F0502020204030204"/>
              </a:rPr>
              <a:t>прямо «здесь </a:t>
            </a:r>
            <a:r>
              <a:rPr lang="ru-RU" sz="2400" dirty="0">
                <a:solidFill>
                  <a:schemeClr val="tx2"/>
                </a:solidFill>
                <a:cs typeface="Calibri" panose="020F0502020204030204"/>
              </a:rPr>
              <a:t>и </a:t>
            </a:r>
            <a:r>
              <a:rPr lang="ru-RU" sz="2400" dirty="0" smtClean="0">
                <a:solidFill>
                  <a:schemeClr val="tx2"/>
                </a:solidFill>
                <a:cs typeface="Calibri" panose="020F0502020204030204"/>
              </a:rPr>
              <a:t>сейчас»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solidFill>
                  <a:schemeClr val="tx2"/>
                </a:solidFill>
                <a:cs typeface="Calibri" panose="020F0502020204030204"/>
              </a:rPr>
              <a:t>это работа, когда времени и ресурсов почти всегда не хватает</a:t>
            </a:r>
            <a:r>
              <a:rPr lang="ru-RU" sz="2400" dirty="0" smtClean="0">
                <a:solidFill>
                  <a:schemeClr val="tx2"/>
                </a:solidFill>
                <a:cs typeface="Calibri" panose="020F0502020204030204"/>
              </a:rPr>
              <a:t>.</a:t>
            </a:r>
            <a:endParaRPr lang="ru-RU" sz="2400" dirty="0">
              <a:solidFill>
                <a:schemeClr val="tx2"/>
              </a:solidFill>
              <a:cs typeface="Calibri" panose="020F050202020403020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9169" y="594917"/>
            <a:ext cx="88509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Calibri Light"/>
              </a:rPr>
              <a:t>Работа в сфере медицины катастроф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4431" y="5185175"/>
            <a:ext cx="72214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Б</a:t>
            </a:r>
            <a:r>
              <a:rPr lang="ru-RU" dirty="0" smtClean="0"/>
              <a:t>удущие </a:t>
            </a:r>
            <a:r>
              <a:rPr lang="ru-RU" dirty="0"/>
              <a:t>специалисты по медицине катастроф проходят мощную специальную подготовку. Даже опытные врачи постоянно повышают квалификацию, ведь каждое новое достижение медицины может спасти множество жизней.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893" y="1625935"/>
            <a:ext cx="4759569" cy="4759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596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1D18C537-E336-47C4-836B-C342A230F8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-52475" y="1"/>
            <a:ext cx="4262009" cy="2602764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xmlns="" id="{481F97D2-9A0D-4CA5-B9AF-27B558BCF1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xmlns="" id="{6678A47C-892D-47C9-A5D8-F8860B1B05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4">
              <a:extLst>
                <a:ext uri="{FF2B5EF4-FFF2-40B4-BE49-F238E27FC236}">
                  <a16:creationId xmlns:a16="http://schemas.microsoft.com/office/drawing/2014/main" xmlns="" id="{D9E8FDFA-59ED-4D6F-BA20-10CDF8436C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5">
              <a:extLst>
                <a:ext uri="{FF2B5EF4-FFF2-40B4-BE49-F238E27FC236}">
                  <a16:creationId xmlns:a16="http://schemas.microsoft.com/office/drawing/2014/main" xmlns="" id="{E958D9A5-8003-4D92-8C05-787C630F75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3093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текст, на открытом воздухе, строительство, дере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124B83AD-27EB-E3BF-B419-4A8C434CF5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74" r="4283" b="1"/>
          <a:stretch/>
        </p:blipFill>
        <p:spPr>
          <a:xfrm>
            <a:off x="3872566" y="10"/>
            <a:ext cx="9669642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F173E6-AF2C-70C4-2B85-F0D3F238B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51" y="236171"/>
            <a:ext cx="5073726" cy="189991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cs typeface="Calibri Light"/>
              </a:rPr>
              <a:t>Где </a:t>
            </a:r>
            <a:r>
              <a:rPr lang="ru-RU" b="1" dirty="0" smtClean="0">
                <a:cs typeface="Calibri Light"/>
              </a:rPr>
              <a:t>можно </a:t>
            </a:r>
            <a:r>
              <a:rPr lang="ru-RU" b="1" dirty="0">
                <a:cs typeface="Calibri Light"/>
              </a:rPr>
              <a:t>этому обучиться?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B77AF3-E392-5966-0D19-12CCC65B2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85" y="1922584"/>
            <a:ext cx="4747846" cy="412652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cs typeface="Calibri"/>
              </a:rPr>
              <a:t>Конечно же, чтоб стать специалистом по медицине катастроф нужно высшее образование, но не во всех медицинских университетах этому учат.  </a:t>
            </a:r>
            <a:endParaRPr lang="ru-RU" sz="2000" dirty="0" smtClean="0">
              <a:cs typeface="Calibri"/>
            </a:endParaRPr>
          </a:p>
          <a:p>
            <a:pPr marL="0" indent="0" algn="ctr">
              <a:buNone/>
            </a:pPr>
            <a:endParaRPr lang="ru-RU" sz="2000" dirty="0" smtClean="0">
              <a:cs typeface="Calibri"/>
            </a:endParaRPr>
          </a:p>
          <a:p>
            <a:pPr marL="0" indent="0" algn="ctr">
              <a:buNone/>
            </a:pPr>
            <a:r>
              <a:rPr lang="ru-RU" sz="2400" dirty="0" smtClean="0">
                <a:cs typeface="Calibri"/>
              </a:rPr>
              <a:t>Этому </a:t>
            </a:r>
            <a:r>
              <a:rPr lang="ru-RU" sz="2400" dirty="0">
                <a:cs typeface="Calibri"/>
              </a:rPr>
              <a:t>направлению можно </a:t>
            </a:r>
            <a:r>
              <a:rPr lang="ru-RU" sz="2400" dirty="0" smtClean="0">
                <a:cs typeface="Calibri"/>
              </a:rPr>
              <a:t>обучиться </a:t>
            </a:r>
            <a:r>
              <a:rPr lang="ru-RU" sz="2400" b="1" dirty="0" smtClean="0">
                <a:cs typeface="Calibri"/>
              </a:rPr>
              <a:t>в </a:t>
            </a:r>
            <a:r>
              <a:rPr lang="ru-RU" sz="2400" b="1" dirty="0">
                <a:cs typeface="Calibri"/>
              </a:rPr>
              <a:t>городе Москва </a:t>
            </a:r>
            <a:r>
              <a:rPr lang="ru-RU" sz="2400" b="1" dirty="0" smtClean="0">
                <a:cs typeface="Calibri"/>
              </a:rPr>
              <a:t>  </a:t>
            </a:r>
          </a:p>
          <a:p>
            <a:pPr marL="0" indent="0" algn="ctr">
              <a:buNone/>
            </a:pPr>
            <a:r>
              <a:rPr lang="ru-RU" sz="2400" b="1" dirty="0" smtClean="0">
                <a:cs typeface="Calibri"/>
              </a:rPr>
              <a:t>в </a:t>
            </a:r>
            <a:r>
              <a:rPr lang="ru-RU" sz="2400" b="1" dirty="0">
                <a:cs typeface="Calibri"/>
              </a:rPr>
              <a:t>университете РНИМУ имени Н.И. Пирогова на факультете </a:t>
            </a:r>
            <a:r>
              <a:rPr lang="ru-RU" sz="2400" b="1" dirty="0" smtClean="0">
                <a:cs typeface="Calibri"/>
              </a:rPr>
              <a:t>«Кафедра</a:t>
            </a:r>
            <a:r>
              <a:rPr lang="ru-RU" sz="2400" b="1" dirty="0">
                <a:cs typeface="Calibri"/>
              </a:rPr>
              <a:t> катастроф"</a:t>
            </a:r>
          </a:p>
        </p:txBody>
      </p:sp>
    </p:spTree>
    <p:extLst>
      <p:ext uri="{BB962C8B-B14F-4D97-AF65-F5344CB8AC3E}">
        <p14:creationId xmlns:p14="http://schemas.microsoft.com/office/powerpoint/2010/main" val="497212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763" y="2602765"/>
            <a:ext cx="5670725" cy="24970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cs typeface="Calibri" panose="020F0502020204030204"/>
              </a:rPr>
              <a:t>ДА! Эта профессия престижна и хорошо оплачивается, но возможно</a:t>
            </a:r>
            <a:r>
              <a:rPr lang="ru-RU" dirty="0">
                <a:cs typeface="Calibri" panose="020F0502020204030204"/>
              </a:rPr>
              <a:t>, это прозвучит </a:t>
            </a:r>
            <a:r>
              <a:rPr lang="ru-RU" dirty="0" smtClean="0">
                <a:cs typeface="Calibri" panose="020F0502020204030204"/>
              </a:rPr>
              <a:t>громко - в </a:t>
            </a:r>
            <a:r>
              <a:rPr lang="ru-RU" dirty="0" smtClean="0">
                <a:cs typeface="Calibri" panose="020F0502020204030204"/>
              </a:rPr>
              <a:t>ней могут </a:t>
            </a:r>
            <a:r>
              <a:rPr lang="ru-RU" dirty="0">
                <a:cs typeface="Calibri" panose="020F0502020204030204"/>
              </a:rPr>
              <a:t>работать только те, для кого </a:t>
            </a:r>
            <a:r>
              <a:rPr lang="ru-RU" b="1" u="sng" dirty="0">
                <a:cs typeface="Calibri" panose="020F0502020204030204"/>
              </a:rPr>
              <a:t>спасение жизней – это призвание</a:t>
            </a:r>
            <a:r>
              <a:rPr lang="ru-RU" b="1" u="sng" dirty="0" smtClean="0">
                <a:cs typeface="Calibri" panose="020F0502020204030204"/>
              </a:rPr>
              <a:t>.</a:t>
            </a:r>
            <a:r>
              <a:rPr lang="ru-RU" b="1" u="sng" dirty="0">
                <a:cs typeface="Calibri" panose="020F0502020204030204"/>
              </a:rPr>
              <a:t>  </a:t>
            </a:r>
          </a:p>
          <a:p>
            <a:endParaRPr lang="ru-RU" dirty="0"/>
          </a:p>
        </p:txBody>
      </p:sp>
      <p:pic>
        <p:nvPicPr>
          <p:cNvPr id="4098" name="Picture 2" descr="https://139700.selcdn.ru/mktatar/2016/07/logo-e1467881319389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73" y="138324"/>
            <a:ext cx="3642531" cy="103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11">
            <a:extLst>
              <a:ext uri="{FF2B5EF4-FFF2-40B4-BE49-F238E27FC236}">
                <a16:creationId xmlns:a16="http://schemas.microsoft.com/office/drawing/2014/main" xmlns="" id="{1D18C537-E336-47C4-836B-C342A230F8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-52475" y="1"/>
            <a:ext cx="4262009" cy="2602764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6" name="Freeform: Shape 12">
              <a:extLst>
                <a:ext uri="{FF2B5EF4-FFF2-40B4-BE49-F238E27FC236}">
                  <a16:creationId xmlns:a16="http://schemas.microsoft.com/office/drawing/2014/main" xmlns="" id="{481F97D2-9A0D-4CA5-B9AF-27B558BCF1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13">
              <a:extLst>
                <a:ext uri="{FF2B5EF4-FFF2-40B4-BE49-F238E27FC236}">
                  <a16:creationId xmlns:a16="http://schemas.microsoft.com/office/drawing/2014/main" xmlns="" id="{6678A47C-892D-47C9-A5D8-F8860B1B05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14">
              <a:extLst>
                <a:ext uri="{FF2B5EF4-FFF2-40B4-BE49-F238E27FC236}">
                  <a16:creationId xmlns:a16="http://schemas.microsoft.com/office/drawing/2014/main" xmlns="" id="{D9E8FDFA-59ED-4D6F-BA20-10CDF8436C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15">
              <a:extLst>
                <a:ext uri="{FF2B5EF4-FFF2-40B4-BE49-F238E27FC236}">
                  <a16:creationId xmlns:a16="http://schemas.microsoft.com/office/drawing/2014/main" xmlns="" id="{E958D9A5-8003-4D92-8C05-787C630F75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17">
            <a:extLst>
              <a:ext uri="{FF2B5EF4-FFF2-40B4-BE49-F238E27FC236}">
                <a16:creationId xmlns:a16="http://schemas.microsoft.com/office/drawing/2014/main" xmlns="" id="{5A1259D8-0C3A-4069-A22F-537BBBB61A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160995" y="62352"/>
            <a:ext cx="6028697" cy="6795648"/>
            <a:chOff x="6160995" y="62352"/>
            <a:chExt cx="6028697" cy="6795648"/>
          </a:xfrm>
        </p:grpSpPr>
        <p:sp>
          <p:nvSpPr>
            <p:cNvPr id="11" name="Freeform: Shape 18">
              <a:extLst>
                <a:ext uri="{FF2B5EF4-FFF2-40B4-BE49-F238E27FC236}">
                  <a16:creationId xmlns:a16="http://schemas.microsoft.com/office/drawing/2014/main" xmlns="" id="{D90700B4-CEB5-450F-9EA7-95E355B503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82080" y="81632"/>
              <a:ext cx="6007612" cy="6776368"/>
            </a:xfrm>
            <a:custGeom>
              <a:avLst/>
              <a:gdLst>
                <a:gd name="connsiteX0" fmla="*/ 4493599 w 6007612"/>
                <a:gd name="connsiteY0" fmla="*/ 0 h 6797829"/>
                <a:gd name="connsiteX1" fmla="*/ 5981837 w 6007612"/>
                <a:gd name="connsiteY1" fmla="*/ 314220 h 6797829"/>
                <a:gd name="connsiteX2" fmla="*/ 6007612 w 6007612"/>
                <a:gd name="connsiteY2" fmla="*/ 327088 h 6797829"/>
                <a:gd name="connsiteX3" fmla="*/ 6007612 w 6007612"/>
                <a:gd name="connsiteY3" fmla="*/ 1316637 h 6797829"/>
                <a:gd name="connsiteX4" fmla="*/ 5852405 w 6007612"/>
                <a:gd name="connsiteY4" fmla="*/ 1209899 h 6797829"/>
                <a:gd name="connsiteX5" fmla="*/ 5622498 w 6007612"/>
                <a:gd name="connsiteY5" fmla="*/ 1086619 h 6797829"/>
                <a:gd name="connsiteX6" fmla="*/ 4493032 w 6007612"/>
                <a:gd name="connsiteY6" fmla="*/ 851533 h 6797829"/>
                <a:gd name="connsiteX7" fmla="*/ 3155579 w 6007612"/>
                <a:gd name="connsiteY7" fmla="*/ 1108326 h 6797829"/>
                <a:gd name="connsiteX8" fmla="*/ 1963832 w 6007612"/>
                <a:gd name="connsiteY8" fmla="*/ 1817700 h 6797829"/>
                <a:gd name="connsiteX9" fmla="*/ 1144646 w 6007612"/>
                <a:gd name="connsiteY9" fmla="*/ 2832814 h 6797829"/>
                <a:gd name="connsiteX10" fmla="*/ 851249 w 6007612"/>
                <a:gd name="connsiteY10" fmla="*/ 3998599 h 6797829"/>
                <a:gd name="connsiteX11" fmla="*/ 1336319 w 6007612"/>
                <a:gd name="connsiteY11" fmla="*/ 5057837 h 6797829"/>
                <a:gd name="connsiteX12" fmla="*/ 1597084 w 6007612"/>
                <a:gd name="connsiteY12" fmla="*/ 5424583 h 6797829"/>
                <a:gd name="connsiteX13" fmla="*/ 2591910 w 6007612"/>
                <a:gd name="connsiteY13" fmla="*/ 6440122 h 6797829"/>
                <a:gd name="connsiteX14" fmla="*/ 3899854 w 6007612"/>
                <a:gd name="connsiteY14" fmla="*/ 6780621 h 6797829"/>
                <a:gd name="connsiteX15" fmla="*/ 4741172 w 6007612"/>
                <a:gd name="connsiteY15" fmla="*/ 6563979 h 6797829"/>
                <a:gd name="connsiteX16" fmla="*/ 5649171 w 6007612"/>
                <a:gd name="connsiteY16" fmla="*/ 5938452 h 6797829"/>
                <a:gd name="connsiteX17" fmla="*/ 5873475 w 6007612"/>
                <a:gd name="connsiteY17" fmla="*/ 5764656 h 6797829"/>
                <a:gd name="connsiteX18" fmla="*/ 6007612 w 6007612"/>
                <a:gd name="connsiteY18" fmla="*/ 5660343 h 6797829"/>
                <a:gd name="connsiteX19" fmla="*/ 6007612 w 6007612"/>
                <a:gd name="connsiteY19" fmla="*/ 6737454 h 6797829"/>
                <a:gd name="connsiteX20" fmla="*/ 5929386 w 6007612"/>
                <a:gd name="connsiteY20" fmla="*/ 6797829 h 6797829"/>
                <a:gd name="connsiteX21" fmla="*/ 1656512 w 6007612"/>
                <a:gd name="connsiteY21" fmla="*/ 6797829 h 6797829"/>
                <a:gd name="connsiteX22" fmla="*/ 1630254 w 6007612"/>
                <a:gd name="connsiteY22" fmla="*/ 6775222 h 6797829"/>
                <a:gd name="connsiteX23" fmla="*/ 892250 w 6007612"/>
                <a:gd name="connsiteY23" fmla="*/ 5902700 h 6797829"/>
                <a:gd name="connsiteX24" fmla="*/ 0 w 6007612"/>
                <a:gd name="connsiteY24" fmla="*/ 3998599 h 6797829"/>
                <a:gd name="connsiteX25" fmla="*/ 4493032 w 6007612"/>
                <a:gd name="connsiteY25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07612" h="6797829"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07612" y="327088"/>
                  </a:lnTo>
                  <a:lnTo>
                    <a:pt x="6007612" y="1316637"/>
                  </a:lnTo>
                  <a:lnTo>
                    <a:pt x="5852405" y="1209899"/>
                  </a:lnTo>
                  <a:cubicBezTo>
                    <a:pt x="5778266" y="1164709"/>
                    <a:pt x="5701526" y="1123535"/>
                    <a:pt x="5622498" y="1086619"/>
                  </a:cubicBezTo>
                  <a:cubicBezTo>
                    <a:pt x="5286822" y="930699"/>
                    <a:pt x="4906882" y="851533"/>
                    <a:pt x="4493032" y="851533"/>
                  </a:cubicBezTo>
                  <a:cubicBezTo>
                    <a:pt x="4056201" y="851533"/>
                    <a:pt x="3593263" y="940631"/>
                    <a:pt x="3155579" y="1108326"/>
                  </a:cubicBezTo>
                  <a:cubicBezTo>
                    <a:pt x="2721215" y="1275979"/>
                    <a:pt x="2318305" y="1515819"/>
                    <a:pt x="1963832" y="1817700"/>
                  </a:cubicBezTo>
                  <a:cubicBezTo>
                    <a:pt x="1617657" y="2114360"/>
                    <a:pt x="1334332" y="2465358"/>
                    <a:pt x="1144646" y="2832814"/>
                  </a:cubicBezTo>
                  <a:cubicBezTo>
                    <a:pt x="950561" y="3210060"/>
                    <a:pt x="851249" y="3602202"/>
                    <a:pt x="851249" y="3998599"/>
                  </a:cubicBezTo>
                  <a:cubicBezTo>
                    <a:pt x="851249" y="4377547"/>
                    <a:pt x="999792" y="4597311"/>
                    <a:pt x="1336319" y="5057837"/>
                  </a:cubicBezTo>
                  <a:cubicBezTo>
                    <a:pt x="1420450" y="5173181"/>
                    <a:pt x="1507419" y="5292497"/>
                    <a:pt x="1597084" y="5424583"/>
                  </a:cubicBezTo>
                  <a:cubicBezTo>
                    <a:pt x="1914175" y="5891917"/>
                    <a:pt x="2239493" y="6224189"/>
                    <a:pt x="2591910" y="6440122"/>
                  </a:cubicBezTo>
                  <a:cubicBezTo>
                    <a:pt x="2965467" y="6669393"/>
                    <a:pt x="3393219" y="6780621"/>
                    <a:pt x="3899854" y="6780621"/>
                  </a:cubicBezTo>
                  <a:cubicBezTo>
                    <a:pt x="4187861" y="6780621"/>
                    <a:pt x="4454583" y="6711812"/>
                    <a:pt x="4741172" y="6563979"/>
                  </a:cubicBezTo>
                  <a:cubicBezTo>
                    <a:pt x="5034852" y="6412173"/>
                    <a:pt x="5326263" y="6190848"/>
                    <a:pt x="5649171" y="5938452"/>
                  </a:cubicBezTo>
                  <a:cubicBezTo>
                    <a:pt x="5724931" y="5879291"/>
                    <a:pt x="5800409" y="5821406"/>
                    <a:pt x="5873475" y="5764656"/>
                  </a:cubicBezTo>
                  <a:lnTo>
                    <a:pt x="6007612" y="5660343"/>
                  </a:lnTo>
                  <a:lnTo>
                    <a:pt x="6007612" y="6737454"/>
                  </a:lnTo>
                  <a:lnTo>
                    <a:pt x="5929386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9">
              <a:extLst>
                <a:ext uri="{FF2B5EF4-FFF2-40B4-BE49-F238E27FC236}">
                  <a16:creationId xmlns:a16="http://schemas.microsoft.com/office/drawing/2014/main" xmlns="" id="{0582300F-F646-4FC3-94FC-0582F4B5E0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60995" y="62352"/>
              <a:ext cx="6028697" cy="6795648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20">
              <a:extLst>
                <a:ext uri="{FF2B5EF4-FFF2-40B4-BE49-F238E27FC236}">
                  <a16:creationId xmlns:a16="http://schemas.microsoft.com/office/drawing/2014/main" xmlns="" id="{FBB8E8B8-1900-4326-8858-F375F5D8A0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63721" y="81632"/>
              <a:ext cx="6025971" cy="6776368"/>
            </a:xfrm>
            <a:custGeom>
              <a:avLst/>
              <a:gdLst>
                <a:gd name="connsiteX0" fmla="*/ 6025971 w 6025971"/>
                <a:gd name="connsiteY0" fmla="*/ 5825635 h 6797829"/>
                <a:gd name="connsiteX1" fmla="*/ 6025971 w 6025971"/>
                <a:gd name="connsiteY1" fmla="*/ 6723285 h 6797829"/>
                <a:gd name="connsiteX2" fmla="*/ 5929386 w 6025971"/>
                <a:gd name="connsiteY2" fmla="*/ 6797829 h 6797829"/>
                <a:gd name="connsiteX3" fmla="*/ 4560411 w 6025971"/>
                <a:gd name="connsiteY3" fmla="*/ 6797829 h 6797829"/>
                <a:gd name="connsiteX4" fmla="*/ 4597731 w 6025971"/>
                <a:gd name="connsiteY4" fmla="*/ 6785305 h 6797829"/>
                <a:gd name="connsiteX5" fmla="*/ 5736707 w 6025971"/>
                <a:gd name="connsiteY5" fmla="*/ 6050108 h 6797829"/>
                <a:gd name="connsiteX6" fmla="*/ 5960301 w 6025971"/>
                <a:gd name="connsiteY6" fmla="*/ 5876738 h 6797829"/>
                <a:gd name="connsiteX7" fmla="*/ 4493599 w 6025971"/>
                <a:gd name="connsiteY7" fmla="*/ 0 h 6797829"/>
                <a:gd name="connsiteX8" fmla="*/ 5981837 w 6025971"/>
                <a:gd name="connsiteY8" fmla="*/ 314220 h 6797829"/>
                <a:gd name="connsiteX9" fmla="*/ 6025971 w 6025971"/>
                <a:gd name="connsiteY9" fmla="*/ 336254 h 6797829"/>
                <a:gd name="connsiteX10" fmla="*/ 6025971 w 6025971"/>
                <a:gd name="connsiteY10" fmla="*/ 1157325 h 6797829"/>
                <a:gd name="connsiteX11" fmla="*/ 5925889 w 6025971"/>
                <a:gd name="connsiteY11" fmla="*/ 1088522 h 6797829"/>
                <a:gd name="connsiteX12" fmla="*/ 5682227 w 6025971"/>
                <a:gd name="connsiteY12" fmla="*/ 957939 h 6797829"/>
                <a:gd name="connsiteX13" fmla="*/ 4493032 w 6025971"/>
                <a:gd name="connsiteY13" fmla="*/ 709658 h 6797829"/>
                <a:gd name="connsiteX14" fmla="*/ 3104646 w 6025971"/>
                <a:gd name="connsiteY14" fmla="*/ 976666 h 6797829"/>
                <a:gd name="connsiteX15" fmla="*/ 1871612 w 6025971"/>
                <a:gd name="connsiteY15" fmla="*/ 1710017 h 6797829"/>
                <a:gd name="connsiteX16" fmla="*/ 1018661 w 6025971"/>
                <a:gd name="connsiteY16" fmla="*/ 2767694 h 6797829"/>
                <a:gd name="connsiteX17" fmla="*/ 709374 w 6025971"/>
                <a:gd name="connsiteY17" fmla="*/ 3998599 h 6797829"/>
                <a:gd name="connsiteX18" fmla="*/ 1221258 w 6025971"/>
                <a:gd name="connsiteY18" fmla="*/ 5141684 h 6797829"/>
                <a:gd name="connsiteX19" fmla="*/ 1479187 w 6025971"/>
                <a:gd name="connsiteY19" fmla="*/ 5504459 h 6797829"/>
                <a:gd name="connsiteX20" fmla="*/ 3021272 w 6025971"/>
                <a:gd name="connsiteY20" fmla="*/ 6793670 h 6797829"/>
                <a:gd name="connsiteX21" fmla="*/ 3035805 w 6025971"/>
                <a:gd name="connsiteY21" fmla="*/ 6797829 h 6797829"/>
                <a:gd name="connsiteX22" fmla="*/ 1656512 w 6025971"/>
                <a:gd name="connsiteY22" fmla="*/ 6797829 h 6797829"/>
                <a:gd name="connsiteX23" fmla="*/ 1630254 w 6025971"/>
                <a:gd name="connsiteY23" fmla="*/ 6775222 h 6797829"/>
                <a:gd name="connsiteX24" fmla="*/ 892250 w 6025971"/>
                <a:gd name="connsiteY24" fmla="*/ 5902700 h 6797829"/>
                <a:gd name="connsiteX25" fmla="*/ 0 w 6025971"/>
                <a:gd name="connsiteY25" fmla="*/ 3998599 h 6797829"/>
                <a:gd name="connsiteX26" fmla="*/ 4493032 w 6025971"/>
                <a:gd name="connsiteY26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25971" h="6797829">
                  <a:moveTo>
                    <a:pt x="6025971" y="5825635"/>
                  </a:moveTo>
                  <a:lnTo>
                    <a:pt x="6025971" y="6723285"/>
                  </a:lnTo>
                  <a:lnTo>
                    <a:pt x="5929386" y="6797829"/>
                  </a:lnTo>
                  <a:lnTo>
                    <a:pt x="4560411" y="6797829"/>
                  </a:lnTo>
                  <a:lnTo>
                    <a:pt x="4597731" y="6785305"/>
                  </a:lnTo>
                  <a:cubicBezTo>
                    <a:pt x="4964953" y="6637825"/>
                    <a:pt x="5315251" y="6379435"/>
                    <a:pt x="5736707" y="6050108"/>
                  </a:cubicBezTo>
                  <a:cubicBezTo>
                    <a:pt x="5812043" y="5991230"/>
                    <a:pt x="5887377" y="5933488"/>
                    <a:pt x="5960301" y="5876738"/>
                  </a:cubicBezTo>
                  <a:close/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25971" y="336254"/>
                  </a:lnTo>
                  <a:lnTo>
                    <a:pt x="6025971" y="1157325"/>
                  </a:lnTo>
                  <a:lnTo>
                    <a:pt x="5925889" y="1088522"/>
                  </a:lnTo>
                  <a:cubicBezTo>
                    <a:pt x="5847314" y="1040649"/>
                    <a:pt x="5765982" y="997036"/>
                    <a:pt x="5682227" y="957939"/>
                  </a:cubicBezTo>
                  <a:cubicBezTo>
                    <a:pt x="5327823" y="793222"/>
                    <a:pt x="4927595" y="709658"/>
                    <a:pt x="4493032" y="709658"/>
                  </a:cubicBezTo>
                  <a:cubicBezTo>
                    <a:pt x="4031940" y="709658"/>
                    <a:pt x="3564888" y="799465"/>
                    <a:pt x="3104646" y="976666"/>
                  </a:cubicBezTo>
                  <a:cubicBezTo>
                    <a:pt x="2655243" y="1149867"/>
                    <a:pt x="2238358" y="1397822"/>
                    <a:pt x="1871612" y="1710017"/>
                  </a:cubicBezTo>
                  <a:cubicBezTo>
                    <a:pt x="1506427" y="2022852"/>
                    <a:pt x="1219414" y="2378815"/>
                    <a:pt x="1018661" y="2767694"/>
                  </a:cubicBezTo>
                  <a:cubicBezTo>
                    <a:pt x="813368" y="3165227"/>
                    <a:pt x="709374" y="3579358"/>
                    <a:pt x="709374" y="3998599"/>
                  </a:cubicBezTo>
                  <a:cubicBezTo>
                    <a:pt x="709374" y="4421103"/>
                    <a:pt x="875510" y="4667680"/>
                    <a:pt x="1221258" y="5141684"/>
                  </a:cubicBezTo>
                  <a:cubicBezTo>
                    <a:pt x="1304681" y="5256035"/>
                    <a:pt x="1390941" y="5374217"/>
                    <a:pt x="1479187" y="5504459"/>
                  </a:cubicBezTo>
                  <a:cubicBezTo>
                    <a:pt x="1942790" y="6187719"/>
                    <a:pt x="2430063" y="6601673"/>
                    <a:pt x="3021272" y="6793670"/>
                  </a:cubicBezTo>
                  <a:lnTo>
                    <a:pt x="3035805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01" name="Picture 5" descr="https://opharme.ru/storage/uploads/publication/1019/1661508455_WhatsApp%20Image%202022-08-26%20at%2011.08.5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571" y="1828801"/>
            <a:ext cx="5659480" cy="3774830"/>
          </a:xfrm>
          <a:prstGeom prst="rect">
            <a:avLst/>
          </a:prstGeom>
          <a:noFill/>
          <a:effectLst>
            <a:softEdge rad="584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131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6DDA8CE9-E0A6-4FF2-823D-D08607606D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1195564-33B9-434B-9641-764F5905A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D18C537-E336-47C4-836B-C342A230F8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-52475" y="1"/>
            <a:ext cx="4262009" cy="2602764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481F97D2-9A0D-4CA5-B9AF-27B558BCF1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6678A47C-892D-47C9-A5D8-F8860B1B05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D9E8FDFA-59ED-4D6F-BA20-10CDF8436C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E958D9A5-8003-4D92-8C05-787C630F75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5A1259D8-0C3A-4069-A22F-537BBBB61A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160995" y="62352"/>
            <a:ext cx="6028697" cy="6795648"/>
            <a:chOff x="6160995" y="62352"/>
            <a:chExt cx="6028697" cy="679564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D90700B4-CEB5-450F-9EA7-95E355B503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82080" y="81632"/>
              <a:ext cx="6007612" cy="6776368"/>
            </a:xfrm>
            <a:custGeom>
              <a:avLst/>
              <a:gdLst>
                <a:gd name="connsiteX0" fmla="*/ 4493599 w 6007612"/>
                <a:gd name="connsiteY0" fmla="*/ 0 h 6797829"/>
                <a:gd name="connsiteX1" fmla="*/ 5981837 w 6007612"/>
                <a:gd name="connsiteY1" fmla="*/ 314220 h 6797829"/>
                <a:gd name="connsiteX2" fmla="*/ 6007612 w 6007612"/>
                <a:gd name="connsiteY2" fmla="*/ 327088 h 6797829"/>
                <a:gd name="connsiteX3" fmla="*/ 6007612 w 6007612"/>
                <a:gd name="connsiteY3" fmla="*/ 1316637 h 6797829"/>
                <a:gd name="connsiteX4" fmla="*/ 5852405 w 6007612"/>
                <a:gd name="connsiteY4" fmla="*/ 1209899 h 6797829"/>
                <a:gd name="connsiteX5" fmla="*/ 5622498 w 6007612"/>
                <a:gd name="connsiteY5" fmla="*/ 1086619 h 6797829"/>
                <a:gd name="connsiteX6" fmla="*/ 4493032 w 6007612"/>
                <a:gd name="connsiteY6" fmla="*/ 851533 h 6797829"/>
                <a:gd name="connsiteX7" fmla="*/ 3155579 w 6007612"/>
                <a:gd name="connsiteY7" fmla="*/ 1108326 h 6797829"/>
                <a:gd name="connsiteX8" fmla="*/ 1963832 w 6007612"/>
                <a:gd name="connsiteY8" fmla="*/ 1817700 h 6797829"/>
                <a:gd name="connsiteX9" fmla="*/ 1144646 w 6007612"/>
                <a:gd name="connsiteY9" fmla="*/ 2832814 h 6797829"/>
                <a:gd name="connsiteX10" fmla="*/ 851249 w 6007612"/>
                <a:gd name="connsiteY10" fmla="*/ 3998599 h 6797829"/>
                <a:gd name="connsiteX11" fmla="*/ 1336319 w 6007612"/>
                <a:gd name="connsiteY11" fmla="*/ 5057837 h 6797829"/>
                <a:gd name="connsiteX12" fmla="*/ 1597084 w 6007612"/>
                <a:gd name="connsiteY12" fmla="*/ 5424583 h 6797829"/>
                <a:gd name="connsiteX13" fmla="*/ 2591910 w 6007612"/>
                <a:gd name="connsiteY13" fmla="*/ 6440122 h 6797829"/>
                <a:gd name="connsiteX14" fmla="*/ 3899854 w 6007612"/>
                <a:gd name="connsiteY14" fmla="*/ 6780621 h 6797829"/>
                <a:gd name="connsiteX15" fmla="*/ 4741172 w 6007612"/>
                <a:gd name="connsiteY15" fmla="*/ 6563979 h 6797829"/>
                <a:gd name="connsiteX16" fmla="*/ 5649171 w 6007612"/>
                <a:gd name="connsiteY16" fmla="*/ 5938452 h 6797829"/>
                <a:gd name="connsiteX17" fmla="*/ 5873475 w 6007612"/>
                <a:gd name="connsiteY17" fmla="*/ 5764656 h 6797829"/>
                <a:gd name="connsiteX18" fmla="*/ 6007612 w 6007612"/>
                <a:gd name="connsiteY18" fmla="*/ 5660343 h 6797829"/>
                <a:gd name="connsiteX19" fmla="*/ 6007612 w 6007612"/>
                <a:gd name="connsiteY19" fmla="*/ 6737454 h 6797829"/>
                <a:gd name="connsiteX20" fmla="*/ 5929386 w 6007612"/>
                <a:gd name="connsiteY20" fmla="*/ 6797829 h 6797829"/>
                <a:gd name="connsiteX21" fmla="*/ 1656512 w 6007612"/>
                <a:gd name="connsiteY21" fmla="*/ 6797829 h 6797829"/>
                <a:gd name="connsiteX22" fmla="*/ 1630254 w 6007612"/>
                <a:gd name="connsiteY22" fmla="*/ 6775222 h 6797829"/>
                <a:gd name="connsiteX23" fmla="*/ 892250 w 6007612"/>
                <a:gd name="connsiteY23" fmla="*/ 5902700 h 6797829"/>
                <a:gd name="connsiteX24" fmla="*/ 0 w 6007612"/>
                <a:gd name="connsiteY24" fmla="*/ 3998599 h 6797829"/>
                <a:gd name="connsiteX25" fmla="*/ 4493032 w 6007612"/>
                <a:gd name="connsiteY25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07612" h="6797829"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07612" y="327088"/>
                  </a:lnTo>
                  <a:lnTo>
                    <a:pt x="6007612" y="1316637"/>
                  </a:lnTo>
                  <a:lnTo>
                    <a:pt x="5852405" y="1209899"/>
                  </a:lnTo>
                  <a:cubicBezTo>
                    <a:pt x="5778266" y="1164709"/>
                    <a:pt x="5701526" y="1123535"/>
                    <a:pt x="5622498" y="1086619"/>
                  </a:cubicBezTo>
                  <a:cubicBezTo>
                    <a:pt x="5286822" y="930699"/>
                    <a:pt x="4906882" y="851533"/>
                    <a:pt x="4493032" y="851533"/>
                  </a:cubicBezTo>
                  <a:cubicBezTo>
                    <a:pt x="4056201" y="851533"/>
                    <a:pt x="3593263" y="940631"/>
                    <a:pt x="3155579" y="1108326"/>
                  </a:cubicBezTo>
                  <a:cubicBezTo>
                    <a:pt x="2721215" y="1275979"/>
                    <a:pt x="2318305" y="1515819"/>
                    <a:pt x="1963832" y="1817700"/>
                  </a:cubicBezTo>
                  <a:cubicBezTo>
                    <a:pt x="1617657" y="2114360"/>
                    <a:pt x="1334332" y="2465358"/>
                    <a:pt x="1144646" y="2832814"/>
                  </a:cubicBezTo>
                  <a:cubicBezTo>
                    <a:pt x="950561" y="3210060"/>
                    <a:pt x="851249" y="3602202"/>
                    <a:pt x="851249" y="3998599"/>
                  </a:cubicBezTo>
                  <a:cubicBezTo>
                    <a:pt x="851249" y="4377547"/>
                    <a:pt x="999792" y="4597311"/>
                    <a:pt x="1336319" y="5057837"/>
                  </a:cubicBezTo>
                  <a:cubicBezTo>
                    <a:pt x="1420450" y="5173181"/>
                    <a:pt x="1507419" y="5292497"/>
                    <a:pt x="1597084" y="5424583"/>
                  </a:cubicBezTo>
                  <a:cubicBezTo>
                    <a:pt x="1914175" y="5891917"/>
                    <a:pt x="2239493" y="6224189"/>
                    <a:pt x="2591910" y="6440122"/>
                  </a:cubicBezTo>
                  <a:cubicBezTo>
                    <a:pt x="2965467" y="6669393"/>
                    <a:pt x="3393219" y="6780621"/>
                    <a:pt x="3899854" y="6780621"/>
                  </a:cubicBezTo>
                  <a:cubicBezTo>
                    <a:pt x="4187861" y="6780621"/>
                    <a:pt x="4454583" y="6711812"/>
                    <a:pt x="4741172" y="6563979"/>
                  </a:cubicBezTo>
                  <a:cubicBezTo>
                    <a:pt x="5034852" y="6412173"/>
                    <a:pt x="5326263" y="6190848"/>
                    <a:pt x="5649171" y="5938452"/>
                  </a:cubicBezTo>
                  <a:cubicBezTo>
                    <a:pt x="5724931" y="5879291"/>
                    <a:pt x="5800409" y="5821406"/>
                    <a:pt x="5873475" y="5764656"/>
                  </a:cubicBezTo>
                  <a:lnTo>
                    <a:pt x="6007612" y="5660343"/>
                  </a:lnTo>
                  <a:lnTo>
                    <a:pt x="6007612" y="6737454"/>
                  </a:lnTo>
                  <a:lnTo>
                    <a:pt x="5929386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582300F-F646-4FC3-94FC-0582F4B5E0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60995" y="62352"/>
              <a:ext cx="6028697" cy="6795648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FBB8E8B8-1900-4326-8858-F375F5D8A0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63721" y="81632"/>
              <a:ext cx="6025971" cy="6776368"/>
            </a:xfrm>
            <a:custGeom>
              <a:avLst/>
              <a:gdLst>
                <a:gd name="connsiteX0" fmla="*/ 6025971 w 6025971"/>
                <a:gd name="connsiteY0" fmla="*/ 5825635 h 6797829"/>
                <a:gd name="connsiteX1" fmla="*/ 6025971 w 6025971"/>
                <a:gd name="connsiteY1" fmla="*/ 6723285 h 6797829"/>
                <a:gd name="connsiteX2" fmla="*/ 5929386 w 6025971"/>
                <a:gd name="connsiteY2" fmla="*/ 6797829 h 6797829"/>
                <a:gd name="connsiteX3" fmla="*/ 4560411 w 6025971"/>
                <a:gd name="connsiteY3" fmla="*/ 6797829 h 6797829"/>
                <a:gd name="connsiteX4" fmla="*/ 4597731 w 6025971"/>
                <a:gd name="connsiteY4" fmla="*/ 6785305 h 6797829"/>
                <a:gd name="connsiteX5" fmla="*/ 5736707 w 6025971"/>
                <a:gd name="connsiteY5" fmla="*/ 6050108 h 6797829"/>
                <a:gd name="connsiteX6" fmla="*/ 5960301 w 6025971"/>
                <a:gd name="connsiteY6" fmla="*/ 5876738 h 6797829"/>
                <a:gd name="connsiteX7" fmla="*/ 4493599 w 6025971"/>
                <a:gd name="connsiteY7" fmla="*/ 0 h 6797829"/>
                <a:gd name="connsiteX8" fmla="*/ 5981837 w 6025971"/>
                <a:gd name="connsiteY8" fmla="*/ 314220 h 6797829"/>
                <a:gd name="connsiteX9" fmla="*/ 6025971 w 6025971"/>
                <a:gd name="connsiteY9" fmla="*/ 336254 h 6797829"/>
                <a:gd name="connsiteX10" fmla="*/ 6025971 w 6025971"/>
                <a:gd name="connsiteY10" fmla="*/ 1157325 h 6797829"/>
                <a:gd name="connsiteX11" fmla="*/ 5925889 w 6025971"/>
                <a:gd name="connsiteY11" fmla="*/ 1088522 h 6797829"/>
                <a:gd name="connsiteX12" fmla="*/ 5682227 w 6025971"/>
                <a:gd name="connsiteY12" fmla="*/ 957939 h 6797829"/>
                <a:gd name="connsiteX13" fmla="*/ 4493032 w 6025971"/>
                <a:gd name="connsiteY13" fmla="*/ 709658 h 6797829"/>
                <a:gd name="connsiteX14" fmla="*/ 3104646 w 6025971"/>
                <a:gd name="connsiteY14" fmla="*/ 976666 h 6797829"/>
                <a:gd name="connsiteX15" fmla="*/ 1871612 w 6025971"/>
                <a:gd name="connsiteY15" fmla="*/ 1710017 h 6797829"/>
                <a:gd name="connsiteX16" fmla="*/ 1018661 w 6025971"/>
                <a:gd name="connsiteY16" fmla="*/ 2767694 h 6797829"/>
                <a:gd name="connsiteX17" fmla="*/ 709374 w 6025971"/>
                <a:gd name="connsiteY17" fmla="*/ 3998599 h 6797829"/>
                <a:gd name="connsiteX18" fmla="*/ 1221258 w 6025971"/>
                <a:gd name="connsiteY18" fmla="*/ 5141684 h 6797829"/>
                <a:gd name="connsiteX19" fmla="*/ 1479187 w 6025971"/>
                <a:gd name="connsiteY19" fmla="*/ 5504459 h 6797829"/>
                <a:gd name="connsiteX20" fmla="*/ 3021272 w 6025971"/>
                <a:gd name="connsiteY20" fmla="*/ 6793670 h 6797829"/>
                <a:gd name="connsiteX21" fmla="*/ 3035805 w 6025971"/>
                <a:gd name="connsiteY21" fmla="*/ 6797829 h 6797829"/>
                <a:gd name="connsiteX22" fmla="*/ 1656512 w 6025971"/>
                <a:gd name="connsiteY22" fmla="*/ 6797829 h 6797829"/>
                <a:gd name="connsiteX23" fmla="*/ 1630254 w 6025971"/>
                <a:gd name="connsiteY23" fmla="*/ 6775222 h 6797829"/>
                <a:gd name="connsiteX24" fmla="*/ 892250 w 6025971"/>
                <a:gd name="connsiteY24" fmla="*/ 5902700 h 6797829"/>
                <a:gd name="connsiteX25" fmla="*/ 0 w 6025971"/>
                <a:gd name="connsiteY25" fmla="*/ 3998599 h 6797829"/>
                <a:gd name="connsiteX26" fmla="*/ 4493032 w 6025971"/>
                <a:gd name="connsiteY26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25971" h="6797829">
                  <a:moveTo>
                    <a:pt x="6025971" y="5825635"/>
                  </a:moveTo>
                  <a:lnTo>
                    <a:pt x="6025971" y="6723285"/>
                  </a:lnTo>
                  <a:lnTo>
                    <a:pt x="5929386" y="6797829"/>
                  </a:lnTo>
                  <a:lnTo>
                    <a:pt x="4560411" y="6797829"/>
                  </a:lnTo>
                  <a:lnTo>
                    <a:pt x="4597731" y="6785305"/>
                  </a:lnTo>
                  <a:cubicBezTo>
                    <a:pt x="4964953" y="6637825"/>
                    <a:pt x="5315251" y="6379435"/>
                    <a:pt x="5736707" y="6050108"/>
                  </a:cubicBezTo>
                  <a:cubicBezTo>
                    <a:pt x="5812043" y="5991230"/>
                    <a:pt x="5887377" y="5933488"/>
                    <a:pt x="5960301" y="5876738"/>
                  </a:cubicBezTo>
                  <a:close/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25971" y="336254"/>
                  </a:lnTo>
                  <a:lnTo>
                    <a:pt x="6025971" y="1157325"/>
                  </a:lnTo>
                  <a:lnTo>
                    <a:pt x="5925889" y="1088522"/>
                  </a:lnTo>
                  <a:cubicBezTo>
                    <a:pt x="5847314" y="1040649"/>
                    <a:pt x="5765982" y="997036"/>
                    <a:pt x="5682227" y="957939"/>
                  </a:cubicBezTo>
                  <a:cubicBezTo>
                    <a:pt x="5327823" y="793222"/>
                    <a:pt x="4927595" y="709658"/>
                    <a:pt x="4493032" y="709658"/>
                  </a:cubicBezTo>
                  <a:cubicBezTo>
                    <a:pt x="4031940" y="709658"/>
                    <a:pt x="3564888" y="799465"/>
                    <a:pt x="3104646" y="976666"/>
                  </a:cubicBezTo>
                  <a:cubicBezTo>
                    <a:pt x="2655243" y="1149867"/>
                    <a:pt x="2238358" y="1397822"/>
                    <a:pt x="1871612" y="1710017"/>
                  </a:cubicBezTo>
                  <a:cubicBezTo>
                    <a:pt x="1506427" y="2022852"/>
                    <a:pt x="1219414" y="2378815"/>
                    <a:pt x="1018661" y="2767694"/>
                  </a:cubicBezTo>
                  <a:cubicBezTo>
                    <a:pt x="813368" y="3165227"/>
                    <a:pt x="709374" y="3579358"/>
                    <a:pt x="709374" y="3998599"/>
                  </a:cubicBezTo>
                  <a:cubicBezTo>
                    <a:pt x="709374" y="4421103"/>
                    <a:pt x="875510" y="4667680"/>
                    <a:pt x="1221258" y="5141684"/>
                  </a:cubicBezTo>
                  <a:cubicBezTo>
                    <a:pt x="1304681" y="5256035"/>
                    <a:pt x="1390941" y="5374217"/>
                    <a:pt x="1479187" y="5504459"/>
                  </a:cubicBezTo>
                  <a:cubicBezTo>
                    <a:pt x="1942790" y="6187719"/>
                    <a:pt x="2430063" y="6601673"/>
                    <a:pt x="3021272" y="6793670"/>
                  </a:cubicBezTo>
                  <a:lnTo>
                    <a:pt x="3035805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02B6E1-10C9-D451-DFF9-C68858A66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63" y="820616"/>
            <a:ext cx="8370671" cy="48767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2"/>
                </a:solidFill>
                <a:cs typeface="Calibri Light"/>
              </a:rPr>
              <a:t>СПАСИБО ЗА ВНИМАНИЕ</a:t>
            </a:r>
            <a:endParaRPr lang="en-US" sz="5400" b="1" kern="1200" dirty="0">
              <a:solidFill>
                <a:schemeClr val="tx2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9880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8873D23-2DCF-4B31-A009-95721C06E8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13EF075-D4EF-4929-ADBC-91B27DA199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AA26DFA-AAB2-4973-9C17-16D587C7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3F407F11-7321-4BF6-8536-CCE8E34245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06AC5DCC-C3CC-4FD5-AD4E-13A1BE5F7F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4BBCC2F4-EFA7-4AF4-B538-AC4022D90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A9D1364-B6A3-44CB-9FBA-C528F0CE90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DDE80D-8EB8-880F-14C3-176404803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ru-RU" sz="9600" dirty="0" smtClean="0">
                <a:cs typeface="Calibri Light"/>
              </a:rPr>
              <a:t>Цель:</a:t>
            </a:r>
            <a:endParaRPr lang="ru-RU" sz="9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D76F2F-6F92-234E-6315-D2054A10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1385" y="2807678"/>
            <a:ext cx="8299938" cy="12426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tx2"/>
                </a:solidFill>
                <a:cs typeface="Calibri"/>
              </a:rPr>
              <a:t>Рассказать о моей будущей профессии</a:t>
            </a:r>
            <a:endParaRPr lang="ru-RU" sz="3600" b="1" dirty="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4402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8873D23-2DCF-4B31-A009-95721C06E8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13EF075-D4EF-4929-ADBC-91B27DA199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AA26DFA-AAB2-4973-9C17-16D587C7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3F407F11-7321-4BF6-8536-CCE8E34245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06AC5DCC-C3CC-4FD5-AD4E-13A1BE5F7F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4BBCC2F4-EFA7-4AF4-B538-AC4022D90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A9D1364-B6A3-44CB-9FBA-C528F0CE90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DDE80D-8EB8-880F-14C3-176404803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ru-RU" sz="8800" dirty="0">
                <a:cs typeface="Calibri Light"/>
              </a:rPr>
              <a:t>Задачи: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D76F2F-6F92-234E-6315-D2054A10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949" y="386862"/>
            <a:ext cx="6376728" cy="5908430"/>
          </a:xfrm>
        </p:spPr>
        <p:txBody>
          <a:bodyPr anchor="ctr">
            <a:normAutofit/>
          </a:bodyPr>
          <a:lstStyle/>
          <a:p>
            <a:r>
              <a:rPr lang="ru-RU" dirty="0">
                <a:solidFill>
                  <a:schemeClr val="tx2"/>
                </a:solidFill>
                <a:cs typeface="Calibri"/>
              </a:rPr>
              <a:t>Рассказать о том, </a:t>
            </a:r>
            <a:r>
              <a:rPr lang="ru-RU" dirty="0" smtClean="0">
                <a:solidFill>
                  <a:schemeClr val="tx2"/>
                </a:solidFill>
                <a:cs typeface="Calibri"/>
              </a:rPr>
              <a:t>какая профессиональная сфера   </a:t>
            </a:r>
            <a:r>
              <a:rPr lang="ru-RU" dirty="0">
                <a:solidFill>
                  <a:schemeClr val="tx2"/>
                </a:solidFill>
                <a:cs typeface="Calibri"/>
              </a:rPr>
              <a:t>меня интересует </a:t>
            </a:r>
            <a:endParaRPr lang="ru-RU" dirty="0" smtClean="0">
              <a:solidFill>
                <a:schemeClr val="tx2"/>
              </a:solidFill>
              <a:cs typeface="Calibri"/>
            </a:endParaRPr>
          </a:p>
          <a:p>
            <a:r>
              <a:rPr lang="ru-RU" dirty="0" smtClean="0">
                <a:solidFill>
                  <a:schemeClr val="tx2"/>
                </a:solidFill>
                <a:cs typeface="Calibri"/>
              </a:rPr>
              <a:t>Рассмотреть понятие «врач»</a:t>
            </a:r>
            <a:endParaRPr lang="ru-RU" dirty="0">
              <a:solidFill>
                <a:schemeClr val="tx2"/>
              </a:solidFill>
              <a:cs typeface="Calibri"/>
            </a:endParaRPr>
          </a:p>
          <a:p>
            <a:r>
              <a:rPr lang="ru-RU" dirty="0" smtClean="0">
                <a:solidFill>
                  <a:schemeClr val="tx2"/>
                </a:solidFill>
                <a:cs typeface="Calibri"/>
              </a:rPr>
              <a:t>Рассказать </a:t>
            </a:r>
            <a:r>
              <a:rPr lang="ru-RU" dirty="0">
                <a:solidFill>
                  <a:schemeClr val="tx2"/>
                </a:solidFill>
                <a:cs typeface="Calibri"/>
              </a:rPr>
              <a:t>о </a:t>
            </a:r>
            <a:r>
              <a:rPr lang="ru-RU" dirty="0" smtClean="0">
                <a:solidFill>
                  <a:schemeClr val="tx2"/>
                </a:solidFill>
                <a:cs typeface="Calibri"/>
              </a:rPr>
              <a:t>том, как я узнала о понравившейся мне профессии</a:t>
            </a:r>
          </a:p>
          <a:p>
            <a:r>
              <a:rPr lang="ru-RU" dirty="0" smtClean="0">
                <a:solidFill>
                  <a:schemeClr val="tx2"/>
                </a:solidFill>
                <a:cs typeface="Calibri"/>
              </a:rPr>
              <a:t>Выяснить </a:t>
            </a:r>
            <a:r>
              <a:rPr lang="ru-RU" dirty="0">
                <a:solidFill>
                  <a:schemeClr val="tx2"/>
                </a:solidFill>
                <a:cs typeface="Calibri"/>
              </a:rPr>
              <a:t>куда нужно </a:t>
            </a:r>
            <a:r>
              <a:rPr lang="ru-RU" dirty="0" smtClean="0">
                <a:solidFill>
                  <a:schemeClr val="tx2"/>
                </a:solidFill>
                <a:cs typeface="Calibri"/>
              </a:rPr>
              <a:t>поступить и где учиться, чтобы стать «специалистом по медицине катастроф» </a:t>
            </a:r>
            <a:endParaRPr lang="ru-RU" dirty="0">
              <a:solidFill>
                <a:schemeClr val="tx2"/>
              </a:solidFill>
              <a:cs typeface="Calibri"/>
            </a:endParaRPr>
          </a:p>
          <a:p>
            <a:r>
              <a:rPr lang="ru-RU" dirty="0" smtClean="0">
                <a:solidFill>
                  <a:schemeClr val="tx2"/>
                </a:solidFill>
                <a:cs typeface="Calibri"/>
              </a:rPr>
              <a:t>Объяснить в чем  важность выбранной профессии</a:t>
            </a:r>
          </a:p>
          <a:p>
            <a:r>
              <a:rPr lang="ru-RU" dirty="0" smtClean="0">
                <a:solidFill>
                  <a:schemeClr val="tx2"/>
                </a:solidFill>
                <a:cs typeface="Calibri"/>
              </a:rPr>
              <a:t>Рассмотреть </a:t>
            </a:r>
            <a:r>
              <a:rPr lang="ru-RU" dirty="0" smtClean="0">
                <a:solidFill>
                  <a:schemeClr val="tx2"/>
                </a:solidFill>
                <a:cs typeface="Calibri"/>
              </a:rPr>
              <a:t>особенности профессии</a:t>
            </a:r>
            <a:endParaRPr lang="ru-RU" dirty="0">
              <a:solidFill>
                <a:schemeClr val="tx2"/>
              </a:solidFill>
              <a:cs typeface="Calibri"/>
            </a:endParaRPr>
          </a:p>
          <a:p>
            <a:endParaRPr lang="ru-RU" sz="2400" dirty="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9136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3" descr="Изображение выглядит как человек, в помещении, использова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CDCB81F2-1FB8-65D6-957D-99185E97F3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37"/>
          <a:stretch/>
        </p:blipFill>
        <p:spPr>
          <a:xfrm>
            <a:off x="3164040" y="10"/>
            <a:ext cx="966964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10.04.2023).</a:t>
            </a:r>
            <a:endParaRPr lang="en-US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D75A73D5-265C-F775-E767-3567A6EE0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61" y="3723740"/>
            <a:ext cx="6323624" cy="216124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ru-RU" dirty="0" smtClean="0">
                <a:cs typeface="Calibri" panose="020F0502020204030204"/>
              </a:rPr>
              <a:t>	</a:t>
            </a:r>
            <a:r>
              <a:rPr lang="ru-RU" sz="2400" dirty="0"/>
              <a:t>С самого детства я хотела стать врачом. И сейчас, когда время стало подходить ближе к 9 классу и выбору профессии, я заинтересовалась разными направлениями в сфере медицины.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4461" y="49293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/>
              <a:t>	В </a:t>
            </a:r>
            <a:r>
              <a:rPr lang="ru-RU" sz="2400" dirty="0"/>
              <a:t>настоящее время происходит изменение социально-экономической ситуации в стране и в мире и, соответственно, изменяется и рынок труда.</a:t>
            </a:r>
            <a:br>
              <a:rPr lang="ru-RU" sz="2400" dirty="0"/>
            </a:br>
            <a:r>
              <a:rPr lang="ru-RU" sz="2400" dirty="0" smtClean="0"/>
              <a:t>	Растут </a:t>
            </a:r>
            <a:r>
              <a:rPr lang="ru-RU" sz="2400" dirty="0"/>
              <a:t>требования к уровню профессиональной подготовки кадров. Что заставляет подрастающее поколение уже в возрасте 14 лет задумываться о  профессиональной ориентации. </a:t>
            </a:r>
          </a:p>
        </p:txBody>
      </p:sp>
    </p:spTree>
    <p:extLst>
      <p:ext uri="{BB962C8B-B14F-4D97-AF65-F5344CB8AC3E}">
        <p14:creationId xmlns:p14="http://schemas.microsoft.com/office/powerpoint/2010/main" val="1956336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038248A-211C-4EEC-8401-C761B929FB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30A849F-66D9-40C8-BEC8-35AFF8F456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4542298-A2B1-480F-A11C-A40EDD19B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74AEB45E-B965-46A0-8557-C646B5011B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921A22C7-11AD-44B0-9BF7-6E3A458215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7049D82-B7F3-4192-8337-4BDB16955E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4A7FAD9-577C-4D2E-A3B5-C6D0A39D47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Рисунок 4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600774B9-274E-7E24-2EBE-9A954C369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8234" y="1705057"/>
            <a:ext cx="4274841" cy="4274841"/>
          </a:xfr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A5C9C35-2375-49EB-B99C-17C87D42F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7BE7B8C5-3FC9-47E9-B555-AFCB849A41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615B6EFE-6DC2-4A72-AC12-BCCC3638A6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AE8C1B65-6799-4DD1-B262-01901DA126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3829674-8FAF-4E90-9FB7-C6CE17839B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4EA576-CE8D-0EF8-CD48-D3C8988DEFCE}"/>
              </a:ext>
            </a:extLst>
          </p:cNvPr>
          <p:cNvSpPr txBox="1"/>
          <p:nvPr/>
        </p:nvSpPr>
        <p:spPr>
          <a:xfrm>
            <a:off x="441363" y="1724511"/>
            <a:ext cx="6967621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 smtClean="0">
                <a:cs typeface="Calibri"/>
              </a:rPr>
              <a:t>Врач</a:t>
            </a:r>
            <a:r>
              <a:rPr lang="ru-RU" sz="2400" dirty="0">
                <a:cs typeface="Calibri"/>
              </a:rPr>
              <a:t> — специалист с высшим медицинским образованием, использующий свои навыки, знания и опыт в профилактике и лечении заболеваний, поддержании нормальной жизнедеятельности организма человека. Квалификация врача предусматривает обязательное наличие высшего медицинского образования и дополнительной профессиональной подготовки при наличии узкой специализации. </a:t>
            </a:r>
            <a:r>
              <a:rPr lang="ru-RU" sz="2400" b="1" dirty="0">
                <a:cs typeface="Calibri"/>
              </a:rPr>
              <a:t> </a:t>
            </a:r>
            <a:endParaRPr lang="ru-RU" sz="2400" b="1" dirty="0" smtClean="0">
              <a:cs typeface="Calibri"/>
            </a:endParaRPr>
          </a:p>
          <a:p>
            <a:pPr algn="ctr"/>
            <a:r>
              <a:rPr lang="ru-RU" sz="2400" b="1" dirty="0" smtClean="0">
                <a:cs typeface="Calibri"/>
              </a:rPr>
              <a:t>Это </a:t>
            </a:r>
            <a:r>
              <a:rPr lang="ru-RU" sz="2400" b="1" dirty="0">
                <a:cs typeface="Calibri"/>
              </a:rPr>
              <a:t>определение выдает интернет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829B8B-658C-1F1A-B80A-B997A0045DE6}"/>
              </a:ext>
            </a:extLst>
          </p:cNvPr>
          <p:cNvSpPr txBox="1"/>
          <p:nvPr/>
        </p:nvSpPr>
        <p:spPr>
          <a:xfrm>
            <a:off x="2719754" y="199030"/>
            <a:ext cx="582715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800" b="1" dirty="0">
                <a:latin typeface="+mj-lt"/>
                <a:ea typeface="+mj-ea"/>
                <a:cs typeface="Calibri Light"/>
              </a:rPr>
              <a:t>Кто же такой </a:t>
            </a:r>
            <a:r>
              <a:rPr lang="ru-RU" sz="4800" b="1" dirty="0" smtClean="0">
                <a:latin typeface="+mj-lt"/>
                <a:ea typeface="+mj-ea"/>
                <a:cs typeface="Calibri Light"/>
              </a:rPr>
              <a:t>«врач»?</a:t>
            </a:r>
            <a:endParaRPr lang="ru-RU" sz="4800" b="1" dirty="0">
              <a:latin typeface="+mj-lt"/>
              <a:ea typeface="+mj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18820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BD26C94-966A-549D-3C9C-87432BFD1F14}"/>
              </a:ext>
            </a:extLst>
          </p:cNvPr>
          <p:cNvSpPr txBox="1"/>
          <p:nvPr/>
        </p:nvSpPr>
        <p:spPr>
          <a:xfrm>
            <a:off x="5165335" y="525872"/>
            <a:ext cx="6660677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cs typeface="Calibri"/>
              </a:rPr>
              <a:t>	На мой взгляд, врач </a:t>
            </a:r>
            <a:r>
              <a:rPr lang="ru-RU" sz="2000" dirty="0">
                <a:cs typeface="Calibri"/>
              </a:rPr>
              <a:t>- это </a:t>
            </a:r>
            <a:r>
              <a:rPr lang="ru-RU" sz="2000" dirty="0" smtClean="0">
                <a:cs typeface="Calibri"/>
              </a:rPr>
              <a:t>разностороннее понятие, так как каждый </a:t>
            </a:r>
            <a:r>
              <a:rPr lang="ru-RU" sz="2000" dirty="0">
                <a:cs typeface="Calibri"/>
              </a:rPr>
              <a:t>врач отвечает за свою </a:t>
            </a:r>
            <a:r>
              <a:rPr lang="ru-RU" sz="2000" dirty="0" smtClean="0">
                <a:cs typeface="Calibri"/>
              </a:rPr>
              <a:t>специализацию. </a:t>
            </a:r>
            <a:r>
              <a:rPr lang="ru-RU" sz="2000" dirty="0">
                <a:cs typeface="Calibri"/>
              </a:rPr>
              <a:t>Педиатр, терапевт помогают установить диагноз больным или направить к </a:t>
            </a:r>
            <a:r>
              <a:rPr lang="ru-RU" sz="2000" dirty="0" smtClean="0">
                <a:cs typeface="Calibri"/>
              </a:rPr>
              <a:t>более узкому специалисту. Хирург – оперирует, акушер-гинеколог – помогает родиться новым жизням, можно перечислять еще много….	</a:t>
            </a:r>
          </a:p>
          <a:p>
            <a:pPr algn="ctr"/>
            <a:r>
              <a:rPr lang="ru-RU" sz="2000" dirty="0">
                <a:cs typeface="Calibri"/>
              </a:rPr>
              <a:t>	</a:t>
            </a:r>
            <a:r>
              <a:rPr lang="ru-RU" sz="2000" dirty="0" smtClean="0">
                <a:cs typeface="Calibri"/>
              </a:rPr>
              <a:t>Так же нельзя забывать о младшем медперсонале: медсестра</a:t>
            </a:r>
            <a:r>
              <a:rPr lang="ru-RU" sz="2000" dirty="0">
                <a:cs typeface="Calibri"/>
              </a:rPr>
              <a:t>, </a:t>
            </a:r>
            <a:r>
              <a:rPr lang="ru-RU" sz="2000" dirty="0" smtClean="0">
                <a:cs typeface="Calibri"/>
              </a:rPr>
              <a:t>медбрат, которые  </a:t>
            </a:r>
            <a:r>
              <a:rPr lang="ru-RU" sz="2000" dirty="0">
                <a:cs typeface="Calibri"/>
              </a:rPr>
              <a:t>помогают </a:t>
            </a:r>
            <a:r>
              <a:rPr lang="ru-RU" sz="2000" dirty="0" smtClean="0">
                <a:cs typeface="Calibri"/>
              </a:rPr>
              <a:t>врачам, </a:t>
            </a:r>
            <a:r>
              <a:rPr lang="ru-RU" sz="2000" dirty="0">
                <a:cs typeface="Calibri"/>
              </a:rPr>
              <a:t>либо </a:t>
            </a:r>
            <a:r>
              <a:rPr lang="ru-RU" sz="2000" dirty="0" smtClean="0">
                <a:cs typeface="Calibri"/>
              </a:rPr>
              <a:t>самостоятельно оказывают </a:t>
            </a:r>
            <a:r>
              <a:rPr lang="ru-RU" sz="2000" dirty="0">
                <a:cs typeface="Calibri"/>
              </a:rPr>
              <a:t>какую-либо помощь. </a:t>
            </a:r>
            <a:endParaRPr lang="ru-RU" sz="2000" b="1" dirty="0">
              <a:cs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25856" y="4688450"/>
            <a:ext cx="7166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cs typeface="Calibri"/>
              </a:rPr>
              <a:t>А кто-нибудь </a:t>
            </a:r>
            <a:r>
              <a:rPr lang="ru-RU" sz="2400" dirty="0">
                <a:cs typeface="Calibri"/>
              </a:rPr>
              <a:t>слышал о </a:t>
            </a:r>
            <a:r>
              <a:rPr lang="ru-RU" sz="2400" dirty="0" smtClean="0">
                <a:cs typeface="Calibri"/>
              </a:rPr>
              <a:t>таком 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smtClean="0">
                <a:cs typeface="Calibri"/>
              </a:rPr>
              <a:t>медицинском направлении, как </a:t>
            </a:r>
            <a:r>
              <a:rPr lang="ru-RU" sz="2400" dirty="0">
                <a:cs typeface="Calibri"/>
              </a:rPr>
              <a:t> </a:t>
            </a:r>
            <a:endParaRPr lang="ru-RU" sz="2400" dirty="0" smtClean="0">
              <a:cs typeface="Calibri"/>
            </a:endParaRPr>
          </a:p>
          <a:p>
            <a:pPr algn="ctr"/>
            <a:r>
              <a:rPr lang="ru-RU" sz="2400" dirty="0">
                <a:cs typeface="Calibri"/>
              </a:rPr>
              <a:t> </a:t>
            </a:r>
            <a:r>
              <a:rPr lang="ru-RU" sz="2400" b="1" dirty="0" smtClean="0">
                <a:cs typeface="Calibri"/>
              </a:rPr>
              <a:t>"Специалист </a:t>
            </a:r>
            <a:r>
              <a:rPr lang="ru-RU" sz="2400" b="1" dirty="0">
                <a:cs typeface="Calibri"/>
              </a:rPr>
              <a:t>по медицине </a:t>
            </a:r>
            <a:r>
              <a:rPr lang="ru-RU" sz="2400" b="1" dirty="0" smtClean="0">
                <a:cs typeface="Calibri"/>
              </a:rPr>
              <a:t>катастроф«?</a:t>
            </a:r>
            <a:endParaRPr lang="ru-RU" sz="2400" b="1" dirty="0">
              <a:cs typeface="Calibri"/>
            </a:endParaRPr>
          </a:p>
        </p:txBody>
      </p:sp>
      <p:grpSp>
        <p:nvGrpSpPr>
          <p:cNvPr id="11" name="Group 42">
            <a:extLst>
              <a:ext uri="{FF2B5EF4-FFF2-40B4-BE49-F238E27FC236}">
                <a16:creationId xmlns:a16="http://schemas.microsoft.com/office/drawing/2014/main" xmlns="" id="{DAA26DFA-AAB2-4973-9C17-16D587C7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2" name="Freeform: Shape 43">
              <a:extLst>
                <a:ext uri="{FF2B5EF4-FFF2-40B4-BE49-F238E27FC236}">
                  <a16:creationId xmlns:a16="http://schemas.microsoft.com/office/drawing/2014/main" xmlns="" id="{3F407F11-7321-4BF6-8536-CCE8E34245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44">
              <a:extLst>
                <a:ext uri="{FF2B5EF4-FFF2-40B4-BE49-F238E27FC236}">
                  <a16:creationId xmlns:a16="http://schemas.microsoft.com/office/drawing/2014/main" xmlns="" id="{06AC5DCC-C3CC-4FD5-AD4E-13A1BE5F7F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45">
              <a:extLst>
                <a:ext uri="{FF2B5EF4-FFF2-40B4-BE49-F238E27FC236}">
                  <a16:creationId xmlns:a16="http://schemas.microsoft.com/office/drawing/2014/main" xmlns="" id="{4BBCC2F4-EFA7-4AF4-B538-AC4022D90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46">
              <a:extLst>
                <a:ext uri="{FF2B5EF4-FFF2-40B4-BE49-F238E27FC236}">
                  <a16:creationId xmlns:a16="http://schemas.microsoft.com/office/drawing/2014/main" xmlns="" id="{2A9D1364-B6A3-44CB-9FBA-C528F0CE90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70150" y="691875"/>
              <a:ext cx="4328587" cy="5727571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Врачи в масках - Png (пнг) картинки и иконки без фо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63" y="1962509"/>
            <a:ext cx="5399454" cy="333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775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EDDBB197-D710-4A4F-A9CA-FD2177498B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75D1CFA-2CDB-4B64-BD9F-85744E8DA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D6033E-5AB5-FE7C-36B7-F70D9D42D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546" y="131729"/>
            <a:ext cx="10407731" cy="178352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400" b="1" dirty="0" smtClean="0">
                <a:cs typeface="Calibri Light"/>
              </a:rPr>
              <a:t>О</a:t>
            </a:r>
            <a:r>
              <a:rPr lang="en-US" sz="4400" b="1" dirty="0" err="1" smtClean="0">
                <a:cs typeface="Calibri Light"/>
              </a:rPr>
              <a:t>ткуда</a:t>
            </a:r>
            <a:r>
              <a:rPr lang="en-US" sz="4400" b="1" dirty="0" smtClean="0">
                <a:cs typeface="Calibri Light"/>
              </a:rPr>
              <a:t> </a:t>
            </a:r>
            <a:r>
              <a:rPr lang="en-US" sz="4400" b="1" dirty="0">
                <a:cs typeface="Calibri Light"/>
              </a:rPr>
              <a:t>я </a:t>
            </a:r>
            <a:r>
              <a:rPr lang="en-US" sz="4400" b="1" dirty="0" err="1" smtClean="0">
                <a:cs typeface="Calibri Light"/>
              </a:rPr>
              <a:t>узнала</a:t>
            </a:r>
            <a:r>
              <a:rPr lang="ru-RU" sz="4400" b="1" dirty="0" smtClean="0">
                <a:cs typeface="Calibri Light"/>
              </a:rPr>
              <a:t> об этой </a:t>
            </a:r>
            <a:r>
              <a:rPr lang="ru-RU" sz="4400" b="1" dirty="0" err="1" smtClean="0">
                <a:cs typeface="Calibri Light"/>
              </a:rPr>
              <a:t>проффесии</a:t>
            </a:r>
            <a:r>
              <a:rPr lang="en-US" sz="4400" b="1" dirty="0" smtClean="0">
                <a:cs typeface="Calibri Light"/>
              </a:rPr>
              <a:t>?</a:t>
            </a:r>
            <a:endParaRPr lang="en-US" sz="4400" b="1" dirty="0">
              <a:cs typeface="Calibri Ligh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5EE5136-01F1-466C-962D-BA9B4C6757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E11D3AD4-AF9B-4EB5-8C7B-C45D173B4B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15102EBE-A80F-4CFF-B1DD-941EF9728B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EC18CE1F-9DF1-47AF-9E66-6CE348AC23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5BD26A8C-8D1D-41E6-A71E-FE9AC75F3F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Рисунок 4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4AEE3153-91DC-C0F2-F401-B55B05FDA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  <p:sp>
        <p:nvSpPr>
          <p:cNvPr id="19" name="Объект 2"/>
          <p:cNvSpPr txBox="1">
            <a:spLocks/>
          </p:cNvSpPr>
          <p:nvPr/>
        </p:nvSpPr>
        <p:spPr>
          <a:xfrm>
            <a:off x="269632" y="1825625"/>
            <a:ext cx="76903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Об этом направлении в медицине я узнала, благодаря  Всероссийскому проекту «Билет в будущее». Я давно выбирала профессию между различными направлениями, например: микробиолог, вирусолог, хирург. Но в итоге поняла, что все это не для меня.</a:t>
            </a:r>
          </a:p>
          <a:p>
            <a:r>
              <a:rPr lang="ru-RU" dirty="0" smtClean="0"/>
              <a:t>Я очень активный и общительный человек, да изучать вирусы под микроскопом, создавать новые лекарства – это тоже помощь людям, но, к сожалению, я поняла, что мне будет скучно.  </a:t>
            </a:r>
          </a:p>
          <a:p>
            <a:r>
              <a:rPr lang="ru-RU" dirty="0" smtClean="0"/>
              <a:t>А желание помогать, спасать людей есть! И мой выбор пал на одну из рекомендованных мне на платформе профессию «Специалист медицины катастроф»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230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685200-2F25-A6F8-AE54-D3DD6069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06" y="339968"/>
            <a:ext cx="5932126" cy="1577319"/>
          </a:xfrm>
        </p:spPr>
        <p:txBody>
          <a:bodyPr anchor="b">
            <a:normAutofit/>
          </a:bodyPr>
          <a:lstStyle/>
          <a:p>
            <a:pPr algn="ctr"/>
            <a:r>
              <a:rPr lang="ru-RU" b="1" dirty="0">
                <a:cs typeface="Calibri Light"/>
              </a:rPr>
              <a:t>Специалист</a:t>
            </a:r>
            <a:r>
              <a:rPr lang="ru-RU" sz="3600" b="1" dirty="0">
                <a:cs typeface="Calibri Light"/>
              </a:rPr>
              <a:t> </a:t>
            </a:r>
            <a:r>
              <a:rPr lang="ru-RU" b="1" dirty="0">
                <a:cs typeface="Calibri Light"/>
              </a:rPr>
              <a:t>по медицине катастроф </a:t>
            </a:r>
          </a:p>
        </p:txBody>
      </p:sp>
      <p:pic>
        <p:nvPicPr>
          <p:cNvPr id="4" name="Рисунок 4" descr="Изображение выглядит как синий, напиток, пластик, питьевая во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F4FCA1E-35F9-EE2D-20FA-7189D4DB9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48" r="2" b="2815"/>
          <a:stretch/>
        </p:blipFill>
        <p:spPr>
          <a:xfrm>
            <a:off x="5721536" y="1"/>
            <a:ext cx="6470464" cy="6856412"/>
          </a:xfrm>
          <a:custGeom>
            <a:avLst/>
            <a:gdLst/>
            <a:ahLst/>
            <a:cxnLst/>
            <a:rect l="l" t="t" r="r" b="b"/>
            <a:pathLst>
              <a:path w="6470464" h="6856412">
                <a:moveTo>
                  <a:pt x="0" y="0"/>
                </a:moveTo>
                <a:lnTo>
                  <a:pt x="6470464" y="0"/>
                </a:lnTo>
                <a:lnTo>
                  <a:pt x="6470464" y="6856412"/>
                </a:lnTo>
                <a:lnTo>
                  <a:pt x="753" y="6856412"/>
                </a:lnTo>
                <a:lnTo>
                  <a:pt x="83736" y="6682434"/>
                </a:lnTo>
                <a:cubicBezTo>
                  <a:pt x="534353" y="5654674"/>
                  <a:pt x="777103" y="4561946"/>
                  <a:pt x="777103" y="3428997"/>
                </a:cubicBezTo>
                <a:cubicBezTo>
                  <a:pt x="777103" y="2296047"/>
                  <a:pt x="534353" y="1203318"/>
                  <a:pt x="83736" y="175558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4C82744-65AB-D87D-8114-12188B8708D9}"/>
              </a:ext>
            </a:extLst>
          </p:cNvPr>
          <p:cNvSpPr txBox="1"/>
          <p:nvPr/>
        </p:nvSpPr>
        <p:spPr>
          <a:xfrm>
            <a:off x="173576" y="1964353"/>
            <a:ext cx="5887253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Специалист по медицине </a:t>
            </a:r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катастроф </a:t>
            </a:r>
            <a:r>
              <a:rPr lang="ru-RU" sz="2400" dirty="0">
                <a:cs typeface="Calibri"/>
              </a:rPr>
              <a:t>- это человек, </a:t>
            </a:r>
            <a:r>
              <a:rPr lang="ru-RU" sz="2400" dirty="0" smtClean="0">
                <a:cs typeface="Calibri"/>
              </a:rPr>
              <a:t>который прибывает </a:t>
            </a:r>
            <a:r>
              <a:rPr lang="ru-RU" sz="2400" dirty="0">
                <a:cs typeface="Calibri"/>
              </a:rPr>
              <a:t>на крупные </a:t>
            </a:r>
            <a:r>
              <a:rPr lang="ru-RU" sz="2400" dirty="0" smtClean="0">
                <a:cs typeface="Calibri"/>
              </a:rPr>
              <a:t>авиакатастрофы</a:t>
            </a:r>
            <a:r>
              <a:rPr lang="ru-RU" sz="2400" dirty="0">
                <a:cs typeface="Calibri"/>
              </a:rPr>
              <a:t>, </a:t>
            </a:r>
            <a:r>
              <a:rPr lang="ru-RU" sz="2400" dirty="0" smtClean="0">
                <a:cs typeface="Calibri"/>
              </a:rPr>
              <a:t>пожары, ДТП, природные катаклизмы  </a:t>
            </a:r>
            <a:r>
              <a:rPr lang="ru-RU" sz="2400" dirty="0">
                <a:cs typeface="Calibri"/>
              </a:rPr>
              <a:t>и </a:t>
            </a:r>
            <a:r>
              <a:rPr lang="ru-RU" sz="2400" dirty="0" smtClean="0">
                <a:cs typeface="Calibri"/>
              </a:rPr>
              <a:t>т.д</a:t>
            </a:r>
            <a:r>
              <a:rPr lang="ru-RU" sz="2400" dirty="0">
                <a:cs typeface="Calibri"/>
              </a:rPr>
              <a:t>. </a:t>
            </a:r>
            <a:endParaRPr lang="ru-RU" sz="2400" dirty="0" smtClean="0">
              <a:cs typeface="Calibri"/>
            </a:endParaRPr>
          </a:p>
          <a:p>
            <a:r>
              <a:rPr lang="ru-RU" sz="2400" dirty="0">
                <a:cs typeface="Calibri"/>
              </a:rPr>
              <a:t>	</a:t>
            </a:r>
            <a:endParaRPr lang="ru-RU" sz="2400" dirty="0" smtClean="0">
              <a:cs typeface="Calibri"/>
            </a:endParaRPr>
          </a:p>
          <a:p>
            <a:r>
              <a:rPr lang="ru-RU" sz="2400" dirty="0">
                <a:cs typeface="Calibri"/>
              </a:rPr>
              <a:t>	</a:t>
            </a:r>
            <a:r>
              <a:rPr lang="ru-RU" sz="2400" dirty="0" smtClean="0">
                <a:cs typeface="Calibri"/>
              </a:rPr>
              <a:t>В </a:t>
            </a:r>
            <a:r>
              <a:rPr lang="ru-RU" sz="2400" dirty="0">
                <a:cs typeface="Calibri"/>
              </a:rPr>
              <a:t>каждом отделении больниц есть хирурги, </a:t>
            </a:r>
            <a:r>
              <a:rPr lang="ru-RU" sz="2400" dirty="0" smtClean="0">
                <a:cs typeface="Calibri"/>
              </a:rPr>
              <a:t>реаниматологи</a:t>
            </a:r>
            <a:r>
              <a:rPr lang="ru-RU" sz="2400" dirty="0">
                <a:cs typeface="Calibri"/>
              </a:rPr>
              <a:t>, травматологи, но они все не могут разом прибыть на одно </a:t>
            </a:r>
            <a:r>
              <a:rPr lang="ru-RU" sz="2400" dirty="0" smtClean="0">
                <a:cs typeface="Calibri"/>
              </a:rPr>
              <a:t>место катастрофы. </a:t>
            </a:r>
            <a:r>
              <a:rPr lang="ru-RU" sz="2400" dirty="0">
                <a:cs typeface="Calibri"/>
              </a:rPr>
              <a:t>Поэтому специалист по медицине </a:t>
            </a:r>
            <a:r>
              <a:rPr lang="ru-RU" sz="2400" dirty="0" smtClean="0">
                <a:cs typeface="Calibri"/>
              </a:rPr>
              <a:t>катастроф объединяет  </a:t>
            </a:r>
            <a:r>
              <a:rPr lang="ru-RU" sz="2400" dirty="0">
                <a:cs typeface="Calibri"/>
              </a:rPr>
              <a:t>в </a:t>
            </a:r>
            <a:r>
              <a:rPr lang="ru-RU" sz="2400" dirty="0" smtClean="0">
                <a:cs typeface="Calibri"/>
              </a:rPr>
              <a:t>себе </a:t>
            </a:r>
            <a:r>
              <a:rPr lang="ru-RU" sz="2400" dirty="0">
                <a:cs typeface="Calibri"/>
              </a:rPr>
              <a:t>все </a:t>
            </a:r>
            <a:r>
              <a:rPr lang="ru-RU" sz="2400" dirty="0" smtClean="0">
                <a:cs typeface="Calibri"/>
              </a:rPr>
              <a:t>эти направление</a:t>
            </a:r>
            <a:r>
              <a:rPr lang="ru-RU" sz="2400" dirty="0">
                <a:cs typeface="Calibri"/>
              </a:rPr>
              <a:t>, если это потребуется.</a:t>
            </a:r>
          </a:p>
        </p:txBody>
      </p:sp>
    </p:spTree>
    <p:extLst>
      <p:ext uri="{BB962C8B-B14F-4D97-AF65-F5344CB8AC3E}">
        <p14:creationId xmlns:p14="http://schemas.microsoft.com/office/powerpoint/2010/main" val="1663448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8">
            <a:extLst>
              <a:ext uri="{FF2B5EF4-FFF2-40B4-BE49-F238E27FC236}">
                <a16:creationId xmlns:a16="http://schemas.microsoft.com/office/drawing/2014/main" xmlns="" id="{18873D23-2DCF-4B31-A009-95721C06E8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0">
            <a:extLst>
              <a:ext uri="{FF2B5EF4-FFF2-40B4-BE49-F238E27FC236}">
                <a16:creationId xmlns:a16="http://schemas.microsoft.com/office/drawing/2014/main" xmlns="" id="{C13EF075-D4EF-4929-ADBC-91B27DA199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DAA26DFA-AAB2-4973-9C17-16D587C7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3F407F11-7321-4BF6-8536-CCE8E34245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06AC5DCC-C3CC-4FD5-AD4E-13A1BE5F7F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4BBCC2F4-EFA7-4AF4-B538-AC4022D90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2A9D1364-B6A3-44CB-9FBA-C528F0CE90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471FC4-2D9E-D1B0-05AF-11AC48CDE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25" y="1679031"/>
            <a:ext cx="3855720" cy="437197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cs typeface="Calibri Light"/>
              </a:rPr>
              <a:t>В чем </a:t>
            </a:r>
            <a:r>
              <a:rPr lang="ru-RU" sz="3600" b="1" dirty="0" smtClean="0">
                <a:solidFill>
                  <a:schemeClr val="tx2"/>
                </a:solidFill>
                <a:cs typeface="Calibri Light"/>
              </a:rPr>
              <a:t>особенности  </a:t>
            </a:r>
            <a:r>
              <a:rPr lang="ru-RU" sz="3600" b="1" dirty="0">
                <a:solidFill>
                  <a:schemeClr val="tx2"/>
                </a:solidFill>
                <a:cs typeface="Calibri Light"/>
              </a:rPr>
              <a:t>и </a:t>
            </a:r>
            <a:r>
              <a:rPr lang="ru-RU" sz="3600" b="1" dirty="0" smtClean="0">
                <a:solidFill>
                  <a:schemeClr val="tx2"/>
                </a:solidFill>
                <a:cs typeface="Calibri Light"/>
              </a:rPr>
              <a:t>важность этой профессии?</a:t>
            </a:r>
            <a:r>
              <a:rPr lang="ru-RU" sz="3600" b="1" dirty="0">
                <a:solidFill>
                  <a:schemeClr val="tx2"/>
                </a:solidFill>
                <a:cs typeface="Calibri Light"/>
              </a:rPr>
              <a:t>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4C1673-13B3-3D7C-6939-4CB32B99B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6095" y="717058"/>
            <a:ext cx="6464486" cy="36556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tx2"/>
                </a:solidFill>
                <a:cs typeface="Calibri" panose="020F0502020204030204"/>
              </a:rPr>
              <a:t>	Эта </a:t>
            </a:r>
            <a:r>
              <a:rPr lang="ru-RU" sz="2400" dirty="0">
                <a:solidFill>
                  <a:schemeClr val="tx2"/>
                </a:solidFill>
                <a:cs typeface="Calibri" panose="020F0502020204030204"/>
              </a:rPr>
              <a:t>профессия важна для всего общества. </a:t>
            </a:r>
            <a:endParaRPr lang="ru-RU" sz="2400" dirty="0" smtClean="0">
              <a:solidFill>
                <a:schemeClr val="tx2"/>
              </a:solidFill>
              <a:cs typeface="Calibri" panose="020F0502020204030204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chemeClr val="tx2"/>
                </a:solidFill>
                <a:cs typeface="Calibri" panose="020F0502020204030204"/>
              </a:rPr>
              <a:t>	</a:t>
            </a:r>
            <a:r>
              <a:rPr lang="ru-RU" sz="2400" dirty="0" smtClean="0">
                <a:solidFill>
                  <a:schemeClr val="tx2"/>
                </a:solidFill>
                <a:cs typeface="Calibri" panose="020F0502020204030204"/>
              </a:rPr>
              <a:t>Все </a:t>
            </a:r>
            <a:r>
              <a:rPr lang="ru-RU" sz="2400" dirty="0">
                <a:solidFill>
                  <a:schemeClr val="tx2"/>
                </a:solidFill>
                <a:cs typeface="Calibri" panose="020F0502020204030204"/>
              </a:rPr>
              <a:t>кто работает в этой сфере помогают выжить людям попавшим в какую-либо катастрофу. Чрезвычайно важное значение службы медицины катастроф заключается в разработке и планировании системы медицинской защиты населения и лечебно-профилактических учреждений от поражающих факторов наиболее вероятных в данном регионе ЧС.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570" y="4118277"/>
            <a:ext cx="3836376" cy="25588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070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358</Words>
  <Application>Microsoft Office PowerPoint</Application>
  <PresentationFormat>Произвольный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Моя будущая профессия</vt:lpstr>
      <vt:lpstr>Цель:</vt:lpstr>
      <vt:lpstr>Задачи:</vt:lpstr>
      <vt:lpstr>Презентация PowerPoint</vt:lpstr>
      <vt:lpstr>Презентация PowerPoint</vt:lpstr>
      <vt:lpstr>Презентация PowerPoint</vt:lpstr>
      <vt:lpstr>Откуда я узнала об этой проффесии?</vt:lpstr>
      <vt:lpstr>Специалист по медицине катастроф </vt:lpstr>
      <vt:lpstr>В чем особенности  и важность этой профессии? </vt:lpstr>
      <vt:lpstr>Презентация PowerPoint</vt:lpstr>
      <vt:lpstr>Где можно этому обучиться?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Учитель</cp:lastModifiedBy>
  <cp:revision>545</cp:revision>
  <dcterms:created xsi:type="dcterms:W3CDTF">2023-04-08T22:24:55Z</dcterms:created>
  <dcterms:modified xsi:type="dcterms:W3CDTF">2023-04-10T13:28:17Z</dcterms:modified>
</cp:coreProperties>
</file>