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761163" cy="99425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29837" cy="498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29761" y="0"/>
            <a:ext cx="2929837" cy="498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4588" y="1243013"/>
            <a:ext cx="447198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3662"/>
            <a:ext cx="2929837" cy="49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 txBox="1">
            <a:spLocks noGrp="1"/>
          </p:cNvSpPr>
          <p:nvPr>
            <p:ph type="sldNum" idx="12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subTitle" idx="1"/>
          </p:nvPr>
        </p:nvSpPr>
        <p:spPr>
          <a:xfrm>
            <a:off x="323528" y="4653136"/>
            <a:ext cx="7903395" cy="1728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300"/>
              <a:buNone/>
            </a:pPr>
            <a:r>
              <a:rPr lang="ru-RU" sz="33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«Нет героев от рождения, они рождаются в боях»</a:t>
            </a:r>
            <a:endParaRPr/>
          </a:p>
          <a:p>
            <a:pPr marL="0" lvl="0" indent="0" algn="r" rtl="0">
              <a:spcBef>
                <a:spcPts val="660"/>
              </a:spcBef>
              <a:spcAft>
                <a:spcPts val="0"/>
              </a:spcAft>
              <a:buClr>
                <a:srgbClr val="C00000"/>
              </a:buClr>
              <a:buSzPts val="3300"/>
              <a:buNone/>
            </a:pPr>
            <a:r>
              <a:rPr lang="ru-RU" sz="33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А.Т. Твардовский</a:t>
            </a:r>
            <a:endParaRPr/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4317" y="941160"/>
            <a:ext cx="2592288" cy="3528392"/>
          </a:xfrm>
          <a:prstGeom prst="rect">
            <a:avLst/>
          </a:prstGeom>
          <a:solidFill>
            <a:srgbClr val="FF0000"/>
          </a:solidFill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52629" y="2185080"/>
            <a:ext cx="5739852" cy="246805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2987824" y="260648"/>
            <a:ext cx="5904657" cy="192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330"/>
              <a:buFont typeface="Arial"/>
              <a:buNone/>
            </a:pPr>
            <a:r>
              <a:rPr lang="ru-RU" sz="3330" b="1" i="0" u="none" strike="noStrike" cap="none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-RU" sz="333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Только тот народ, который чтит своих героев, может стать великим»</a:t>
            </a:r>
            <a:endParaRPr sz="3330" b="1" i="0" u="none" strike="noStrike" cap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>
            <a:spLocks noGrp="1"/>
          </p:cNvSpPr>
          <p:nvPr>
            <p:ph type="title"/>
          </p:nvPr>
        </p:nvSpPr>
        <p:spPr>
          <a:xfrm>
            <a:off x="9612560" y="274638"/>
            <a:ext cx="12961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73" name="Google Shape;173;p22"/>
          <p:cNvSpPr txBox="1">
            <a:spLocks noGrp="1"/>
          </p:cNvSpPr>
          <p:nvPr>
            <p:ph type="body" idx="1"/>
          </p:nvPr>
        </p:nvSpPr>
        <p:spPr>
          <a:xfrm>
            <a:off x="467544" y="274638"/>
            <a:ext cx="8136904" cy="6250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ru-RU" b="1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Победа далась нам нелегко. Враг был силен и коварен. Тем большей славы достоин советский солдат – чудо-богатырь. Ему мы обязаны нашей победой. Слово «солдат» собирательное: это и рядовой, и сержант, и старшина, и офицер, и генерал, и маршал – все воины фронта и партизаны. Нравственная сила советского солдата, проявленная на войне, необыкновенна. Она воплотилась в его доблести, отваге и героизме. Наш солдат смело шел в атаку на врага, без колебаний вступал в смертельный бой, прокладывал путь к победе, ради жизни на земле. Он был храбр в бою, суров и великодушен...</a:t>
            </a:r>
            <a:endParaRPr/>
          </a:p>
          <a:p>
            <a:pPr marL="0" lvl="0" indent="0" algn="r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ru-RU" b="1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И.С. Конев</a:t>
            </a:r>
            <a:endParaRPr b="1" i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body" idx="1"/>
          </p:nvPr>
        </p:nvSpPr>
        <p:spPr>
          <a:xfrm>
            <a:off x="457200" y="260649"/>
            <a:ext cx="7931224" cy="64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Воинские звания И.С. Конева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23"/>
          <p:cNvSpPr txBox="1">
            <a:spLocks noGrp="1"/>
          </p:cNvSpPr>
          <p:nvPr>
            <p:ph type="body" idx="2"/>
          </p:nvPr>
        </p:nvSpPr>
        <p:spPr>
          <a:xfrm>
            <a:off x="251520" y="1196752"/>
            <a:ext cx="5544616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Комдив – 26.11.1935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Комкор – 22.02.1939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Командарм 2-го ранга – 1939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Генерал-лейтенант – 4.06.1940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Генерал-полковник – 11.09.1941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Генерал армии – 26.08.1943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Маршал Советского Союза – 20.02.1944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0" name="Google Shape;18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6136" y="1304764"/>
            <a:ext cx="2852265" cy="4392488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>
            <a:spLocks noGrp="1"/>
          </p:cNvSpPr>
          <p:nvPr>
            <p:ph type="title"/>
          </p:nvPr>
        </p:nvSpPr>
        <p:spPr>
          <a:xfrm>
            <a:off x="2015672" y="188640"/>
            <a:ext cx="54006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Награды И.С. Конева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24"/>
          <p:cNvSpPr txBox="1">
            <a:spLocks noGrp="1"/>
          </p:cNvSpPr>
          <p:nvPr>
            <p:ph type="body" idx="1"/>
          </p:nvPr>
        </p:nvSpPr>
        <p:spPr>
          <a:xfrm>
            <a:off x="35496" y="908720"/>
            <a:ext cx="4680520" cy="5904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</a:pPr>
            <a:r>
              <a:rPr lang="ru-RU" sz="1280"/>
              <a:t>Дважды Герой Советского Союза (29 июля 1944, 1 июня 1945)</a:t>
            </a:r>
            <a:endParaRPr sz="1280"/>
          </a:p>
          <a:p>
            <a:pPr marL="342900" lvl="0" indent="-34290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</a:pPr>
            <a:r>
              <a:rPr lang="ru-RU" sz="1280"/>
              <a:t>Высший советский военный орден «Победа» (30.03.1945)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</a:pPr>
            <a:r>
              <a:rPr lang="ru-RU" sz="1280"/>
              <a:t>7 орденов Ленина (29.07.1944, 21.02.1945, 27.12.1947, 18.12.1956, 27.12.1957, 27.12.1967, 28.12.1972)</a:t>
            </a:r>
            <a:endParaRPr sz="1280"/>
          </a:p>
          <a:p>
            <a:pPr marL="342900" lvl="0" indent="-34290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</a:pPr>
            <a:r>
              <a:rPr lang="ru-RU" sz="1280"/>
              <a:t>Орден Октябрьской Революции (22.02.1968)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</a:pPr>
            <a:r>
              <a:rPr lang="ru-RU" sz="1280"/>
              <a:t>3 ордена Красного Знамени (22.02.1938, 3.11.1944, 20.06.1949)</a:t>
            </a:r>
            <a:endParaRPr sz="1280"/>
          </a:p>
          <a:p>
            <a:pPr marL="342900" lvl="0" indent="-34290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</a:pPr>
            <a:r>
              <a:rPr lang="ru-RU" sz="1280"/>
              <a:t>2 ордена Суворова 1 степени (27.08.1943, 17.05.1944)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</a:pPr>
            <a:r>
              <a:rPr lang="ru-RU" sz="1280"/>
              <a:t>2 ордена Кутузова 1 степени (9.04.1943, 28.07.1943)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</a:pPr>
            <a:r>
              <a:rPr lang="ru-RU" sz="1280"/>
              <a:t>Орден Красной Звезды (16.08.1936)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</a:pPr>
            <a:r>
              <a:rPr lang="ru-RU" sz="1280"/>
              <a:t>Медаль «XX лет Рабоче-Крестьянской Красной Армии» (22.02.1938)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</a:pPr>
            <a:r>
              <a:rPr lang="ru-RU" sz="1280"/>
              <a:t>Медаль «За оборону Москвы» (1.05.1944)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</a:pPr>
            <a:r>
              <a:rPr lang="ru-RU" sz="1280"/>
              <a:t>Медаль «За победу над Германией в Великой Отечественной войне 1941—1945 гг.» (1945)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</a:pPr>
            <a:r>
              <a:rPr lang="ru-RU" sz="1280"/>
              <a:t>Медаль «За взятие Берлина» (9.06.1945)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</a:pPr>
            <a:r>
              <a:rPr lang="ru-RU" sz="1280"/>
              <a:t>Медаль «За освобождение Праги» (9.06.1945)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</a:pPr>
            <a:r>
              <a:rPr lang="ru-RU" sz="1280"/>
              <a:t>Медаль «В память 800-летия Москвы» (21.09.1947)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</a:pPr>
            <a:r>
              <a:rPr lang="ru-RU" sz="1280"/>
              <a:t>Медаль «30 лет Советской Армии и Флота» (22.02.1948)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</a:pPr>
            <a:r>
              <a:rPr lang="ru-RU" sz="1280"/>
              <a:t>Медаль «40 лет Вооружённых Сил СССР» (17.02.1958)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</a:pPr>
            <a:r>
              <a:rPr lang="ru-RU" sz="1280"/>
              <a:t>Медаль «Двадцать лет победы в Великой Отечественной войне 1941—1945 гг.» (1965)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</a:pPr>
            <a:r>
              <a:rPr lang="ru-RU" sz="1280"/>
              <a:t>Медаль «50 лет Вооружённых Сил СССР» (1968)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</a:pPr>
            <a:r>
              <a:rPr lang="ru-RU" sz="1280"/>
              <a:t>Медаль «За воинскую доблесть. В ознаменование 100-летия со дня рождения Владимира Ильича Ленина»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</a:pPr>
            <a:r>
              <a:rPr lang="ru-RU" sz="1280"/>
              <a:t>Почётное оружие — именная шашка с золотым изображением Государственного герба СССР</a:t>
            </a:r>
            <a:endParaRPr sz="1280"/>
          </a:p>
        </p:txBody>
      </p:sp>
      <p:sp>
        <p:nvSpPr>
          <p:cNvPr id="187" name="Google Shape;187;p24"/>
          <p:cNvSpPr txBox="1"/>
          <p:nvPr/>
        </p:nvSpPr>
        <p:spPr>
          <a:xfrm>
            <a:off x="4716016" y="908720"/>
            <a:ext cx="4283968" cy="554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</a:pPr>
            <a:r>
              <a:rPr lang="ru-RU" sz="12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Герой Чехословацкой социалистической республики (28.04.1970)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</a:pPr>
            <a:r>
              <a:rPr lang="ru-RU" sz="12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Герой Монгольской народной республики (7.05.1971)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</a:pPr>
            <a:r>
              <a:rPr lang="ru-RU" sz="12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Орден «За заслуги перед Отечеством» в серебре (ГДР)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</a:pPr>
            <a:r>
              <a:rPr lang="ru-RU" sz="12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Орден «Крест Грюнвальда» 1 класса (ПНР)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</a:pPr>
            <a:r>
              <a:rPr lang="ru-RU" sz="12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Звезда ордена «За воинскую доблесть» (Virtuti Militari) 1 класса (ПНР)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</a:pPr>
            <a:r>
              <a:rPr lang="ru-RU" sz="12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Звезда ордена Возрождения Польши 1 класса (ПНР)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</a:pPr>
            <a:r>
              <a:rPr lang="ru-RU" sz="12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Два ордена Сухэ-Батора (1961, 1971, МНР)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</a:pPr>
            <a:r>
              <a:rPr lang="ru-RU" sz="12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Орден Боевого Красного Знамени (МНР)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</a:pPr>
            <a:r>
              <a:rPr lang="ru-RU" sz="12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Орден «Партизанская звезда» 1 степени (СФРЮ)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</a:pPr>
            <a:r>
              <a:rPr lang="ru-RU" sz="12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Орден «Народная Республика Болгария» 1 степени (НРБ)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</a:pPr>
            <a:r>
              <a:rPr lang="ru-RU" sz="12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Орден Клемента Готвальда (ЧССР)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</a:pPr>
            <a:r>
              <a:rPr lang="ru-RU" sz="12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Звезда и знак ордена Белого льва 1 степени (ЧССР)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</a:pPr>
            <a:r>
              <a:rPr lang="ru-RU" sz="12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Орден белого Льва «За Победу» 1 степени (ЧССР)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</a:pPr>
            <a:r>
              <a:rPr lang="ru-RU" sz="12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Орден Военный крест (ЧССР)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</a:pPr>
            <a:r>
              <a:rPr lang="ru-RU" sz="12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Орден «Венгерская свобода» (ВНР)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</a:pPr>
            <a:r>
              <a:rPr lang="ru-RU" sz="12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Орден Венгерской народной Республики (ВНР)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</a:pPr>
            <a:r>
              <a:rPr lang="ru-RU" sz="12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Почётный рыцарь-командор ордена Бани (Великобритания)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</a:pPr>
            <a:r>
              <a:rPr lang="ru-RU" sz="12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Орден Почётного легиона 2 класса (Франция)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</a:pPr>
            <a:r>
              <a:rPr lang="ru-RU" sz="12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Военный крест (Франция)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</a:pPr>
            <a:r>
              <a:rPr lang="ru-RU" sz="12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Орден «Легион Почёта» степени Главнокомандующего (США)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</a:pPr>
            <a:r>
              <a:rPr lang="ru-RU" sz="12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Медаль Китайско-советская дружба (КНР)</a:t>
            </a:r>
            <a:endParaRPr/>
          </a:p>
          <a:p>
            <a:pPr marL="342900" marR="0" lvl="0" indent="-26162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</a:pPr>
            <a:endParaRPr sz="12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>
            <a:spLocks noGrp="1"/>
          </p:cNvSpPr>
          <p:nvPr>
            <p:ph type="title"/>
          </p:nvPr>
        </p:nvSpPr>
        <p:spPr>
          <a:xfrm>
            <a:off x="251520" y="165342"/>
            <a:ext cx="8496944" cy="383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ru-RU" sz="3600" b="1">
                <a:latin typeface="Times New Roman"/>
                <a:ea typeface="Times New Roman"/>
                <a:cs typeface="Times New Roman"/>
                <a:sym typeface="Times New Roman"/>
              </a:rPr>
              <a:t>Увековечение памяти И.С. Конева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25"/>
          <p:cNvSpPr txBox="1">
            <a:spLocks noGrp="1"/>
          </p:cNvSpPr>
          <p:nvPr>
            <p:ph type="body" idx="1"/>
          </p:nvPr>
        </p:nvSpPr>
        <p:spPr>
          <a:xfrm>
            <a:off x="-108520" y="3717033"/>
            <a:ext cx="4176464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b="1">
                <a:latin typeface="Times New Roman"/>
                <a:ea typeface="Times New Roman"/>
                <a:cs typeface="Times New Roman"/>
                <a:sym typeface="Times New Roman"/>
              </a:rPr>
              <a:t>Памятник И.С. Коневу в Вологде</a:t>
            </a:r>
            <a:endParaRPr/>
          </a:p>
        </p:txBody>
      </p:sp>
      <p:sp>
        <p:nvSpPr>
          <p:cNvPr id="194" name="Google Shape;194;p25"/>
          <p:cNvSpPr txBox="1">
            <a:spLocks noGrp="1"/>
          </p:cNvSpPr>
          <p:nvPr>
            <p:ph type="body" idx="2"/>
          </p:nvPr>
        </p:nvSpPr>
        <p:spPr>
          <a:xfrm>
            <a:off x="4388127" y="3741320"/>
            <a:ext cx="4254624" cy="53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lang="ru-RU" sz="2040" b="1">
                <a:latin typeface="Times New Roman"/>
                <a:ea typeface="Times New Roman"/>
                <a:cs typeface="Times New Roman"/>
                <a:sym typeface="Times New Roman"/>
              </a:rPr>
              <a:t>Улица Маршала Конева в Вологде</a:t>
            </a:r>
            <a:endParaRPr sz="204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5" name="Google Shape;19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11960" y="692664"/>
            <a:ext cx="4456212" cy="2904048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6" name="Google Shape;196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7801" y="692696"/>
            <a:ext cx="2664296" cy="3075207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7" name="Google Shape;197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63462" y="4270736"/>
            <a:ext cx="2004710" cy="1999784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8" name="Google Shape;198;p25"/>
          <p:cNvSpPr txBox="1"/>
          <p:nvPr/>
        </p:nvSpPr>
        <p:spPr>
          <a:xfrm>
            <a:off x="3859505" y="5589240"/>
            <a:ext cx="2808312" cy="87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r>
              <a:rPr lang="ru-RU" sz="204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Памятная доска на доме № 1 ул. Маршала Конева в Вологде</a:t>
            </a:r>
            <a:endParaRPr sz="204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9" name="Google Shape;199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2267" y="4149081"/>
            <a:ext cx="2167487" cy="2388659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0" name="Google Shape;200;p25"/>
          <p:cNvSpPr txBox="1"/>
          <p:nvPr/>
        </p:nvSpPr>
        <p:spPr>
          <a:xfrm>
            <a:off x="2717483" y="4293690"/>
            <a:ext cx="2808312" cy="74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r>
              <a:rPr lang="ru-RU" sz="204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Мемориальная доска И.С. Коневу в Вологде</a:t>
            </a:r>
            <a:endParaRPr sz="204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4186808" cy="30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ru-RU" sz="2000" b="1">
                <a:latin typeface="Times New Roman"/>
                <a:ea typeface="Times New Roman"/>
                <a:cs typeface="Times New Roman"/>
                <a:sym typeface="Times New Roman"/>
              </a:rPr>
              <a:t>Мемориальный комплекс «Высота Конева» в Харьковской области</a:t>
            </a: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b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Оттуда был дан приказ о начале штурма Харькова по окончательному освобождению города от немецко-фашистских захватчиков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26"/>
          <p:cNvSpPr txBox="1">
            <a:spLocks noGrp="1"/>
          </p:cNvSpPr>
          <p:nvPr>
            <p:ph type="body" idx="2"/>
          </p:nvPr>
        </p:nvSpPr>
        <p:spPr>
          <a:xfrm>
            <a:off x="5055436" y="620688"/>
            <a:ext cx="3816424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 b="1">
                <a:latin typeface="Times New Roman"/>
                <a:ea typeface="Times New Roman"/>
                <a:cs typeface="Times New Roman"/>
                <a:sym typeface="Times New Roman"/>
              </a:rPr>
              <a:t>Мемориальная доска </a:t>
            </a: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на здании ул. Большая Покровская </a:t>
            </a:r>
            <a:endParaRPr/>
          </a:p>
          <a:p>
            <a:pPr marL="342900" lvl="0" indent="-3429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в г. Нижний Новгород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7" name="Google Shape;207;p26" descr="https://upload.wikimedia.org/wikipedia/commons/thumb/8/8f/Konev_hight.jpg/300px-Konev_hight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45604" y="3284984"/>
            <a:ext cx="3810000" cy="2857500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08" name="Google Shape;208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80112" y="2095672"/>
            <a:ext cx="2767073" cy="4425300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 txBox="1">
            <a:spLocks noGrp="1"/>
          </p:cNvSpPr>
          <p:nvPr>
            <p:ph type="title"/>
          </p:nvPr>
        </p:nvSpPr>
        <p:spPr>
          <a:xfrm>
            <a:off x="755576" y="116632"/>
            <a:ext cx="7992888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ru-RU" sz="3600" b="1">
                <a:latin typeface="Times New Roman"/>
                <a:ea typeface="Times New Roman"/>
                <a:cs typeface="Times New Roman"/>
                <a:sym typeface="Times New Roman"/>
              </a:rPr>
              <a:t>Увековечение памяти И.С. Конева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Google Shape;214;p27"/>
          <p:cNvSpPr txBox="1">
            <a:spLocks noGrp="1"/>
          </p:cNvSpPr>
          <p:nvPr>
            <p:ph type="body" idx="1"/>
          </p:nvPr>
        </p:nvSpPr>
        <p:spPr>
          <a:xfrm>
            <a:off x="467544" y="5675125"/>
            <a:ext cx="3948905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 b="1">
                <a:latin typeface="Times New Roman"/>
                <a:ea typeface="Times New Roman"/>
                <a:cs typeface="Times New Roman"/>
                <a:sym typeface="Times New Roman"/>
              </a:rPr>
              <a:t>г. Старый Оскол</a:t>
            </a:r>
            <a:endParaRPr/>
          </a:p>
          <a:p>
            <a:pPr marL="342900" lvl="0" indent="-3429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 b="1">
                <a:latin typeface="Times New Roman"/>
                <a:ea typeface="Times New Roman"/>
                <a:cs typeface="Times New Roman"/>
                <a:sym typeface="Times New Roman"/>
              </a:rPr>
              <a:t>Белгородская область</a:t>
            </a:r>
            <a:endParaRPr/>
          </a:p>
        </p:txBody>
      </p:sp>
      <p:sp>
        <p:nvSpPr>
          <p:cNvPr id="215" name="Google Shape;215;p27"/>
          <p:cNvSpPr txBox="1"/>
          <p:nvPr/>
        </p:nvSpPr>
        <p:spPr>
          <a:xfrm>
            <a:off x="755576" y="4660131"/>
            <a:ext cx="1584989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г. Киров</a:t>
            </a:r>
            <a:endParaRPr/>
          </a:p>
          <a:p>
            <a:pPr marL="342900" marR="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27" descr="http://img1.liveinternet.ru/images/attach/c/4/81/477/81477889_KonevISBoardIrkutsk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3731" y="3831583"/>
            <a:ext cx="3948905" cy="2606278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7" name="Google Shape;217;p27" descr="http://ordenrf.ru/upload/novosty-info/marshal-konev-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1520" y="745181"/>
            <a:ext cx="2810068" cy="3744416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8" name="Google Shape;218;p27"/>
          <p:cNvSpPr txBox="1"/>
          <p:nvPr/>
        </p:nvSpPr>
        <p:spPr>
          <a:xfrm>
            <a:off x="6684768" y="3298175"/>
            <a:ext cx="2051348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г. Харьков</a:t>
            </a:r>
            <a:endParaRPr/>
          </a:p>
          <a:p>
            <a:pPr marL="342900" marR="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47864" y="620688"/>
            <a:ext cx="5120640" cy="2644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>
            <a:spLocks noGrp="1"/>
          </p:cNvSpPr>
          <p:nvPr>
            <p:ph type="title"/>
          </p:nvPr>
        </p:nvSpPr>
        <p:spPr>
          <a:xfrm>
            <a:off x="679288" y="476672"/>
            <a:ext cx="7992888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ru-RU" sz="3600" b="1">
                <a:latin typeface="Times New Roman"/>
                <a:ea typeface="Times New Roman"/>
                <a:cs typeface="Times New Roman"/>
                <a:sym typeface="Times New Roman"/>
              </a:rPr>
              <a:t>Увековечение памяти И.С. Конева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p28"/>
          <p:cNvSpPr txBox="1">
            <a:spLocks noGrp="1"/>
          </p:cNvSpPr>
          <p:nvPr>
            <p:ph type="body" idx="1"/>
          </p:nvPr>
        </p:nvSpPr>
        <p:spPr>
          <a:xfrm>
            <a:off x="2699792" y="4734783"/>
            <a:ext cx="2216816" cy="48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г. Москва</a:t>
            </a:r>
            <a:endParaRPr/>
          </a:p>
        </p:txBody>
      </p:sp>
      <p:sp>
        <p:nvSpPr>
          <p:cNvPr id="226" name="Google Shape;226;p28"/>
          <p:cNvSpPr txBox="1"/>
          <p:nvPr/>
        </p:nvSpPr>
        <p:spPr>
          <a:xfrm>
            <a:off x="6614382" y="5517232"/>
            <a:ext cx="2051348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г. Белгород</a:t>
            </a:r>
            <a:endParaRPr/>
          </a:p>
          <a:p>
            <a:pPr marL="342900" marR="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0951" y="2204864"/>
            <a:ext cx="3240360" cy="2181987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8" name="Google Shape;228;p28" descr="http://zoozel.ru/gallery/images/1050577_belgorod-pamyatniki-konev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97588" y="1717552"/>
            <a:ext cx="2484936" cy="3313248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9" name="Google Shape;229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0982" y="1717552"/>
            <a:ext cx="2363692" cy="3498119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>
            <a:spLocks noGrp="1"/>
          </p:cNvSpPr>
          <p:nvPr>
            <p:ph type="title"/>
          </p:nvPr>
        </p:nvSpPr>
        <p:spPr>
          <a:xfrm>
            <a:off x="691178" y="332656"/>
            <a:ext cx="7992888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ru-RU" sz="3600" b="1">
                <a:latin typeface="Times New Roman"/>
                <a:ea typeface="Times New Roman"/>
                <a:cs typeface="Times New Roman"/>
                <a:sym typeface="Times New Roman"/>
              </a:rPr>
              <a:t>Увековечение памяти И.С. Конева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body" idx="1"/>
          </p:nvPr>
        </p:nvSpPr>
        <p:spPr>
          <a:xfrm>
            <a:off x="5436096" y="5947775"/>
            <a:ext cx="2827200" cy="48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ru-RU" sz="1960" b="1">
                <a:latin typeface="Times New Roman"/>
                <a:ea typeface="Times New Roman"/>
                <a:cs typeface="Times New Roman"/>
                <a:sym typeface="Times New Roman"/>
              </a:rPr>
              <a:t>г. Свидник, Словакия</a:t>
            </a:r>
            <a:endParaRPr/>
          </a:p>
        </p:txBody>
      </p:sp>
      <p:sp>
        <p:nvSpPr>
          <p:cNvPr id="236" name="Google Shape;236;p29"/>
          <p:cNvSpPr txBox="1"/>
          <p:nvPr/>
        </p:nvSpPr>
        <p:spPr>
          <a:xfrm>
            <a:off x="1049691" y="5919218"/>
            <a:ext cx="2702257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г. Прага, Чехия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6096" y="1677058"/>
            <a:ext cx="2808312" cy="4062510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8" name="Google Shape;238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3608" y="1670746"/>
            <a:ext cx="2708340" cy="4062510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827584" y="188640"/>
            <a:ext cx="2818656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2880" b="1">
                <a:latin typeface="Times New Roman"/>
                <a:ea typeface="Times New Roman"/>
                <a:cs typeface="Times New Roman"/>
                <a:sym typeface="Times New Roman"/>
              </a:rPr>
              <a:t>Детские годы</a:t>
            </a:r>
            <a:endParaRPr sz="252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2"/>
          </p:nvPr>
        </p:nvSpPr>
        <p:spPr>
          <a:xfrm>
            <a:off x="4211960" y="836712"/>
            <a:ext cx="4474840" cy="5832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ru-RU" sz="2170" b="1">
                <a:latin typeface="Times New Roman"/>
                <a:ea typeface="Times New Roman"/>
                <a:cs typeface="Times New Roman"/>
                <a:sym typeface="Times New Roman"/>
              </a:rPr>
              <a:t>Родился 28 декабря 1897</a:t>
            </a:r>
            <a:endParaRPr/>
          </a:p>
          <a:p>
            <a:pPr marL="342900" lvl="0" indent="-342900" algn="just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ru-RU" sz="2170" b="1">
                <a:latin typeface="Times New Roman"/>
                <a:ea typeface="Times New Roman"/>
                <a:cs typeface="Times New Roman"/>
                <a:sym typeface="Times New Roman"/>
              </a:rPr>
              <a:t>года в деревне Лодейно </a:t>
            </a:r>
            <a:endParaRPr/>
          </a:p>
          <a:p>
            <a:pPr marL="342900" lvl="0" indent="-342900" algn="just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ru-RU" sz="2170" b="1">
                <a:latin typeface="Times New Roman"/>
                <a:ea typeface="Times New Roman"/>
                <a:cs typeface="Times New Roman"/>
                <a:sym typeface="Times New Roman"/>
              </a:rPr>
              <a:t>Щеткинской  волости </a:t>
            </a:r>
            <a:endParaRPr/>
          </a:p>
          <a:p>
            <a:pPr marL="342900" lvl="0" indent="-342900" algn="just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ru-RU" sz="2170" b="1">
                <a:latin typeface="Times New Roman"/>
                <a:ea typeface="Times New Roman"/>
                <a:cs typeface="Times New Roman"/>
                <a:sym typeface="Times New Roman"/>
              </a:rPr>
              <a:t>Никольского уезда Вологодской</a:t>
            </a:r>
            <a:endParaRPr/>
          </a:p>
          <a:p>
            <a:pPr marL="342900" lvl="0" indent="-342900" algn="just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ru-RU" sz="2170" b="1">
                <a:latin typeface="Times New Roman"/>
                <a:ea typeface="Times New Roman"/>
                <a:cs typeface="Times New Roman"/>
                <a:sym typeface="Times New Roman"/>
              </a:rPr>
              <a:t>губернии (ныне Подосиновского</a:t>
            </a:r>
            <a:endParaRPr sz="217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ru-RU" sz="2170" b="1">
                <a:latin typeface="Times New Roman"/>
                <a:ea typeface="Times New Roman"/>
                <a:cs typeface="Times New Roman"/>
                <a:sym typeface="Times New Roman"/>
              </a:rPr>
              <a:t>района Кировской области) в</a:t>
            </a:r>
            <a:endParaRPr/>
          </a:p>
          <a:p>
            <a:pPr marL="342900" lvl="0" indent="-342900" algn="just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ru-RU" sz="2170" b="1">
                <a:latin typeface="Times New Roman"/>
                <a:ea typeface="Times New Roman"/>
                <a:cs typeface="Times New Roman"/>
                <a:sym typeface="Times New Roman"/>
              </a:rPr>
              <a:t>семье крестьянина. </a:t>
            </a:r>
            <a:endParaRPr/>
          </a:p>
          <a:p>
            <a:pPr marL="342900" lvl="0" indent="-342900" algn="just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ru-RU" sz="2170" b="1">
                <a:latin typeface="Times New Roman"/>
                <a:ea typeface="Times New Roman"/>
                <a:cs typeface="Times New Roman"/>
                <a:sym typeface="Times New Roman"/>
              </a:rPr>
              <a:t>Окончил</a:t>
            </a:r>
            <a:endParaRPr/>
          </a:p>
          <a:p>
            <a:pPr marL="342900" lvl="0" indent="-342900" algn="just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ru-RU" sz="2170" b="1">
                <a:latin typeface="Times New Roman"/>
                <a:ea typeface="Times New Roman"/>
                <a:cs typeface="Times New Roman"/>
                <a:sym typeface="Times New Roman"/>
              </a:rPr>
              <a:t>Николо-Пушемское земское</a:t>
            </a:r>
            <a:endParaRPr/>
          </a:p>
          <a:p>
            <a:pPr marL="342900" lvl="0" indent="-342900" algn="just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ru-RU" sz="2170" b="1">
                <a:latin typeface="Times New Roman"/>
                <a:ea typeface="Times New Roman"/>
                <a:cs typeface="Times New Roman"/>
                <a:sym typeface="Times New Roman"/>
              </a:rPr>
              <a:t>училище в соседнем селе</a:t>
            </a:r>
            <a:endParaRPr/>
          </a:p>
          <a:p>
            <a:pPr marL="342900" lvl="0" indent="-342900" algn="just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ru-RU" sz="2170" b="1">
                <a:latin typeface="Times New Roman"/>
                <a:ea typeface="Times New Roman"/>
                <a:cs typeface="Times New Roman"/>
                <a:sym typeface="Times New Roman"/>
              </a:rPr>
              <a:t>Щёткино в 1912 году. </a:t>
            </a:r>
            <a:endParaRPr/>
          </a:p>
          <a:p>
            <a:pPr marL="342900" lvl="0" indent="-342900" algn="just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ru-RU" sz="2170" b="1">
                <a:latin typeface="Times New Roman"/>
                <a:ea typeface="Times New Roman"/>
                <a:cs typeface="Times New Roman"/>
                <a:sym typeface="Times New Roman"/>
              </a:rPr>
              <a:t>С 15 лет работал  на </a:t>
            </a:r>
            <a:endParaRPr/>
          </a:p>
          <a:p>
            <a:pPr marL="342900" lvl="0" indent="-342900" algn="just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ru-RU" sz="2170" b="1">
                <a:latin typeface="Times New Roman"/>
                <a:ea typeface="Times New Roman"/>
                <a:cs typeface="Times New Roman"/>
                <a:sym typeface="Times New Roman"/>
              </a:rPr>
              <a:t>сезонных работах на лесных </a:t>
            </a:r>
            <a:endParaRPr/>
          </a:p>
          <a:p>
            <a:pPr marL="342900" lvl="0" indent="-342900" algn="just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ru-RU" sz="2170" b="1">
                <a:latin typeface="Times New Roman"/>
                <a:ea typeface="Times New Roman"/>
                <a:cs typeface="Times New Roman"/>
                <a:sym typeface="Times New Roman"/>
              </a:rPr>
              <a:t>биржах в Архангельске</a:t>
            </a:r>
            <a:endParaRPr sz="217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8" name="Google Shape;98;p14" descr="https://upload.wikimedia.org/wikipedia/commons/thumb/1/19/%D0%98%D0%B2%D0%B0%D0%BD_%D0%9A%D0%BE%D0%BD%D0%B5%D0%B2.jpg/180px-%D0%98%D0%B2%D0%B0%D0%BD_%D0%9A%D0%BE%D0%BD%D0%B5%D0%B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233459" y="3789040"/>
            <a:ext cx="1738536" cy="2304256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1520" y="836712"/>
            <a:ext cx="3702414" cy="247011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 rot="10800000" flipH="1">
            <a:off x="457200" y="-675456"/>
            <a:ext cx="8229600" cy="14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endParaRPr sz="3959"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179512" y="980728"/>
            <a:ext cx="4752528" cy="4824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И.С. Конев – участник Первой мировой войны. Весной 1916 года призван в Русскую императорскую армию.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В 1918 году вступил в большевистскую партию, был избран уездным военным комиссаром в г. Никольске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Вологодской губернии. После этого воевал в рядах Красной армии </a:t>
            </a:r>
            <a:endParaRPr/>
          </a:p>
        </p:txBody>
      </p:sp>
      <p:pic>
        <p:nvPicPr>
          <p:cNvPr id="107" name="Google Shape;107;p15" descr="https://upload.wikimedia.org/wikipedia/commons/thumb/6/6e/IS_Konev_01.jpg/180px-IS_Konev_0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6096" y="1484784"/>
            <a:ext cx="3178274" cy="4392488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08" name="Google Shape;108;p15"/>
          <p:cNvSpPr txBox="1"/>
          <p:nvPr/>
        </p:nvSpPr>
        <p:spPr>
          <a:xfrm>
            <a:off x="1691680" y="254124"/>
            <a:ext cx="6048672" cy="455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Начало армейской службы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899592" y="116632"/>
            <a:ext cx="7416824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Годы учебы после гражданской войны </a:t>
            </a:r>
            <a:endParaRPr/>
          </a:p>
        </p:txBody>
      </p:sp>
      <p:pic>
        <p:nvPicPr>
          <p:cNvPr id="114" name="Google Shape;114;p16" descr="C:\Users\Sveta\Desktop\И.С.Конев\1348926445-566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6095" y="692696"/>
            <a:ext cx="2232249" cy="324036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15" name="Google Shape;115;p16"/>
          <p:cNvSpPr txBox="1">
            <a:spLocks noGrp="1"/>
          </p:cNvSpPr>
          <p:nvPr>
            <p:ph type="body" idx="2"/>
          </p:nvPr>
        </p:nvSpPr>
        <p:spPr>
          <a:xfrm>
            <a:off x="107504" y="908720"/>
            <a:ext cx="4248472" cy="5688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5"/>
              <a:buNone/>
            </a:pPr>
            <a:r>
              <a:rPr lang="ru-RU" sz="2405">
                <a:latin typeface="Times New Roman"/>
                <a:ea typeface="Times New Roman"/>
                <a:cs typeface="Times New Roman"/>
                <a:sym typeface="Times New Roman"/>
              </a:rPr>
              <a:t>В 1924 году И.С. Конев направлен на курсы усовершенствования высшего начальствующего состава. После окончания учебы его назначают на должность командира полка в Нижний Новгород. </a:t>
            </a:r>
            <a:endParaRPr sz="240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5"/>
              <a:buNone/>
            </a:pPr>
            <a:r>
              <a:rPr lang="ru-RU" sz="2405">
                <a:latin typeface="Times New Roman"/>
                <a:ea typeface="Times New Roman"/>
                <a:cs typeface="Times New Roman"/>
                <a:sym typeface="Times New Roman"/>
              </a:rPr>
              <a:t>Высшее военное образование получил в военной академии имени М.В. Фрунзе, которую в 1934 году с отличием.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5"/>
              <a:buNone/>
            </a:pPr>
            <a:r>
              <a:rPr lang="ru-RU" sz="2405">
                <a:latin typeface="Times New Roman"/>
                <a:ea typeface="Times New Roman"/>
                <a:cs typeface="Times New Roman"/>
                <a:sym typeface="Times New Roman"/>
              </a:rPr>
              <a:t>Получил назначение на должность командира стрелковой дивизии в Белорусский военный округ</a:t>
            </a:r>
            <a:endParaRPr sz="240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/>
          </a:p>
          <a:p>
            <a:pPr marL="0" lvl="0" indent="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/>
          </a:p>
        </p:txBody>
      </p:sp>
      <p:sp>
        <p:nvSpPr>
          <p:cNvPr id="116" name="Google Shape;116;p16"/>
          <p:cNvSpPr txBox="1"/>
          <p:nvPr/>
        </p:nvSpPr>
        <p:spPr>
          <a:xfrm>
            <a:off x="4716016" y="3933056"/>
            <a:ext cx="4427984" cy="266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ru-RU" sz="2400" b="0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«Вы, товарищ Конев, по нашим наблюдениям командир с комиссарской жилкой. Это счастливое сочетание. Поезжайте на командные курсы, поучитесь».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ru-RU" sz="2400" b="0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К.Е. Ворошилов</a:t>
            </a:r>
            <a:r>
              <a:rPr lang="ru-RU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body" idx="1"/>
          </p:nvPr>
        </p:nvSpPr>
        <p:spPr>
          <a:xfrm>
            <a:off x="457200" y="332656"/>
            <a:ext cx="4191000" cy="223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ru-RU" sz="2170">
                <a:latin typeface="Times New Roman"/>
                <a:ea typeface="Times New Roman"/>
                <a:cs typeface="Times New Roman"/>
                <a:sym typeface="Times New Roman"/>
              </a:rPr>
              <a:t>С декабря 1934 года – командир 37-й стрелковой дивизией, </a:t>
            </a:r>
            <a:endParaRPr/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ru-RU" sz="2170">
                <a:latin typeface="Times New Roman"/>
                <a:ea typeface="Times New Roman"/>
                <a:cs typeface="Times New Roman"/>
                <a:sym typeface="Times New Roman"/>
              </a:rPr>
              <a:t>с марта 1937 года  – 2-й</a:t>
            </a:r>
            <a:endParaRPr/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ru-RU" sz="2170">
                <a:latin typeface="Times New Roman"/>
                <a:ea typeface="Times New Roman"/>
                <a:cs typeface="Times New Roman"/>
                <a:sym typeface="Times New Roman"/>
              </a:rPr>
              <a:t>стрелковой дивизией.</a:t>
            </a:r>
            <a:endParaRPr/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ru-RU" sz="2170">
                <a:latin typeface="Times New Roman"/>
                <a:ea typeface="Times New Roman"/>
                <a:cs typeface="Times New Roman"/>
                <a:sym typeface="Times New Roman"/>
              </a:rPr>
              <a:t>В 1935 году получил</a:t>
            </a:r>
            <a:endParaRPr/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ru-RU" sz="2170">
                <a:latin typeface="Times New Roman"/>
                <a:ea typeface="Times New Roman"/>
                <a:cs typeface="Times New Roman"/>
                <a:sym typeface="Times New Roman"/>
              </a:rPr>
              <a:t>звание командира дивизии.</a:t>
            </a:r>
            <a:endParaRPr/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2"/>
          </p:nvPr>
        </p:nvSpPr>
        <p:spPr>
          <a:xfrm>
            <a:off x="465734" y="2492896"/>
            <a:ext cx="4182466" cy="3744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ru-RU" sz="2170">
                <a:latin typeface="Times New Roman"/>
                <a:ea typeface="Times New Roman"/>
                <a:cs typeface="Times New Roman"/>
                <a:sym typeface="Times New Roman"/>
              </a:rPr>
              <a:t>С сентября 1938 года  –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ru-RU" sz="2170">
                <a:latin typeface="Times New Roman"/>
                <a:ea typeface="Times New Roman"/>
                <a:cs typeface="Times New Roman"/>
                <a:sym typeface="Times New Roman"/>
              </a:rPr>
              <a:t>командующий 2-й отдельной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ru-RU" sz="2170">
                <a:latin typeface="Times New Roman"/>
                <a:ea typeface="Times New Roman"/>
                <a:cs typeface="Times New Roman"/>
                <a:sym typeface="Times New Roman"/>
              </a:rPr>
              <a:t>Краснознамённой армией со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ru-RU" sz="2170">
                <a:latin typeface="Times New Roman"/>
                <a:ea typeface="Times New Roman"/>
                <a:cs typeface="Times New Roman"/>
                <a:sym typeface="Times New Roman"/>
              </a:rPr>
              <a:t>штабом в Хабаровске.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ru-RU" sz="2170">
                <a:latin typeface="Times New Roman"/>
                <a:ea typeface="Times New Roman"/>
                <a:cs typeface="Times New Roman"/>
                <a:sym typeface="Times New Roman"/>
              </a:rPr>
              <a:t>С июня 1940 года - командир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ru-RU" sz="2170">
                <a:latin typeface="Times New Roman"/>
                <a:ea typeface="Times New Roman"/>
                <a:cs typeface="Times New Roman"/>
                <a:sym typeface="Times New Roman"/>
              </a:rPr>
              <a:t>войсками Забайкальского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ru-RU" sz="2170">
                <a:latin typeface="Times New Roman"/>
                <a:ea typeface="Times New Roman"/>
                <a:cs typeface="Times New Roman"/>
                <a:sym typeface="Times New Roman"/>
              </a:rPr>
              <a:t>военного округа, с января 1941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ru-RU" sz="2170">
                <a:latin typeface="Times New Roman"/>
                <a:ea typeface="Times New Roman"/>
                <a:cs typeface="Times New Roman"/>
                <a:sym typeface="Times New Roman"/>
              </a:rPr>
              <a:t>года – Северо-Кавказского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ru-RU" sz="2170">
                <a:latin typeface="Times New Roman"/>
                <a:ea typeface="Times New Roman"/>
                <a:cs typeface="Times New Roman"/>
                <a:sym typeface="Times New Roman"/>
              </a:rPr>
              <a:t>военного округа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/>
          </a:p>
        </p:txBody>
      </p:sp>
      <p:pic>
        <p:nvPicPr>
          <p:cNvPr id="123" name="Google Shape;123;p17" descr="C:\Users\Sveta\Desktop\И.С.Конев\konev25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8064" y="1052736"/>
            <a:ext cx="3240360" cy="4392488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9684568" y="274638"/>
            <a:ext cx="115212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173877" y="767060"/>
            <a:ext cx="5889614" cy="223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ru-RU" sz="2380">
                <a:latin typeface="Times New Roman"/>
                <a:ea typeface="Times New Roman"/>
                <a:cs typeface="Times New Roman"/>
                <a:sym typeface="Times New Roman"/>
              </a:rPr>
              <a:t>В Великую Отечественную войну генерал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ru-RU" sz="2380">
                <a:latin typeface="Times New Roman"/>
                <a:ea typeface="Times New Roman"/>
                <a:cs typeface="Times New Roman"/>
                <a:sym typeface="Times New Roman"/>
              </a:rPr>
              <a:t>лейтенант И.С. Конев вступил в должность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ru-RU" sz="2380">
                <a:latin typeface="Times New Roman"/>
                <a:ea typeface="Times New Roman"/>
                <a:cs typeface="Times New Roman"/>
                <a:sym typeface="Times New Roman"/>
              </a:rPr>
              <a:t>командующего 19-й армией,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ru-RU" sz="2380">
                <a:latin typeface="Times New Roman"/>
                <a:ea typeface="Times New Roman"/>
                <a:cs typeface="Times New Roman"/>
                <a:sym typeface="Times New Roman"/>
              </a:rPr>
              <a:t>сформированной из войск Северо-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ru-RU" sz="2380">
                <a:latin typeface="Times New Roman"/>
                <a:ea typeface="Times New Roman"/>
                <a:cs typeface="Times New Roman"/>
                <a:sym typeface="Times New Roman"/>
              </a:rPr>
              <a:t>Кавказского военного округа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endParaRPr sz="238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0" name="Google Shape;130;p18" descr="C:\Users\Sveta\Desktop\И.С.Конев\Konev_64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310" y="3326644"/>
            <a:ext cx="2880320" cy="2088232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31" name="Google Shape;131;p18" descr="C:\Users\Sveta\Desktop\И.С.Конев\Konev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93920" y="732578"/>
            <a:ext cx="2598559" cy="4242129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32" name="Google Shape;132;p18"/>
          <p:cNvSpPr txBox="1">
            <a:spLocks noGrp="1"/>
          </p:cNvSpPr>
          <p:nvPr>
            <p:ph type="body" idx="1"/>
          </p:nvPr>
        </p:nvSpPr>
        <p:spPr>
          <a:xfrm>
            <a:off x="1619672" y="274638"/>
            <a:ext cx="5400600" cy="457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ru-RU" sz="2590" b="1">
                <a:latin typeface="Times New Roman"/>
                <a:ea typeface="Times New Roman"/>
                <a:cs typeface="Times New Roman"/>
                <a:sym typeface="Times New Roman"/>
              </a:rPr>
              <a:t>Великая Отечественная война</a:t>
            </a:r>
            <a:r>
              <a:rPr lang="ru-RU" sz="259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  <p:pic>
        <p:nvPicPr>
          <p:cNvPr id="133" name="Google Shape;133;p18" descr="http://100.histrf.ru/upload/medialibrary/3f5/%D0%96%D1%83%D0%BA%D0%BE%D0%B2%20%D0%B8%20%D0%9A%D0%BE%D0%BD%D0%B5%D0%B2%20%D0%BD%D0%B0%20%D0%9A%D1%83%D1%80%D1%81%D0%BA%D0%BE%D0%B9%20%D0%B4%D1%83%D0%B3%D0%B5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20893" y="4437112"/>
            <a:ext cx="2806764" cy="2088232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body" idx="2"/>
          </p:nvPr>
        </p:nvSpPr>
        <p:spPr>
          <a:xfrm>
            <a:off x="0" y="692696"/>
            <a:ext cx="5724128" cy="3109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1942 г. – Ржевско-Вяземская операция</a:t>
            </a:r>
            <a:endParaRPr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1943 г. – Белгородско-Харьковская операция</a:t>
            </a:r>
            <a:endParaRPr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1944 г. – Корсунь-Шевченковская операция</a:t>
            </a:r>
            <a:endParaRPr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1944 г. – Карпатско-Дуклинская операция </a:t>
            </a:r>
            <a:endParaRPr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1945 г. – освобождение г. Кракова</a:t>
            </a:r>
            <a:endParaRPr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1945 г. – Пражская операция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39" name="Google Shape;139;p19"/>
          <p:cNvSpPr txBox="1"/>
          <p:nvPr/>
        </p:nvSpPr>
        <p:spPr>
          <a:xfrm>
            <a:off x="1115616" y="188641"/>
            <a:ext cx="713075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Военные операции Маршала И.С. Конева</a:t>
            </a:r>
            <a:endParaRPr/>
          </a:p>
        </p:txBody>
      </p:sp>
      <p:pic>
        <p:nvPicPr>
          <p:cNvPr id="140" name="Google Shape;140;p19" descr="http://www.booksite.ru/konev/album/02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4128" y="693011"/>
            <a:ext cx="3316758" cy="2389211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1" name="Google Shape;141;p19" descr="https://odessitua.com/uploads/posts/2013-05/1369572516_2605130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54163" y="3751447"/>
            <a:ext cx="3667510" cy="2767236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2" name="Google Shape;142;p19" descr="http://waralbum.ru/wp-content/uploads/yapb_cache/pr1.ewyp9l3lweo8oc88cwsk4c0cc.ejcuplo1l0oo0sk8c40s8osc4.th.jpe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6650" y="3666726"/>
            <a:ext cx="3559610" cy="2936678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9396536" y="274638"/>
            <a:ext cx="187220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body" idx="1"/>
          </p:nvPr>
        </p:nvSpPr>
        <p:spPr>
          <a:xfrm>
            <a:off x="4283968" y="1484783"/>
            <a:ext cx="4464496" cy="492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sz="3200">
                <a:latin typeface="Times New Roman"/>
                <a:ea typeface="Times New Roman"/>
                <a:cs typeface="Times New Roman"/>
                <a:sym typeface="Times New Roman"/>
              </a:rPr>
              <a:t>За победу в Корсунь-Шевченковской операции выдающемуся полководцу было присвоено звание Маршала Советского Союза</a:t>
            </a:r>
            <a:endParaRPr/>
          </a:p>
        </p:txBody>
      </p:sp>
      <p:pic>
        <p:nvPicPr>
          <p:cNvPr id="149" name="Google Shape;149;p20" descr="https://pp.userapi.com/c639919/v639919507/2150b/NIkndzYf7T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536" y="1196752"/>
            <a:ext cx="3429282" cy="4357205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0" name="Google Shape;150;p20"/>
          <p:cNvSpPr txBox="1">
            <a:spLocks noGrp="1"/>
          </p:cNvSpPr>
          <p:nvPr>
            <p:ph type="body" idx="1"/>
          </p:nvPr>
        </p:nvSpPr>
        <p:spPr>
          <a:xfrm>
            <a:off x="1187624" y="116632"/>
            <a:ext cx="741682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И.С. Конев – маршал Советского Союза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0" y="100609"/>
            <a:ext cx="4834880" cy="545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Times New Roman"/>
              <a:buNone/>
            </a:pPr>
            <a:r>
              <a:rPr lang="ru-RU" sz="3240" b="1">
                <a:latin typeface="Times New Roman"/>
                <a:ea typeface="Times New Roman"/>
                <a:cs typeface="Times New Roman"/>
                <a:sym typeface="Times New Roman"/>
              </a:rPr>
              <a:t>Послевоенные годы</a:t>
            </a:r>
            <a:endParaRPr sz="324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6" name="Google Shape;156;p21" descr="C:\Users\Sveta\Desktop\И.С.Конев\DETAIL_PICTURE_635473_6084622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23692" y="4463783"/>
            <a:ext cx="3178696" cy="1873990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7" name="Google Shape;157;p21" descr="C:\Users\Sveta\Desktop\И.С.Конев\2806742834_3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0907" y="3573016"/>
            <a:ext cx="2365733" cy="3101459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58" name="Google Shape;158;p21" descr="C:\Users\Sveta\Desktop\И.С.Конев\aa66ddd87ba7afed97da5af4f88661dc_31264fedc39199ee62ff32c70d154cbf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56640" y="1833894"/>
            <a:ext cx="2343150" cy="1962941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59" name="Google Shape;159;p21" descr="C:\Users\Sveta\Desktop\И.С.Конев\konev_135730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2073" y="837939"/>
            <a:ext cx="2808312" cy="1995809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60" name="Google Shape;160;p21" descr="C:\Users\Sveta\Desktop\И.С.Конев\Konev_I_S_i_Gagarin_Yu_A_60-e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12160" y="2612507"/>
            <a:ext cx="2695575" cy="1708426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61" name="Google Shape;161;p21" descr="http://loveread.me/img/photo_books/52862/i_022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60430" y="225793"/>
            <a:ext cx="2976290" cy="2123088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2" name="Google Shape;162;p21"/>
          <p:cNvSpPr/>
          <p:nvPr/>
        </p:nvSpPr>
        <p:spPr>
          <a:xfrm>
            <a:off x="6502388" y="1859242"/>
            <a:ext cx="2304256" cy="50405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Младшей дочерью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1"/>
          <p:cNvSpPr/>
          <p:nvPr/>
        </p:nvSpPr>
        <p:spPr>
          <a:xfrm>
            <a:off x="6502388" y="1844825"/>
            <a:ext cx="2304256" cy="50405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младшей дочерью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1"/>
          <p:cNvSpPr/>
          <p:nvPr/>
        </p:nvSpPr>
        <p:spPr>
          <a:xfrm>
            <a:off x="2983448" y="3571035"/>
            <a:ext cx="2516341" cy="50405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кругу семьи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1"/>
          <p:cNvSpPr/>
          <p:nvPr/>
        </p:nvSpPr>
        <p:spPr>
          <a:xfrm>
            <a:off x="179512" y="2843642"/>
            <a:ext cx="2860873" cy="58535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женой Антониной,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работа над новой книгой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1"/>
          <p:cNvSpPr/>
          <p:nvPr/>
        </p:nvSpPr>
        <p:spPr>
          <a:xfrm>
            <a:off x="6832485" y="4309461"/>
            <a:ext cx="2304256" cy="50405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Ю.А. Гагариным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5153407" y="6267096"/>
            <a:ext cx="1717506" cy="50405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охоте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880</Words>
  <Application>Microsoft Office PowerPoint</Application>
  <PresentationFormat>Экран (4:3)</PresentationFormat>
  <Paragraphs>142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 PowerPoint</vt:lpstr>
      <vt:lpstr>Детские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Послевоенные годы</vt:lpstr>
      <vt:lpstr>Презентация PowerPoint</vt:lpstr>
      <vt:lpstr>Презентация PowerPoint</vt:lpstr>
      <vt:lpstr>Награды И.С. Конева</vt:lpstr>
      <vt:lpstr>Увековечение памяти И.С. Конева</vt:lpstr>
      <vt:lpstr>Мемориальный комплекс «Высота Конева» в Харьковской области.  Оттуда был дан приказ о начале штурма Харькова по окончательному освобождению города от немецко-фашистских захватчиков</vt:lpstr>
      <vt:lpstr>Увековечение памяти И.С. Конева</vt:lpstr>
      <vt:lpstr>Увековечение памяти И.С. Конева</vt:lpstr>
      <vt:lpstr>Увековечение памяти И.С. Конева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 Windows</cp:lastModifiedBy>
  <cp:revision>2</cp:revision>
  <dcterms:modified xsi:type="dcterms:W3CDTF">2022-12-14T15:03:11Z</dcterms:modified>
</cp:coreProperties>
</file>