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9" r:id="rId4"/>
    <p:sldId id="280" r:id="rId5"/>
    <p:sldId id="301" r:id="rId6"/>
    <p:sldId id="269" r:id="rId7"/>
    <p:sldId id="282" r:id="rId8"/>
    <p:sldId id="298" r:id="rId9"/>
    <p:sldId id="288" r:id="rId10"/>
    <p:sldId id="303" r:id="rId11"/>
    <p:sldId id="272" r:id="rId12"/>
    <p:sldId id="263" r:id="rId13"/>
    <p:sldId id="271" r:id="rId14"/>
    <p:sldId id="270" r:id="rId15"/>
    <p:sldId id="256" r:id="rId16"/>
    <p:sldId id="265" r:id="rId17"/>
    <p:sldId id="257" r:id="rId18"/>
    <p:sldId id="266" r:id="rId19"/>
    <p:sldId id="297" r:id="rId20"/>
    <p:sldId id="289" r:id="rId21"/>
    <p:sldId id="267" r:id="rId22"/>
    <p:sldId id="285" r:id="rId23"/>
    <p:sldId id="286" r:id="rId24"/>
    <p:sldId id="290" r:id="rId25"/>
    <p:sldId id="291" r:id="rId26"/>
    <p:sldId id="292" r:id="rId27"/>
    <p:sldId id="293" r:id="rId28"/>
    <p:sldId id="294" r:id="rId29"/>
    <p:sldId id="295" r:id="rId30"/>
    <p:sldId id="283" r:id="rId31"/>
    <p:sldId id="302" r:id="rId32"/>
    <p:sldId id="299" r:id="rId33"/>
    <p:sldId id="300" r:id="rId34"/>
    <p:sldId id="284" r:id="rId35"/>
    <p:sldId id="281" r:id="rId36"/>
    <p:sldId id="26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4" autoAdjust="0"/>
    <p:restoredTop sz="94643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68CD0D-CA68-4BD0-AC6D-DBDA088245EF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E2962C-CC91-4DE9-AD9A-92A2D5D354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h-card69.ru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5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Электронная столовая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564904"/>
            <a:ext cx="8064896" cy="36724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645024"/>
            <a:ext cx="585166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536"/>
            <a:ext cx="790101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68832"/>
            <a:ext cx="8147248" cy="4878874"/>
          </a:xfrm>
        </p:spPr>
        <p:txBody>
          <a:bodyPr anchor="ctr">
            <a:normAutofit fontScale="25000" lnSpcReduction="20000"/>
          </a:bodyPr>
          <a:lstStyle/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виртуальной системы учебного заведения.</a:t>
            </a: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оборудования в столовой.</a:t>
            </a:r>
          </a:p>
          <a:p>
            <a:pPr marL="514350" indent="-514350">
              <a:buFont typeface="+mj-lt"/>
              <a:buAutoNum type="arabicPeriod"/>
            </a:pP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сотрудниками и родителями согласия на обработку персональных данных.</a:t>
            </a: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личных кабинетов родителей и классных руководителей.</a:t>
            </a: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сотрудников.</a:t>
            </a: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работы учебного заведения, оперативное консультирование</a:t>
            </a:r>
          </a:p>
          <a:p>
            <a:pPr marL="514350" indent="-5143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76672"/>
            <a:ext cx="8301608" cy="720080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Начало работы</a:t>
            </a:r>
            <a:endParaRPr kumimoji="0" lang="ru-RU" sz="5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Общие принципы работы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928662" y="1357298"/>
            <a:ext cx="7429552" cy="4997627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1200"/>
              </a:spcAft>
            </a:pPr>
            <a:r>
              <a:rPr lang="ru-RU" sz="2100" dirty="0" smtClean="0"/>
              <a:t>Родители </a:t>
            </a:r>
            <a:r>
              <a:rPr lang="en-US" sz="2100" dirty="0" smtClean="0"/>
              <a:t> </a:t>
            </a:r>
            <a:r>
              <a:rPr lang="ru-RU" sz="2100" dirty="0" err="1" smtClean="0"/>
              <a:t>безналично</a:t>
            </a:r>
            <a:r>
              <a:rPr lang="ru-RU" sz="2100" dirty="0" smtClean="0"/>
              <a:t> перечисляют средства на питание ученика со своего банковского счета карты на лицевой счет в системе. Это можно сделать в личном кабинете СБ-</a:t>
            </a:r>
            <a:r>
              <a:rPr lang="en-US" sz="2100" dirty="0" smtClean="0"/>
              <a:t>online</a:t>
            </a:r>
            <a:r>
              <a:rPr lang="ru-RU" sz="2100" dirty="0" smtClean="0"/>
              <a:t> или в личном кабинете системы. Средства становятся доступными в течении нескольких минут;</a:t>
            </a:r>
          </a:p>
          <a:p>
            <a:pPr marL="514350" indent="-514350">
              <a:spcAft>
                <a:spcPts val="1200"/>
              </a:spcAft>
            </a:pPr>
            <a:r>
              <a:rPr lang="ru-RU" sz="2100" dirty="0" smtClean="0"/>
              <a:t> Ученик получает питание в школе с учетом суммы, находящейся на лицевом счете (кредит не предоставляется);</a:t>
            </a:r>
          </a:p>
          <a:p>
            <a:pPr marL="514350" indent="-514350">
              <a:spcAft>
                <a:spcPts val="1200"/>
              </a:spcAft>
            </a:pPr>
            <a:r>
              <a:rPr lang="ru-RU" sz="2100" dirty="0" smtClean="0"/>
              <a:t>ООО "ИС" регулярно перечисляет  денежные средства Поставщику питания;</a:t>
            </a:r>
          </a:p>
          <a:p>
            <a:pPr marL="514350" indent="-514350">
              <a:spcAft>
                <a:spcPts val="1200"/>
              </a:spcAft>
            </a:pPr>
            <a:r>
              <a:rPr lang="ru-RU" sz="2100" dirty="0" smtClean="0"/>
              <a:t>При завершении участия ученика в системе остаток средств перечисляется на банковскую карту родителя по его заявлению;</a:t>
            </a:r>
          </a:p>
          <a:p>
            <a:endParaRPr lang="ru-RU" dirty="0"/>
          </a:p>
        </p:txBody>
      </p:sp>
      <p:pic>
        <p:nvPicPr>
          <p:cNvPr id="4" name="Рисунок 3" descr="Инновационая школа 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Финансовые условия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857224" y="1428736"/>
            <a:ext cx="7500990" cy="4926189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spcAft>
                <a:spcPts val="1800"/>
              </a:spcAft>
            </a:pPr>
            <a:r>
              <a:rPr lang="ru-RU" sz="3300" dirty="0" smtClean="0"/>
              <a:t>Данный сервис предоставляется школе и всем ученикам бесплатно. Родитель платит  только за полученное питание в столовой школы.</a:t>
            </a:r>
          </a:p>
          <a:p>
            <a:pPr marL="514350" indent="-514350">
              <a:spcAft>
                <a:spcPts val="1800"/>
              </a:spcAft>
            </a:pPr>
            <a:r>
              <a:rPr lang="ru-RU" sz="3300" dirty="0" smtClean="0"/>
              <a:t>Для получения группового питания (включая группы продленного дня) не нужно получать индивидуальную пластиковую карту. Оплата производится на основе групповой заявки, формируемой классным руководителем в начале дня по факту наличия ученика в школе и его желания получать питание.</a:t>
            </a:r>
          </a:p>
          <a:p>
            <a:pPr marL="514350" indent="-514350">
              <a:spcAft>
                <a:spcPts val="1800"/>
              </a:spcAft>
            </a:pPr>
            <a:r>
              <a:rPr lang="ru-RU" sz="3300" dirty="0" smtClean="0"/>
              <a:t>Получением пластиковой карты производится на основе заявления родителя. Первая карта выдается бесплатно, 2-я карта - стоит 50 руб., третья и последующие - 100 руб. </a:t>
            </a:r>
          </a:p>
          <a:p>
            <a:pPr marL="514350" indent="-514350">
              <a:spcAft>
                <a:spcPts val="1800"/>
              </a:spcAft>
            </a:pPr>
            <a:r>
              <a:rPr lang="ru-RU" sz="3300" dirty="0" smtClean="0"/>
              <a:t>Родитель может добровольно получать  информацию  о питании ученика при помощи </a:t>
            </a:r>
            <a:r>
              <a:rPr lang="en-US" sz="3300" dirty="0" smtClean="0"/>
              <a:t>SMS</a:t>
            </a:r>
            <a:r>
              <a:rPr lang="ru-RU" sz="3300" dirty="0" smtClean="0"/>
              <a:t> рассылки, мобильного приложения или </a:t>
            </a:r>
            <a:r>
              <a:rPr lang="en-US" sz="3300" dirty="0" smtClean="0"/>
              <a:t>e</a:t>
            </a:r>
            <a:r>
              <a:rPr lang="ru-RU" sz="3300" dirty="0" smtClean="0"/>
              <a:t>-</a:t>
            </a:r>
            <a:r>
              <a:rPr lang="en-US" sz="3300" dirty="0" smtClean="0"/>
              <a:t>mail</a:t>
            </a:r>
            <a:r>
              <a:rPr lang="ru-RU" sz="3300" dirty="0" smtClean="0"/>
              <a:t> за  дополнительную плату в соответствии с тарифами системы  (</a:t>
            </a:r>
            <a:r>
              <a:rPr lang="en-US" sz="3300" dirty="0" smtClean="0">
                <a:solidFill>
                  <a:srgbClr val="0070C0"/>
                </a:solidFill>
                <a:hlinkClick r:id="rId2"/>
              </a:rPr>
              <a:t>www</a:t>
            </a:r>
            <a:r>
              <a:rPr lang="ru-RU" sz="3300" dirty="0" smtClean="0">
                <a:solidFill>
                  <a:srgbClr val="0070C0"/>
                </a:solidFill>
                <a:hlinkClick r:id="rId2"/>
              </a:rPr>
              <a:t>.</a:t>
            </a:r>
            <a:r>
              <a:rPr lang="en-US" sz="3300" dirty="0" err="1" smtClean="0">
                <a:solidFill>
                  <a:srgbClr val="0070C0"/>
                </a:solidFill>
                <a:hlinkClick r:id="rId2"/>
              </a:rPr>
              <a:t>sh</a:t>
            </a:r>
            <a:r>
              <a:rPr lang="ru-RU" sz="3300" b="1" dirty="0" smtClean="0">
                <a:solidFill>
                  <a:srgbClr val="0070C0"/>
                </a:solidFill>
                <a:hlinkClick r:id="rId2"/>
              </a:rPr>
              <a:t>-</a:t>
            </a:r>
            <a:r>
              <a:rPr lang="en-US" sz="3300" b="1" dirty="0" smtClean="0">
                <a:solidFill>
                  <a:srgbClr val="0070C0"/>
                </a:solidFill>
                <a:hlinkClick r:id="rId2"/>
              </a:rPr>
              <a:t>card</a:t>
            </a:r>
            <a:r>
              <a:rPr lang="ru-RU" sz="3300" b="1" dirty="0" smtClean="0">
                <a:solidFill>
                  <a:srgbClr val="0070C0"/>
                </a:solidFill>
                <a:hlinkClick r:id="rId2"/>
              </a:rPr>
              <a:t>69.</a:t>
            </a:r>
            <a:r>
              <a:rPr lang="en-US" sz="3300" b="1" dirty="0" err="1" smtClean="0">
                <a:solidFill>
                  <a:srgbClr val="0070C0"/>
                </a:solidFill>
                <a:hlinkClick r:id="rId2"/>
              </a:rPr>
              <a:t>ru</a:t>
            </a:r>
            <a:r>
              <a:rPr lang="ru-RU" sz="3300" b="1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 smtClean="0"/>
              <a:t>Пароль карты (PIN-код)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785786" y="1500174"/>
            <a:ext cx="7572428" cy="485475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100" dirty="0" smtClean="0"/>
              <a:t>Для безопасности использования денежных средств,  находящихся на счете школьника, карта защищена </a:t>
            </a:r>
            <a:r>
              <a:rPr lang="en-US" sz="2100" dirty="0" smtClean="0"/>
              <a:t>PIN</a:t>
            </a:r>
            <a:r>
              <a:rPr lang="ru-RU" sz="2100" dirty="0" smtClean="0"/>
              <a:t>-кодом, аналогично с обычной банковской картой. </a:t>
            </a:r>
          </a:p>
          <a:p>
            <a:pPr>
              <a:spcAft>
                <a:spcPts val="1200"/>
              </a:spcAft>
            </a:pPr>
            <a:r>
              <a:rPr lang="ru-RU" sz="2100" dirty="0" smtClean="0"/>
              <a:t>Родитель может самостоятельно сгенерировать PIN-код в своем личном кабинете. </a:t>
            </a:r>
          </a:p>
          <a:p>
            <a:pPr>
              <a:spcAft>
                <a:spcPts val="1200"/>
              </a:spcAft>
            </a:pPr>
            <a:r>
              <a:rPr lang="ru-RU" sz="2100" dirty="0" smtClean="0"/>
              <a:t>PIN-код является секретной информацией. </a:t>
            </a:r>
          </a:p>
          <a:p>
            <a:pPr>
              <a:spcAft>
                <a:spcPts val="1200"/>
              </a:spcAft>
            </a:pPr>
            <a:r>
              <a:rPr lang="ru-RU" sz="2100" dirty="0" smtClean="0"/>
              <a:t>Разглашение PIN-кода может привести к использованию Вашей карточки посторонними лицами. </a:t>
            </a:r>
          </a:p>
          <a:p>
            <a:pPr>
              <a:spcAft>
                <a:spcPts val="1200"/>
              </a:spcAft>
            </a:pPr>
            <a:r>
              <a:rPr lang="ru-RU" sz="2100" dirty="0" smtClean="0"/>
              <a:t>Поэтому, даже если Вы потеряете свою карточку, то никто другой не сможет ей воспользоваться. Ваши деньги будут в безопасности..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endParaRPr lang="ru-RU" b="1" dirty="0" smtClean="0"/>
          </a:p>
        </p:txBody>
      </p:sp>
      <p:pic>
        <p:nvPicPr>
          <p:cNvPr id="4" name="Рисунок 3" descr="Инновационая школа 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Начало работы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857224" y="1428736"/>
            <a:ext cx="7500990" cy="4926189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Сбор и обработка согласий на обработку ПД в соответствии с 152-ФЗ.</a:t>
            </a:r>
          </a:p>
          <a:p>
            <a:pPr lvl="0">
              <a:spcAft>
                <a:spcPts val="1200"/>
              </a:spcAft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Для организации личного питания – заявление на выдачу карты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или пометка на согласии.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 Сведения о сотрудниках ОУ, родителях и учениках заносятся в базу данных. </a:t>
            </a:r>
          </a:p>
          <a:p>
            <a:pPr lvl="0">
              <a:spcAft>
                <a:spcPts val="1200"/>
              </a:spcAft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Рассылаются приглашения и временные пароли на доступ в ЛК. Регистрация в ЛК и формирование постоянного пароля.</a:t>
            </a:r>
          </a:p>
          <a:p>
            <a:pPr lvl="0">
              <a:spcAft>
                <a:spcPts val="1200"/>
              </a:spcAft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Выдача карточек.</a:t>
            </a:r>
          </a:p>
          <a:p>
            <a:pPr lvl="0">
              <a:spcAft>
                <a:spcPts val="1200"/>
              </a:spcAft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Пополнение счетов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Инновационая школа 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Групповое питание по заявкам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учащиеся 1-4 классов, ТЖС, платное питание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рис-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643050"/>
            <a:ext cx="5214974" cy="4892613"/>
          </a:xfrm>
        </p:spPr>
      </p:pic>
      <p:pic>
        <p:nvPicPr>
          <p:cNvPr id="4" name="Рисунок 3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Групповое питание по заявкам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учащиеся 1-4 классов, ТЖС, платное питание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-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14488"/>
            <a:ext cx="5757874" cy="4439321"/>
          </a:xfrm>
        </p:spPr>
      </p:pic>
      <p:pic>
        <p:nvPicPr>
          <p:cNvPr id="4" name="Рисунок 3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Создание заявки на питание класса 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 мобильном приложении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ttachmen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04864"/>
            <a:ext cx="8229600" cy="3802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Сформированные заявки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Рис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3738" y="1935163"/>
            <a:ext cx="7236523" cy="4389437"/>
          </a:xfrm>
        </p:spPr>
      </p:pic>
      <p:pic>
        <p:nvPicPr>
          <p:cNvPr id="4" name="Рисунок 3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Отображение заявок в столовой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i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Детализация</a:t>
            </a:r>
            <a:endParaRPr lang="ru-RU" sz="2800" b="1" i="1" dirty="0">
              <a:solidFill>
                <a:srgbClr val="D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нимок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064896" cy="4837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08.01.2020\Картинки\image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37478"/>
            <a:ext cx="6667674" cy="375056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5000636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/>
              <a:t>Создание современной и безопасной цифровой образовательной среды является одним из 12 национальных проектов Президента России.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1608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Личный кабинет родителя</a:t>
            </a:r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900" b="1" dirty="0">
                <a:latin typeface="Times New Roman" pitchFamily="18" charset="0"/>
                <a:cs typeface="Times New Roman" pitchFamily="18" charset="0"/>
              </a:rPr>
            </a:br>
            <a:endParaRPr lang="ru-RU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4831124"/>
            <a:ext cx="8208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03548" y="1617995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Возможности:</a:t>
            </a:r>
          </a:p>
          <a:p>
            <a:pPr marL="266700" indent="-2667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лицевого счета  с банковской карты любого банка в личном кабинете, мобильном приложении </a:t>
            </a:r>
            <a:r>
              <a:rPr lang="ru-RU" sz="1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Аргус.Школа</a:t>
            </a: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или через </a:t>
            </a:r>
            <a:r>
              <a:rPr lang="ru-RU" sz="1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СбербанкОнлайн</a:t>
            </a: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6700" indent="-26670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Привязка к нескольким детям.</a:t>
            </a:r>
          </a:p>
          <a:p>
            <a:pPr marL="266700" indent="-266700">
              <a:buClr>
                <a:schemeClr val="accent2">
                  <a:lumMod val="75000"/>
                </a:schemeClr>
              </a:buClr>
              <a:buAutoNum type="arabicPeriod"/>
            </a:pP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детализации по счету ребенка без ограничений по срокам.</a:t>
            </a:r>
          </a:p>
          <a:p>
            <a:pPr marL="266700" indent="-266700">
              <a:buClr>
                <a:schemeClr val="accent2">
                  <a:lumMod val="75000"/>
                </a:schemeClr>
              </a:buClr>
              <a:buAutoNum type="arabicPeriod"/>
            </a:pP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меню столовой и возможность онлайн-заказа обеда.</a:t>
            </a:r>
          </a:p>
          <a:p>
            <a:pPr marL="266700" indent="-266700">
              <a:buClr>
                <a:schemeClr val="accent2">
                  <a:lumMod val="75000"/>
                </a:schemeClr>
              </a:buClr>
              <a:buAutoNum type="arabicPeriod"/>
            </a:pP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лимита покупок ребенка.</a:t>
            </a:r>
          </a:p>
          <a:p>
            <a:pPr marL="266700" indent="-266700">
              <a:buClr>
                <a:schemeClr val="accent2">
                  <a:lumMod val="75000"/>
                </a:schemeClr>
              </a:buClr>
              <a:buAutoNum type="arabicPeriod"/>
            </a:pP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оперативных уведомлений о покупках ребенка на мобильный телефон или электронную почту.</a:t>
            </a:r>
          </a:p>
          <a:p>
            <a:pPr marL="266700" indent="-266700">
              <a:buClr>
                <a:schemeClr val="accent2">
                  <a:lumMod val="75000"/>
                </a:schemeClr>
              </a:buClr>
              <a:buAutoNum type="arabicPeriod"/>
            </a:pP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-кода карты для защиты денежных средств.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Круглосуточный бесплатный доступ.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ru-RU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Российское программное обеспечение.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ru-RU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accent2">
                  <a:lumMod val="75000"/>
                </a:schemeClr>
              </a:buClr>
              <a:buAutoNum type="arabicPeriod"/>
            </a:pPr>
            <a:endParaRPr lang="ru-RU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Личный кабинет родителя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Снимок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404872" cy="5263570"/>
          </a:xfrm>
        </p:spPr>
      </p:pic>
      <p:pic>
        <p:nvPicPr>
          <p:cNvPr id="4" name="Рисунок 3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Личный кабинет родителя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b="1" i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Лимит расходов</a:t>
            </a:r>
            <a:endParaRPr lang="ru-RU" sz="32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606" y="1935163"/>
            <a:ext cx="8220788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Личный кабинет родителя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</a:t>
            </a:r>
            <a:r>
              <a:rPr lang="ru-RU" sz="3200" b="1" i="1" dirty="0" err="1" smtClean="0">
                <a:solidFill>
                  <a:srgbClr val="D60000"/>
                </a:solidFill>
                <a:latin typeface="Arial" pitchFamily="34" charset="0"/>
                <a:cs typeface="Arial" pitchFamily="34" charset="0"/>
              </a:rPr>
              <a:t>Пин-код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619" y="1935163"/>
            <a:ext cx="7914762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Мобильное приложение сотрудника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Комплексное питание класса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809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2304256" cy="4986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80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700808"/>
            <a:ext cx="2304256" cy="4986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809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700808"/>
            <a:ext cx="2295736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Инновационая школа 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Мобильное приложение сотрудника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Личные покупки</a:t>
            </a:r>
            <a:endParaRPr lang="ru-RU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809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988840"/>
            <a:ext cx="2081488" cy="4504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80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88840"/>
            <a:ext cx="2088232" cy="4519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81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988840"/>
            <a:ext cx="2088232" cy="4519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81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988840"/>
            <a:ext cx="2079424" cy="45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Инновационая школа лог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Мобильное приложение родителя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808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364" y="1911613"/>
            <a:ext cx="2098520" cy="4541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80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916832"/>
            <a:ext cx="2098518" cy="4541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808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916832"/>
            <a:ext cx="2096108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808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7117" y="1911613"/>
            <a:ext cx="2098518" cy="4541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Инновационая школа лог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116632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Схема питания</a:t>
            </a:r>
            <a:endParaRPr lang="ru-RU" sz="35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22108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1400" b="1" dirty="0"/>
          </a:p>
        </p:txBody>
      </p:sp>
      <p:pic>
        <p:nvPicPr>
          <p:cNvPr id="7" name="Рисунок 6" descr="Инновационая школа 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296144" cy="43064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24016" y="3226058"/>
            <a:ext cx="1488344" cy="51224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питание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226059"/>
            <a:ext cx="1440160" cy="51224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покупки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667" y="4804643"/>
            <a:ext cx="2512104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+ касса/терминал самообслуживания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0825" y="1541270"/>
            <a:ext cx="1542350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9750" y="2277048"/>
            <a:ext cx="1284499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4044978"/>
            <a:ext cx="2412268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60132" y="4804643"/>
            <a:ext cx="2412268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комплексное питание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83868" y="5521073"/>
            <a:ext cx="2376264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Соединительная линия уступом 16"/>
          <p:cNvCxnSpPr>
            <a:stCxn id="13" idx="1"/>
            <a:endCxn id="10" idx="0"/>
          </p:cNvCxnSpPr>
          <p:nvPr/>
        </p:nvCxnSpPr>
        <p:spPr>
          <a:xfrm rot="10800000" flipV="1">
            <a:off x="2051720" y="2533169"/>
            <a:ext cx="1878030" cy="69288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endCxn id="9" idx="0"/>
          </p:cNvCxnSpPr>
          <p:nvPr/>
        </p:nvCxnSpPr>
        <p:spPr>
          <a:xfrm>
            <a:off x="5216184" y="2533169"/>
            <a:ext cx="1852004" cy="69288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3" idx="0"/>
          </p:cNvCxnSpPr>
          <p:nvPr/>
        </p:nvCxnSpPr>
        <p:spPr>
          <a:xfrm>
            <a:off x="4571999" y="2053513"/>
            <a:ext cx="1" cy="2235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0" idx="2"/>
            <a:endCxn id="11" idx="0"/>
          </p:cNvCxnSpPr>
          <p:nvPr/>
        </p:nvCxnSpPr>
        <p:spPr>
          <a:xfrm flipH="1">
            <a:off x="2051719" y="3738302"/>
            <a:ext cx="1" cy="10663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2"/>
            <a:endCxn id="14" idx="0"/>
          </p:cNvCxnSpPr>
          <p:nvPr/>
        </p:nvCxnSpPr>
        <p:spPr>
          <a:xfrm>
            <a:off x="7068188" y="3738301"/>
            <a:ext cx="6090" cy="3066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68188" y="4557221"/>
            <a:ext cx="0" cy="247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1" idx="2"/>
            <a:endCxn id="16" idx="1"/>
          </p:cNvCxnSpPr>
          <p:nvPr/>
        </p:nvCxnSpPr>
        <p:spPr>
          <a:xfrm>
            <a:off x="2051719" y="5316886"/>
            <a:ext cx="1332149" cy="4603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5" idx="2"/>
            <a:endCxn id="16" idx="3"/>
          </p:cNvCxnSpPr>
          <p:nvPr/>
        </p:nvCxnSpPr>
        <p:spPr>
          <a:xfrm flipH="1">
            <a:off x="5760132" y="5316886"/>
            <a:ext cx="1206134" cy="4603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Личное питание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помощи карты сотрудника/ученика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Снимок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8010673" cy="4785410"/>
          </a:xfrm>
        </p:spPr>
      </p:pic>
      <p:pic>
        <p:nvPicPr>
          <p:cNvPr id="4" name="Рисунок 3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Личное питание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помощи карты сотрудника/ученика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 2-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9333" y="1571612"/>
            <a:ext cx="6762386" cy="4783151"/>
          </a:xfrm>
        </p:spPr>
      </p:pic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3" name="Рисунок 3" descr="https://thumb.tildacdn.com/tild6664-6664-4633-a638-633738353637/-/resize/600x/-/format/webp/c67baf6a-5a4f-47ba-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7987610" cy="2207737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755576" y="374166"/>
            <a:ext cx="792088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Дети - самое ценное, что у нас есть.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 	От того, насколько качественное образование они получат, зависит вся их дальнейшая жизнь. Поэтому, мы считаем что: </a:t>
            </a:r>
            <a:b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</a:br>
            <a:endParaRPr kumimoji="0" lang="ru-RU" sz="16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   дети в школе должны быть в безопасности, посторонних не должно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ea typeface="Calibri" pitchFamily="34" charset="0"/>
                <a:cs typeface="Arial" pitchFamily="34" charset="0"/>
              </a:rPr>
              <a:t>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быть в школе. 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   родители должны иметь возможность узнать: где их дети, когда они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ea typeface="Calibri" pitchFamily="34" charset="0"/>
                <a:cs typeface="Arial" pitchFamily="34" charset="0"/>
              </a:rPr>
              <a:t>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пришли в школу или ушли из нее, опоздали ли в школу и т.д. 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   каждый ученик должен получать в школе полноценное горячее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ea typeface="Calibri" pitchFamily="34" charset="0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питание, а не  питаться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фаст-фудом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.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     дети должны учиться пользоваться современными технологиями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пластиковыми картами, а родители иметь возможность контролировать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Calibri" pitchFamily="34" charset="0"/>
                <a:cs typeface="Arial" pitchFamily="34" charset="0"/>
              </a:rPr>
              <a:t>        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Arial" pitchFamily="34" charset="0"/>
              </a:rPr>
              <a:t>их расходы. 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6" name="Рисунок 5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                           Покупки на кассе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395749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6" descr="D:\ИНФОРМАЦИОННЫЕ СИСТЕМЫ\Проект в Твери\Презентации\Рекламный проспект\image-21-10-20-04-18-1.jpe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28803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Инновационая школа 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Оплата картой</a:t>
            </a:r>
            <a:endParaRPr lang="ru-RU" sz="3200" b="1" dirty="0"/>
          </a:p>
        </p:txBody>
      </p:sp>
      <p:pic>
        <p:nvPicPr>
          <p:cNvPr id="4" name="Содержимое 3" descr="https://retina.news.mail.ru/pic/70/40/image12836162_ea140c1ec82e95a24fbc50c3f60625e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19" y="1428750"/>
            <a:ext cx="6531561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Оплата смартфоном</a:t>
            </a:r>
            <a:endParaRPr lang="ru-RU" sz="3200" b="1" dirty="0"/>
          </a:p>
        </p:txBody>
      </p:sp>
      <p:pic>
        <p:nvPicPr>
          <p:cNvPr id="4" name="Содержимое 3" descr="I:\Проект в Твери\Презентации\1421-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413419" cy="4389437"/>
          </a:xfrm>
          <a:prstGeom prst="rect">
            <a:avLst/>
          </a:prstGeom>
          <a:noFill/>
        </p:spPr>
      </p:pic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Оплата в терминале самообслуживания</a:t>
            </a:r>
            <a:endParaRPr lang="ru-RU" sz="3200" b="1" dirty="0"/>
          </a:p>
        </p:txBody>
      </p:sp>
      <p:pic>
        <p:nvPicPr>
          <p:cNvPr id="4" name="Содержимое 3" descr="D:\ИНФОРМАЦИОННЫЕ СИСТЕМЫ\Проект в Твери\Презентации\Рекламный проспект\image-21-10-20-04-18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500174"/>
            <a:ext cx="3349004" cy="44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Покупки в терминале</a:t>
            </a:r>
            <a:endParaRPr lang="ru-RU" sz="3200" dirty="0"/>
          </a:p>
        </p:txBody>
      </p:sp>
      <p:pic>
        <p:nvPicPr>
          <p:cNvPr id="4" name="Содержимое 5" descr="IMG_8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2531225" cy="253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4214818"/>
            <a:ext cx="8424936" cy="2160240"/>
          </a:xfrm>
          <a:prstGeom prst="rect">
            <a:avLst/>
          </a:prstGeom>
        </p:spPr>
        <p:txBody>
          <a:bodyPr vert="horz" lIns="0" rIns="0" bIns="0" anchor="t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Прикладываем 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иденти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фикатор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набираем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Пин-код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2. Выбираем товар и нажима-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ем «Заказать»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3. Распечатанный чек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отдаем работнику столовой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и получаем заказ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6" descr="IMG_8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276872"/>
            <a:ext cx="2455637" cy="2455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8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924944"/>
            <a:ext cx="2487624" cy="2487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трелка вправо 7"/>
          <p:cNvSpPr/>
          <p:nvPr/>
        </p:nvSpPr>
        <p:spPr>
          <a:xfrm>
            <a:off x="2987824" y="2924944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857884" y="3857628"/>
            <a:ext cx="28803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нновационая школа 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Идентификаторы</a:t>
            </a:r>
            <a:endParaRPr lang="ru-RU" sz="3600" dirty="0"/>
          </a:p>
        </p:txBody>
      </p:sp>
      <p:pic>
        <p:nvPicPr>
          <p:cNvPr id="4" name="Содержимое 3" descr="Карт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096640" cy="309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илико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14488"/>
            <a:ext cx="27363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4" descr="Брел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071942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ож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714752"/>
            <a:ext cx="26642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нновационая школа лог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ООО «Информационные системы»</a:t>
            </a:r>
            <a:endParaRPr lang="ru-RU" sz="4000" dirty="0">
              <a:ln w="50800"/>
              <a:solidFill>
                <a:schemeClr val="bg1">
                  <a:shade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143056" cy="1752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горячей линии: 8-910-646-01-15 (</a:t>
            </a:r>
            <a:r>
              <a:rPr lang="en-US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 in-shkola69@yandex.ru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http://sh-card69.ru</a:t>
            </a: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Как </a:t>
            </a:r>
            <a:r>
              <a:rPr lang="ru-RU" sz="3200" b="1" dirty="0"/>
              <a:t>это работает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Содержимое 3" descr="https://thumb.tildacdn.com/tild3933-3132-4762-b464-373834373865/-/resize/600x/-/format/webp/d651ee46-7d10-44ce-a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6200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3930005"/>
            <a:ext cx="82089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Хотя проект «Школьная карта» появился в России всего лишь 2012 году и еще окончательно не сформировался, многие родители и школьники уже оценили его преимущества.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Российские школы постепенно оборудуются системой оплаты завтраков и обедов в столовой можно с помощью пластиковой карты.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 В последнее время такие системы настолько успешно развиваются, что многие города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миллионники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рапортуют о 100% охвате данной системой всех школ в городе.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Рисунок 4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/>
              <a:t>Санитария:</a:t>
            </a:r>
            <a:endParaRPr lang="ru-RU" sz="3200" dirty="0"/>
          </a:p>
        </p:txBody>
      </p:sp>
      <p:pic>
        <p:nvPicPr>
          <p:cNvPr id="4" name="Содержимое 3" descr="https://avatars.mds.yandex.net/get-zen_doc/3373796/pub_5ed4d53afb7a78190a2d1c2e_5ed4d7db88bb69593a700fa4/scale_12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3974279" cy="324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00166" y="5143512"/>
            <a:ext cx="65008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Пандемия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коронавируса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заставила весь мир начать отказываться от наличных денег. Вирус хорошо сохраняется на поверхностях, что превращает наличные деньги в разносчик опасной заразы.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Врачи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D1D1D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ВОЗ настоятельно рекомендуют мыть руки и не трогать лицо при использовании наличных денег при расчетах,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также рекомендуют не использовать купюры, а перейти на бесконтактные способы оплаты.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/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2571744"/>
            <a:ext cx="8215370" cy="504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 anchor="ctr">
            <a:noAutofit/>
          </a:bodyPr>
          <a:lstStyle/>
          <a:p>
            <a:pPr algn="ctr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Какие задачи мы решаем</a:t>
            </a:r>
            <a:br>
              <a:rPr lang="ru-RU" sz="35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57224" y="1928802"/>
            <a:ext cx="785818" cy="500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3570" y="357166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643182"/>
            <a:ext cx="4500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Высокое качество питания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00100" y="3214686"/>
            <a:ext cx="571504" cy="4286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85918" y="3214686"/>
            <a:ext cx="4853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Только безналичный расчет.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3714752"/>
            <a:ext cx="8215370" cy="523875"/>
          </a:xfrm>
          <a:prstGeom prst="rect">
            <a:avLst/>
          </a:prstGeom>
          <a:noFill/>
        </p:spPr>
      </p:pic>
      <p:pic>
        <p:nvPicPr>
          <p:cNvPr id="13" name="Picture 9"/>
          <p:cNvPicPr/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1538" y="4286256"/>
            <a:ext cx="409575" cy="476250"/>
          </a:xfrm>
          <a:prstGeom prst="rect">
            <a:avLst/>
          </a:prstGeom>
          <a:noFill/>
        </p:spPr>
      </p:pic>
      <p:pic>
        <p:nvPicPr>
          <p:cNvPr id="14" name="Picture 10"/>
          <p:cNvPicPr/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4857760"/>
            <a:ext cx="8215370" cy="523875"/>
          </a:xfrm>
          <a:prstGeom prst="rect">
            <a:avLst/>
          </a:prstGeom>
          <a:noFill/>
        </p:spPr>
      </p:pic>
      <p:pic>
        <p:nvPicPr>
          <p:cNvPr id="15" name="Picture 11"/>
          <p:cNvPicPr/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00100" y="5429264"/>
            <a:ext cx="642942" cy="500066"/>
          </a:xfrm>
          <a:prstGeom prst="rect">
            <a:avLst/>
          </a:prstGeom>
          <a:noFill/>
        </p:spPr>
      </p:pic>
      <p:pic>
        <p:nvPicPr>
          <p:cNvPr id="16" name="Picture 12"/>
          <p:cNvPicPr/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6000768"/>
            <a:ext cx="8143932" cy="523875"/>
          </a:xfrm>
          <a:prstGeom prst="rect">
            <a:avLst/>
          </a:prstGeom>
          <a:noFill/>
        </p:spPr>
      </p:pic>
      <p:pic>
        <p:nvPicPr>
          <p:cNvPr id="17" name="Picture 14"/>
          <p:cNvPicPr/>
          <p:nvPr/>
        </p:nvPicPr>
        <p:blipFill>
          <a:blip r:embed="rId10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215370" cy="50006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785918" y="1428736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Своевременное информирование родителей о питании ребенка.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2071678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Прозрачный учет движения денежных средств.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857356" y="3786190"/>
            <a:ext cx="5286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Учет питания льготных категорий учащихся.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4357694"/>
            <a:ext cx="464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Быстрое обслуживание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85918" y="4929198"/>
            <a:ext cx="535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Повышение количества питающихся в столовой</a:t>
            </a:r>
            <a:r>
              <a:rPr lang="ru-RU" sz="1600" dirty="0" smtClean="0">
                <a:solidFill>
                  <a:srgbClr val="191919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5500702"/>
            <a:ext cx="6715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Улучшение санитарно-гигиенического состояния пищеблока.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14480" y="6072206"/>
            <a:ext cx="6286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Возможность выбора меню для детей и их родителей.</a:t>
            </a: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Инновационая школа лого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71546"/>
            <a:ext cx="5072098" cy="56995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488" y="500042"/>
            <a:ext cx="289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461000" algn="l"/>
              </a:tabLst>
            </a:pPr>
            <a:r>
              <a:rPr lang="ru-RU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УЧАСТНИКИ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СИСТЕМЫ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000240"/>
            <a:ext cx="13573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lang="ru-RU" sz="1100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Администрация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lang="ru-RU" sz="1100" b="1" dirty="0" smtClean="0">
                <a:latin typeface="Arial" pitchFamily="34" charset="0"/>
                <a:ea typeface="Arial" pitchFamily="34" charset="0"/>
                <a:cs typeface="Arial" pitchFamily="34" charset="0"/>
              </a:rPr>
              <a:t>города</a:t>
            </a:r>
            <a:endParaRPr lang="ru-RU" sz="11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000240"/>
            <a:ext cx="1368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Центральная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бухгалтерия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786058"/>
            <a:ext cx="18002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Банковские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и платежные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системы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286124"/>
            <a:ext cx="1800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Школа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214818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Провайдер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(разработчик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модуля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5445224"/>
            <a:ext cx="15841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Интегратор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(оператор) модуля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5429264"/>
            <a:ext cx="12241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Родитель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6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учащегося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0430" y="3571876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«Электронная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столовая»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542926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Учащийся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4500570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Организатор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питания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226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(КШП, ООО)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Инновационая школа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467544" y="1268760"/>
            <a:ext cx="8219256" cy="48965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23120" y="1880119"/>
            <a:ext cx="79208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		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Классы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		Классные руководители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	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			Ученики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			Родители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нновационая школа 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96144" cy="430644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476672"/>
            <a:ext cx="8301608" cy="720080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Учебное заведение</a:t>
            </a:r>
            <a:endParaRPr kumimoji="0" lang="ru-RU" sz="5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220" y="1813644"/>
            <a:ext cx="1284499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7715" y="2709822"/>
            <a:ext cx="1284004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А.П.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64127" y="1813643"/>
            <a:ext cx="1284499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В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3369" y="1813643"/>
            <a:ext cx="1284499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Б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79465" y="2709821"/>
            <a:ext cx="1284499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Л.В.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64127" y="2709821"/>
            <a:ext cx="1284499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С.В.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5576" y="3590997"/>
            <a:ext cx="1284004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79465" y="3590996"/>
            <a:ext cx="1284004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64622" y="3605999"/>
            <a:ext cx="1284004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4196684"/>
            <a:ext cx="1284004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79465" y="4196683"/>
            <a:ext cx="1284004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869899" y="4196682"/>
            <a:ext cx="1284004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23928" y="5229200"/>
            <a:ext cx="2808312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endParaRPr lang="ru-RU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03648" y="2325886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915816" y="2325886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524328" y="2325886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410296" y="3207061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928814" y="3222064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524328" y="3222064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71600" y="3222064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835696" y="3206907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347864" y="3206907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092280" y="3206907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937798" y="3222064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483768" y="3222064"/>
            <a:ext cx="0" cy="3839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71600" y="4103239"/>
            <a:ext cx="0" cy="9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403648" y="4103239"/>
            <a:ext cx="0" cy="9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848992" y="4103239"/>
            <a:ext cx="0" cy="9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483768" y="4103239"/>
            <a:ext cx="0" cy="9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928814" y="4103239"/>
            <a:ext cx="0" cy="9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366964" y="4104056"/>
            <a:ext cx="0" cy="9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079630" y="4103239"/>
            <a:ext cx="0" cy="9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524328" y="4103734"/>
            <a:ext cx="0" cy="9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937798" y="4103239"/>
            <a:ext cx="50" cy="815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27" idx="2"/>
          </p:cNvCxnSpPr>
          <p:nvPr/>
        </p:nvCxnSpPr>
        <p:spPr>
          <a:xfrm rot="16200000" flipH="1">
            <a:off x="2184593" y="3921912"/>
            <a:ext cx="952323" cy="2526352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/>
          <p:nvPr/>
        </p:nvCxnSpPr>
        <p:spPr>
          <a:xfrm>
            <a:off x="2916810" y="4715962"/>
            <a:ext cx="1007118" cy="783653"/>
          </a:xfrm>
          <a:prstGeom prst="bentConnector3">
            <a:avLst>
              <a:gd name="adj1" fmla="val -44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ная линия уступом 65"/>
          <p:cNvCxnSpPr>
            <a:endCxn id="30" idx="3"/>
          </p:cNvCxnSpPr>
          <p:nvPr/>
        </p:nvCxnSpPr>
        <p:spPr>
          <a:xfrm rot="10800000" flipV="1">
            <a:off x="6732240" y="4708924"/>
            <a:ext cx="792088" cy="776397"/>
          </a:xfrm>
          <a:prstGeom prst="bentConnector3">
            <a:avLst>
              <a:gd name="adj1" fmla="val 189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116632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5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Схема питания</a:t>
            </a:r>
            <a:endParaRPr lang="ru-RU" sz="35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22108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sz="1400" b="1" dirty="0"/>
          </a:p>
        </p:txBody>
      </p:sp>
      <p:pic>
        <p:nvPicPr>
          <p:cNvPr id="7" name="Рисунок 6" descr="Инновационая школа 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296144" cy="430644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962C-CC91-4DE9-AD9A-92A2D5D3548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24016" y="3226058"/>
            <a:ext cx="1488344" cy="51224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питание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226059"/>
            <a:ext cx="1440160" cy="51224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покупки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667" y="4804643"/>
            <a:ext cx="2512104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Карта + касса/терминал самообслуживания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00825" y="1541270"/>
            <a:ext cx="1542350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9750" y="2277048"/>
            <a:ext cx="1284499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4044978"/>
            <a:ext cx="2412268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60132" y="4804643"/>
            <a:ext cx="2412268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на комплексное питание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83868" y="5521073"/>
            <a:ext cx="2376264" cy="51224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Соединительная линия уступом 16"/>
          <p:cNvCxnSpPr>
            <a:stCxn id="13" idx="1"/>
            <a:endCxn id="10" idx="0"/>
          </p:cNvCxnSpPr>
          <p:nvPr/>
        </p:nvCxnSpPr>
        <p:spPr>
          <a:xfrm rot="10800000" flipV="1">
            <a:off x="2051720" y="2533169"/>
            <a:ext cx="1878030" cy="69288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ная линия уступом 17"/>
          <p:cNvCxnSpPr>
            <a:endCxn id="9" idx="0"/>
          </p:cNvCxnSpPr>
          <p:nvPr/>
        </p:nvCxnSpPr>
        <p:spPr>
          <a:xfrm>
            <a:off x="5216184" y="2533169"/>
            <a:ext cx="1852004" cy="69288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3" idx="0"/>
          </p:cNvCxnSpPr>
          <p:nvPr/>
        </p:nvCxnSpPr>
        <p:spPr>
          <a:xfrm>
            <a:off x="4571999" y="2053513"/>
            <a:ext cx="1" cy="2235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0" idx="2"/>
            <a:endCxn id="11" idx="0"/>
          </p:cNvCxnSpPr>
          <p:nvPr/>
        </p:nvCxnSpPr>
        <p:spPr>
          <a:xfrm flipH="1">
            <a:off x="2051719" y="3738302"/>
            <a:ext cx="1" cy="10663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9" idx="2"/>
            <a:endCxn id="14" idx="0"/>
          </p:cNvCxnSpPr>
          <p:nvPr/>
        </p:nvCxnSpPr>
        <p:spPr>
          <a:xfrm>
            <a:off x="7068188" y="3738301"/>
            <a:ext cx="6090" cy="3066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068188" y="4557221"/>
            <a:ext cx="0" cy="2474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1" idx="2"/>
            <a:endCxn id="16" idx="1"/>
          </p:cNvCxnSpPr>
          <p:nvPr/>
        </p:nvCxnSpPr>
        <p:spPr>
          <a:xfrm>
            <a:off x="2051719" y="5316886"/>
            <a:ext cx="1332149" cy="4603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5" idx="2"/>
            <a:endCxn id="16" idx="3"/>
          </p:cNvCxnSpPr>
          <p:nvPr/>
        </p:nvCxnSpPr>
        <p:spPr>
          <a:xfrm flipH="1">
            <a:off x="5760132" y="5316886"/>
            <a:ext cx="1206134" cy="4603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423</TotalTime>
  <Words>820</Words>
  <Application>Microsoft Office PowerPoint</Application>
  <PresentationFormat>Экран (4:3)</PresentationFormat>
  <Paragraphs>204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Электронная столовая</vt:lpstr>
      <vt:lpstr>Слайд 2</vt:lpstr>
      <vt:lpstr>Слайд 3</vt:lpstr>
      <vt:lpstr>  Как это работает </vt:lpstr>
      <vt:lpstr>Санитария:</vt:lpstr>
      <vt:lpstr>Какие задачи мы решаем </vt:lpstr>
      <vt:lpstr>Слайд 7</vt:lpstr>
      <vt:lpstr>Слайд 8</vt:lpstr>
      <vt:lpstr>Слайд 9</vt:lpstr>
      <vt:lpstr>Слайд 10</vt:lpstr>
      <vt:lpstr>Общие принципы работы </vt:lpstr>
      <vt:lpstr>Финансовые условия </vt:lpstr>
      <vt:lpstr>Пароль карты (PIN-код) </vt:lpstr>
      <vt:lpstr>Начало работы </vt:lpstr>
      <vt:lpstr>Групповое питание по заявкам учащиеся 1-4 классов, ТЖС, платное питание</vt:lpstr>
      <vt:lpstr>Групповое питание по заявкам учащиеся 1-4 классов, ТЖС, платное питание</vt:lpstr>
      <vt:lpstr>Создание заявки на питание класса  в мобильном приложении</vt:lpstr>
      <vt:lpstr>Сформированные заявки</vt:lpstr>
      <vt:lpstr>Отображение заявок в столовой Детализация</vt:lpstr>
      <vt:lpstr> Личный кабинет родителя </vt:lpstr>
      <vt:lpstr>Личный кабинет родителя</vt:lpstr>
      <vt:lpstr>              Личный кабинет родителя                      Лимит расходов</vt:lpstr>
      <vt:lpstr>             Личный кабинет родителя                                 Пин-код</vt:lpstr>
      <vt:lpstr>Мобильное приложение сотрудника Комплексное питание класса</vt:lpstr>
      <vt:lpstr>Мобильное приложение сотрудника Личные покупки</vt:lpstr>
      <vt:lpstr>Мобильное приложение родителя</vt:lpstr>
      <vt:lpstr>Слайд 27</vt:lpstr>
      <vt:lpstr>Личное питание при помощи карты сотрудника/ученика </vt:lpstr>
      <vt:lpstr>Личное питание при помощи карты сотрудника/ученика </vt:lpstr>
      <vt:lpstr>                            Покупки на кассе</vt:lpstr>
      <vt:lpstr>Оплата картой</vt:lpstr>
      <vt:lpstr>Оплата смартфоном</vt:lpstr>
      <vt:lpstr>Оплата в терминале самообслуживания</vt:lpstr>
      <vt:lpstr>                   Покупки в терминале</vt:lpstr>
      <vt:lpstr>              Идентификаторы</vt:lpstr>
      <vt:lpstr>ООО «Информационные системы»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приложение</dc:title>
  <dc:creator>Ирина</dc:creator>
  <cp:lastModifiedBy>USER</cp:lastModifiedBy>
  <cp:revision>52</cp:revision>
  <dcterms:created xsi:type="dcterms:W3CDTF">2021-04-21T12:01:53Z</dcterms:created>
  <dcterms:modified xsi:type="dcterms:W3CDTF">2022-06-20T14:42:45Z</dcterms:modified>
</cp:coreProperties>
</file>