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</p:sldIdLst>
  <p:sldSz cx="10801350" cy="7921625"/>
  <p:notesSz cx="6858000" cy="9144000"/>
  <p:defaultTextStyle>
    <a:defPPr>
      <a:defRPr lang="ru-RU"/>
    </a:defPPr>
    <a:lvl1pPr marL="0" algn="l" defTabSz="106959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34798" algn="l" defTabSz="106959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69595" algn="l" defTabSz="106959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04393" algn="l" defTabSz="106959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39191" algn="l" defTabSz="106959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73988" algn="l" defTabSz="106959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08786" algn="l" defTabSz="106959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743585" algn="l" defTabSz="106959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278382" algn="l" defTabSz="106959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552" y="1446"/>
      </p:cViewPr>
      <p:guideLst>
        <p:guide orient="horz" pos="2495"/>
        <p:guide pos="340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5387522"/>
            <a:ext cx="10809724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6985" tIns="53492" rIns="106985" bIns="53492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810101" y="2024417"/>
            <a:ext cx="9181148" cy="2113543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56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810101" y="4171741"/>
            <a:ext cx="9181148" cy="1385769"/>
          </a:xfrm>
        </p:spPr>
        <p:txBody>
          <a:bodyPr lIns="53492" rIns="53492"/>
          <a:lstStyle>
            <a:lvl1pPr marL="0" marR="74889" indent="0" algn="r">
              <a:buNone/>
              <a:defRPr>
                <a:solidFill>
                  <a:schemeClr val="tx2"/>
                </a:solidFill>
              </a:defRPr>
            </a:lvl1pPr>
            <a:lvl2pPr marL="534924" indent="0" algn="ctr">
              <a:buNone/>
            </a:lvl2pPr>
            <a:lvl3pPr marL="1069848" indent="0" algn="ctr">
              <a:buNone/>
            </a:lvl3pPr>
            <a:lvl4pPr marL="1604772" indent="0" algn="ctr">
              <a:buNone/>
            </a:lvl4pPr>
            <a:lvl5pPr marL="2139696" indent="0" algn="ctr">
              <a:buNone/>
            </a:lvl5pPr>
            <a:lvl6pPr marL="2674620" indent="0" algn="ctr">
              <a:buNone/>
            </a:lvl6pPr>
            <a:lvl7pPr marL="3209544" indent="0" algn="ctr">
              <a:buNone/>
            </a:lvl7pPr>
            <a:lvl8pPr marL="3744468" indent="0" algn="ctr">
              <a:buNone/>
            </a:lvl8pPr>
            <a:lvl9pPr marL="4279392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4447" y="5721173"/>
            <a:ext cx="10805797" cy="2208639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EDD3D7D-8CAC-4D61-B38D-5194C1B24B64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EC2E04B-F30E-406A-AD92-9172C65D16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40068" y="1711073"/>
            <a:ext cx="9721215" cy="5066318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DD3D7D-8CAC-4D61-B38D-5194C1B24B64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C2E04B-F30E-406A-AD92-9172C65D16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084491" y="317235"/>
            <a:ext cx="2099636" cy="6460157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40067" y="317236"/>
            <a:ext cx="7470934" cy="6460156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DD3D7D-8CAC-4D61-B38D-5194C1B24B64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C2E04B-F30E-406A-AD92-9172C65D16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DD3D7D-8CAC-4D61-B38D-5194C1B24B64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C2E04B-F30E-406A-AD92-9172C65D161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3306" y="1224066"/>
            <a:ext cx="9181148" cy="2112433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56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33705" y="3386399"/>
            <a:ext cx="5400675" cy="1680530"/>
          </a:xfrm>
        </p:spPr>
        <p:txBody>
          <a:bodyPr lIns="106985" rIns="106985" anchor="t"/>
          <a:lstStyle>
            <a:lvl1pPr marL="0" indent="0" algn="l">
              <a:buNone/>
              <a:defRPr sz="2700">
                <a:solidFill>
                  <a:schemeClr val="tx1"/>
                </a:solidFill>
              </a:defRPr>
            </a:lvl1pPr>
            <a:lvl2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DD3D7D-8CAC-4D61-B38D-5194C1B24B64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C2E04B-F30E-406A-AD92-9172C65D161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4295828" y="3471599"/>
            <a:ext cx="216027" cy="264054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6985" tIns="53492" rIns="106985" bIns="53492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4075624" y="3471599"/>
            <a:ext cx="216027" cy="264054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6985" tIns="53492" rIns="106985" bIns="53492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40068" y="1711072"/>
            <a:ext cx="4770596" cy="5227906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490686" y="1711072"/>
            <a:ext cx="4770596" cy="5227906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DD3D7D-8CAC-4D61-B38D-5194C1B24B64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C2E04B-F30E-406A-AD92-9172C65D161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0068" y="315398"/>
            <a:ext cx="9721215" cy="1320271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0068" y="6249282"/>
            <a:ext cx="4772472" cy="880181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213970" anchor="ctr"/>
          <a:lstStyle>
            <a:lvl1pPr marL="0" indent="0">
              <a:buNone/>
              <a:defRPr sz="2800" b="0">
                <a:solidFill>
                  <a:schemeClr val="bg1"/>
                </a:solidFill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900" b="1"/>
            </a:lvl4pPr>
            <a:lvl5pPr>
              <a:buNone/>
              <a:defRPr sz="19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486937" y="6249282"/>
            <a:ext cx="4774347" cy="880181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213970" anchor="ctr"/>
          <a:lstStyle>
            <a:lvl1pPr marL="0" indent="0">
              <a:buNone/>
              <a:defRPr sz="2800" b="0">
                <a:solidFill>
                  <a:schemeClr val="bg1"/>
                </a:solidFill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900" b="1"/>
            </a:lvl4pPr>
            <a:lvl5pPr>
              <a:buNone/>
              <a:defRPr sz="19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540068" y="1668294"/>
            <a:ext cx="4772472" cy="4553101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486936" y="1668294"/>
            <a:ext cx="4774347" cy="4553101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DD3D7D-8CAC-4D61-B38D-5194C1B24B64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C2E04B-F30E-406A-AD92-9172C65D161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DD3D7D-8CAC-4D61-B38D-5194C1B24B64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C2E04B-F30E-406A-AD92-9172C65D1619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DD3D7D-8CAC-4D61-B38D-5194C1B24B64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C2E04B-F30E-406A-AD92-9172C65D16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0135" y="5633156"/>
            <a:ext cx="8837848" cy="528108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9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220652" y="6185638"/>
            <a:ext cx="4694987" cy="1056217"/>
          </a:xfrm>
        </p:spPr>
        <p:txBody>
          <a:bodyPr/>
          <a:lstStyle>
            <a:lvl1pPr marL="0" indent="0" algn="r">
              <a:buNone/>
              <a:defRPr sz="1900"/>
            </a:lvl1pPr>
            <a:lvl2pPr>
              <a:buNone/>
              <a:defRPr sz="1400"/>
            </a:lvl2pPr>
            <a:lvl3pPr>
              <a:buNone/>
              <a:defRPr sz="1200"/>
            </a:lvl3pPr>
            <a:lvl4pPr>
              <a:buNone/>
              <a:defRPr sz="1100"/>
            </a:lvl4pPr>
            <a:lvl5pPr>
              <a:buNone/>
              <a:defRPr sz="11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080135" y="316865"/>
            <a:ext cx="8835504" cy="5281083"/>
          </a:xfrm>
        </p:spPr>
        <p:txBody>
          <a:bodyPr/>
          <a:lstStyle>
            <a:lvl1pPr>
              <a:defRPr sz="3700"/>
            </a:lvl1pPr>
            <a:lvl2pPr>
              <a:defRPr sz="3300"/>
            </a:lvl2pPr>
            <a:lvl3pPr>
              <a:defRPr sz="2800"/>
            </a:lvl3pPr>
            <a:lvl4pPr>
              <a:defRPr sz="2300"/>
            </a:lvl4pPr>
            <a:lvl5pPr>
              <a:defRPr sz="23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7946306" y="7401768"/>
            <a:ext cx="2268284" cy="422487"/>
          </a:xfrm>
        </p:spPr>
        <p:txBody>
          <a:bodyPr/>
          <a:lstStyle>
            <a:extLst/>
          </a:lstStyle>
          <a:p>
            <a:fld id="{2EDD3D7D-8CAC-4D61-B38D-5194C1B24B64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C2E04B-F30E-406A-AD92-9172C65D161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8080" y="6287633"/>
            <a:ext cx="8461058" cy="748768"/>
          </a:xfrm>
          <a:noFill/>
        </p:spPr>
        <p:txBody>
          <a:bodyPr lIns="106985" tIns="0" rIns="106985" anchor="t"/>
          <a:lstStyle>
            <a:lvl1pPr marL="0" marR="21397" indent="0" algn="r">
              <a:buNone/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70034" y="219431"/>
            <a:ext cx="10261283" cy="506984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7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EDD3D7D-8CAC-4D61-B38D-5194C1B24B64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173961" y="7401769"/>
            <a:ext cx="2776742" cy="42175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EC2E04B-F30E-406A-AD92-9172C65D161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0034" y="5619667"/>
            <a:ext cx="9539104" cy="649938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5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589766" y="6866952"/>
            <a:ext cx="5836112" cy="106392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6985" tIns="53492" rIns="106985" bIns="53492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573754" y="6860108"/>
            <a:ext cx="4359345" cy="107822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6985" tIns="53492" rIns="106985" bIns="53492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7137" y="6689433"/>
            <a:ext cx="4018983" cy="1248503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106985" tIns="53492" rIns="106985" bIns="53492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10911" y="6685374"/>
            <a:ext cx="4022758" cy="125256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10234482" y="5762110"/>
            <a:ext cx="216027" cy="264054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6985" tIns="53492" rIns="106985" bIns="53492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10014278" y="5762110"/>
            <a:ext cx="216027" cy="264054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6985" tIns="53492" rIns="106985" bIns="53492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89766" y="6866952"/>
            <a:ext cx="5836112" cy="106392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6985" tIns="53492" rIns="106985" bIns="53492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573754" y="6860108"/>
            <a:ext cx="4359345" cy="107822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6985" tIns="53492" rIns="106985" bIns="53492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7137" y="6689433"/>
            <a:ext cx="4018983" cy="1248503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106985" tIns="53492" rIns="106985" bIns="53492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10911" y="6685374"/>
            <a:ext cx="4022758" cy="125256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540068" y="317232"/>
            <a:ext cx="9721215" cy="1320271"/>
          </a:xfrm>
          <a:prstGeom prst="rect">
            <a:avLst/>
          </a:prstGeom>
        </p:spPr>
        <p:txBody>
          <a:bodyPr vert="horz" lIns="106985" tIns="53492" rIns="106985" bIns="53492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540068" y="1711072"/>
            <a:ext cx="9721215" cy="5227906"/>
          </a:xfrm>
          <a:prstGeom prst="rect">
            <a:avLst/>
          </a:prstGeom>
        </p:spPr>
        <p:txBody>
          <a:bodyPr vert="horz" lIns="106985" tIns="53492" rIns="106985" bIns="53492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7946306" y="7401768"/>
            <a:ext cx="2268284" cy="422487"/>
          </a:xfrm>
          <a:prstGeom prst="rect">
            <a:avLst/>
          </a:prstGeom>
        </p:spPr>
        <p:txBody>
          <a:bodyPr vert="horz" lIns="106985" tIns="53492" rIns="106985" bIns="53492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fld id="{2EDD3D7D-8CAC-4D61-B38D-5194C1B24B64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5173961" y="7401769"/>
            <a:ext cx="2776742" cy="421753"/>
          </a:xfrm>
          <a:prstGeom prst="rect">
            <a:avLst/>
          </a:prstGeom>
        </p:spPr>
        <p:txBody>
          <a:bodyPr vert="horz" lIns="106985" tIns="53492" rIns="106985" bIns="53492" anchor="b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0214590" y="7401769"/>
            <a:ext cx="432054" cy="421753"/>
          </a:xfrm>
          <a:prstGeom prst="rect">
            <a:avLst/>
          </a:prstGeom>
        </p:spPr>
        <p:txBody>
          <a:bodyPr vert="horz" lIns="106985" tIns="53492" rIns="106985" bIns="53492" anchor="b"/>
          <a:lstStyle>
            <a:lvl1pPr algn="r" eaLnBrk="1" latinLnBrk="0" hangingPunct="1">
              <a:defRPr kumimoji="0" sz="1200" b="0">
                <a:solidFill>
                  <a:schemeClr val="tx1"/>
                </a:solidFill>
              </a:defRPr>
            </a:lvl1pPr>
            <a:extLst/>
          </a:lstStyle>
          <a:p>
            <a:fld id="{4EC2E04B-F30E-406A-AD92-9172C65D161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8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427939" indent="-299557" algn="l" rtl="0" eaLnBrk="1" latinLnBrk="0" hangingPunct="1">
        <a:spcBef>
          <a:spcPts val="468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27497" indent="-267462" algn="l" rtl="0" eaLnBrk="1" latinLnBrk="0" hangingPunct="1">
        <a:spcBef>
          <a:spcPts val="379"/>
        </a:spcBef>
        <a:buClr>
          <a:schemeClr val="accent1"/>
        </a:buClr>
        <a:buFont typeface="Verdana"/>
        <a:buChar char="◦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657" indent="-267462" algn="l" rtl="0" eaLnBrk="1" latinLnBrk="0" hangingPunct="1">
        <a:spcBef>
          <a:spcPts val="410"/>
        </a:spcBef>
        <a:buClr>
          <a:schemeClr val="accent2"/>
        </a:buClr>
        <a:buSzPct val="100000"/>
        <a:buFont typeface="Wingdings 2"/>
        <a:buChar char=""/>
        <a:defRPr kumimoji="0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337310" indent="-267462" algn="l" rtl="0" eaLnBrk="1" latinLnBrk="0" hangingPunct="1">
        <a:spcBef>
          <a:spcPts val="410"/>
        </a:spcBef>
        <a:buClr>
          <a:schemeClr val="accent2"/>
        </a:buClr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604772" indent="-267462" algn="l" rtl="0" eaLnBrk="1" latinLnBrk="0" hangingPunct="1">
        <a:spcBef>
          <a:spcPts val="410"/>
        </a:spcBef>
        <a:buClr>
          <a:schemeClr val="accent2"/>
        </a:buClr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1872234" indent="-267462" algn="l" rtl="0" eaLnBrk="1" latinLnBrk="0" hangingPunct="1">
        <a:spcBef>
          <a:spcPts val="410"/>
        </a:spcBef>
        <a:buClr>
          <a:schemeClr val="accent3"/>
        </a:buClr>
        <a:buFont typeface="Wingdings 2"/>
        <a:buChar char="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2139696" indent="-267462" algn="l" rtl="0" eaLnBrk="1" latinLnBrk="0" hangingPunct="1">
        <a:spcBef>
          <a:spcPts val="410"/>
        </a:spcBef>
        <a:buClr>
          <a:schemeClr val="accent3"/>
        </a:buClr>
        <a:buFont typeface="Wingdings 2"/>
        <a:buChar char="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2407158" indent="-267462" algn="l" rtl="0" eaLnBrk="1" latinLnBrk="0" hangingPunct="1">
        <a:spcBef>
          <a:spcPts val="410"/>
        </a:spcBef>
        <a:buClr>
          <a:schemeClr val="accent3"/>
        </a:buClr>
        <a:buFont typeface="Wingdings 2"/>
        <a:buChar char="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2674620" indent="-267462" algn="l" rtl="0" eaLnBrk="1" latinLnBrk="0" hangingPunct="1">
        <a:spcBef>
          <a:spcPts val="410"/>
        </a:spcBef>
        <a:buClr>
          <a:schemeClr val="accent3"/>
        </a:buClr>
        <a:buFont typeface="Wingdings 2"/>
        <a:buChar char=""/>
        <a:defRPr kumimoji="0" sz="19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3492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698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4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13969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6746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20954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74446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27939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0115" y="0"/>
            <a:ext cx="9793088" cy="646319"/>
          </a:xfrm>
          <a:prstGeom prst="rect">
            <a:avLst/>
          </a:prstGeom>
          <a:noFill/>
        </p:spPr>
        <p:txBody>
          <a:bodyPr wrap="square" lIns="91430" tIns="45714" rIns="91430" bIns="45714" rtlCol="0">
            <a:spAutoFit/>
          </a:bodyPr>
          <a:lstStyle/>
          <a:p>
            <a:pPr algn="ctr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ФГБОУ Тверской государственный медицинский университет МЗ РФ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ПРОФИЛАКТИКА БЛИЗОРУКОСТИ У ДЕТЕЙ</a:t>
            </a:r>
            <a:br>
              <a:rPr lang="ru-RU" sz="1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Выполнил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студент 106 группы педиатрического факультета Исаков Владимир Васильевич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08187" y="1728564"/>
            <a:ext cx="184731" cy="415498"/>
          </a:xfrm>
          <a:prstGeom prst="rect">
            <a:avLst/>
          </a:prstGeom>
          <a:noFill/>
        </p:spPr>
        <p:txBody>
          <a:bodyPr wrap="none" lIns="91430" tIns="45714" rIns="91430" bIns="45714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88107" y="648444"/>
            <a:ext cx="3816424" cy="1384982"/>
          </a:xfrm>
          <a:prstGeom prst="rect">
            <a:avLst/>
          </a:prstGeom>
          <a:noFill/>
        </p:spPr>
        <p:txBody>
          <a:bodyPr wrap="square" lIns="91430" tIns="45714" rIns="91430" bIns="45714" rtlCol="0">
            <a:spAutoFit/>
          </a:bodyPr>
          <a:lstStyle/>
          <a:p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Близорукость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(миопия, «минусовое зрение») – аномалия рефракции, из-за которой предметы вблизи человек видит четко и хорошо, а вдали – размыто. Причем под «дальними» могут подразумеваться объекты на любом расстоянии – как 10 см, полметра, так и 2-3 метра. Это уже зависит от степени миопии</a:t>
            </a:r>
            <a:r>
              <a:rPr lang="ru-RU" sz="1200" dirty="0">
                <a:solidFill>
                  <a:srgbClr val="4D5156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FDE54E81-C0A7-2F4D-A2FE-4EAA8E1E7FA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6099" y="1800572"/>
            <a:ext cx="2899334" cy="230117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4091" y="3888804"/>
            <a:ext cx="3168352" cy="1892814"/>
          </a:xfrm>
          <a:prstGeom prst="rect">
            <a:avLst/>
          </a:prstGeom>
          <a:noFill/>
        </p:spPr>
        <p:txBody>
          <a:bodyPr wrap="square" lIns="91430" tIns="45714" rIns="91430" bIns="45714" rtlCol="0">
            <a:spAutoFit/>
          </a:bodyPr>
          <a:lstStyle/>
          <a:p>
            <a:r>
              <a:rPr lang="ru-RU" sz="1200" b="1" dirty="0">
                <a:solidFill>
                  <a:srgbClr val="202124"/>
                </a:solidFill>
                <a:latin typeface="Times New Roman" pitchFamily="18" charset="0"/>
                <a:cs typeface="Times New Roman" pitchFamily="18" charset="0"/>
              </a:rPr>
              <a:t>Причины возникновения близорукости</a:t>
            </a:r>
            <a:endParaRPr lang="ru-RU" sz="1200" dirty="0">
              <a:solidFill>
                <a:srgbClr val="202124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>
                <a:solidFill>
                  <a:srgbClr val="202124"/>
                </a:solidFill>
                <a:latin typeface="Times New Roman" pitchFamily="18" charset="0"/>
                <a:cs typeface="Times New Roman" pitchFamily="18" charset="0"/>
              </a:rPr>
              <a:t>-Чрезмерная  нагрузка на глаза, перенапряжение глаз;</a:t>
            </a:r>
          </a:p>
          <a:p>
            <a:r>
              <a:rPr lang="ru-RU" sz="1200" dirty="0">
                <a:solidFill>
                  <a:srgbClr val="202124"/>
                </a:solidFill>
                <a:latin typeface="Times New Roman" pitchFamily="18" charset="0"/>
                <a:cs typeface="Times New Roman" pitchFamily="18" charset="0"/>
              </a:rPr>
              <a:t>-Чтение  в движущемся транспорте, в темноте, в лежачем положении;</a:t>
            </a:r>
          </a:p>
          <a:p>
            <a:r>
              <a:rPr lang="ru-RU" sz="1200" dirty="0">
                <a:solidFill>
                  <a:srgbClr val="202124"/>
                </a:solidFill>
                <a:latin typeface="Times New Roman" pitchFamily="18" charset="0"/>
                <a:cs typeface="Times New Roman" pitchFamily="18" charset="0"/>
              </a:rPr>
              <a:t>-многочисленное  сидение за компьютером, телевизором</a:t>
            </a:r>
          </a:p>
          <a:p>
            <a:r>
              <a:rPr lang="ru-RU" sz="1200" dirty="0">
                <a:solidFill>
                  <a:srgbClr val="202124"/>
                </a:solidFill>
                <a:latin typeface="Times New Roman" pitchFamily="18" charset="0"/>
                <a:cs typeface="Times New Roman" pitchFamily="18" charset="0"/>
              </a:rPr>
              <a:t>-недостаточное освещение</a:t>
            </a: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960515" y="648444"/>
            <a:ext cx="26152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Профилактика близорукости у детей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1. Уменьшение зрительной нагрузки.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2. Питание.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3. Режим дня.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4. Медицинское наблюдение.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5. Гимнастика для глаз.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816499" y="2016596"/>
            <a:ext cx="2736304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Питание.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При близорукости в рацион ребенка должны входить продукты, богатые витамином А (печень, сливочное масло, сыр, яйца ), С (цитрусовые, шиповник), Е ( растительное масло, молочные продукты, печень, яйца, овсянка, ржаной хлеб, орехи). Также для поддержания здоровья сетчатки глаза необходимы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лютеин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зекасантин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, которые содержатся в зеленых листовых овощах, петрушке, укропе, кукурузе, фисташках. В питании ребенка обязательно должны присутствовать фрукты и овощи. Особенно полезны для зрения фрукты и овощи оранжевого цвета: морковь, курага, облепиха, хурма, болгарский перец</a:t>
            </a:r>
          </a:p>
        </p:txBody>
      </p:sp>
      <p:pic>
        <p:nvPicPr>
          <p:cNvPr id="14" name="Рисунок 13" descr="1520431008_diety-po-tsvetam-plyusy-i-minusy-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88507" y="5616996"/>
            <a:ext cx="2376264" cy="1438804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480795" y="720452"/>
            <a:ext cx="410438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Гимнастика для глаз.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Это комплекс простых упражнений, направленных на расслабление и укрепление глазных мышц. Научите ребенка выполнять их 2-3 раза в день. Вот несколько простых упражнений.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-медленно двигать глазами вверх-вниз, затем влево- вправо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-представить себе большой круг, обводить его глазами по часовой стрелке, потом против часовой стрелки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-переводить взгляд поочередно с близкого предмета вдаль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-крепко зажмурить глаза на несколько секунд, открыть их и посмотреть вдаль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-быстро моргать в течение1-2 минут</a:t>
            </a:r>
          </a:p>
        </p:txBody>
      </p:sp>
      <p:pic>
        <p:nvPicPr>
          <p:cNvPr id="17" name="Рисунок 16" descr="507cfcd8ea239be7a2a3453686111ce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80795" y="3024708"/>
            <a:ext cx="3600400" cy="194421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6480870" y="4824908"/>
            <a:ext cx="4320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Профилактика нарушений зрения - одна из важнейших задач для родителей в современном мире. И чем раньше Вы начнете эту профилактику - тем больше вероятности, что нарушение зрения обойдут Вас стороной.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08862" y="5833020"/>
            <a:ext cx="43924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Список литературы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1. Аветисов Э.С. Близорукость/Э.С. Аветисов. - М.: Медицина, 1999. - 287 с.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2. Анализ факторов риска развития близорукости в дошкольном и раннем школьном возрасте/Е.П. </a:t>
            </a:r>
            <a:r>
              <a:rPr lang="ru-RU" sz="1000" dirty="0" err="1">
                <a:latin typeface="Times New Roman" pitchFamily="18" charset="0"/>
                <a:cs typeface="Times New Roman" pitchFamily="18" charset="0"/>
              </a:rPr>
              <a:t>Тарутта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, О.В. Проскурина, Н.А. Тарасова, Г.А. Маркосян//Анализ риска здоровью. - 2019.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3. Комплексный подход к профилактике и лечению прогрессирующей миопии у школьников/Е.П. </a:t>
            </a:r>
            <a:r>
              <a:rPr lang="ru-RU" sz="1000" dirty="0" err="1">
                <a:latin typeface="Times New Roman" pitchFamily="18" charset="0"/>
                <a:cs typeface="Times New Roman" pitchFamily="18" charset="0"/>
              </a:rPr>
              <a:t>Тарутта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, Е.Н. </a:t>
            </a:r>
            <a:r>
              <a:rPr lang="ru-RU" sz="1000" dirty="0" err="1">
                <a:latin typeface="Times New Roman" pitchFamily="18" charset="0"/>
                <a:cs typeface="Times New Roman" pitchFamily="18" charset="0"/>
              </a:rPr>
              <a:t>Иомдина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, Н.А. Тарасова, Г.А. Маркосян, М.В. Максимова//РМЖ. Клиническая офтальмология. - 2018.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4. Распространенность миопии у школьников некоторых регионов России/О.В. Проскурина., Е.Ю. Маркова, В.В. </a:t>
            </a:r>
            <a:r>
              <a:rPr lang="ru-RU" sz="1000" dirty="0" err="1">
                <a:latin typeface="Times New Roman" pitchFamily="18" charset="0"/>
                <a:cs typeface="Times New Roman" pitchFamily="18" charset="0"/>
              </a:rPr>
              <a:t>Бржеский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, Е.Л. Ефимова, М.Н. Ефимова, Н.В. </a:t>
            </a:r>
            <a:r>
              <a:rPr lang="ru-RU" sz="1000" dirty="0" err="1">
                <a:latin typeface="Times New Roman" pitchFamily="18" charset="0"/>
                <a:cs typeface="Times New Roman" pitchFamily="18" charset="0"/>
              </a:rPr>
              <a:t>Хватова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 Н.Н. </a:t>
            </a:r>
            <a:r>
              <a:rPr lang="ru-RU" sz="1000" dirty="0" err="1">
                <a:latin typeface="Times New Roman" pitchFamily="18" charset="0"/>
                <a:cs typeface="Times New Roman" pitchFamily="18" charset="0"/>
              </a:rPr>
              <a:t>Слышалова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, А.В. Егорова//Офтальмология. - 2018. </a:t>
            </a:r>
          </a:p>
        </p:txBody>
      </p:sp>
      <p:pic>
        <p:nvPicPr>
          <p:cNvPr id="20" name="Рисунок 19" descr="chem-opasen-internet-dlya-detej-365465463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8107" y="5472980"/>
            <a:ext cx="2664296" cy="1224136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38</TotalTime>
  <Words>247</Words>
  <Application>Microsoft Office PowerPoint</Application>
  <PresentationFormat>Произвольный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Открытая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владимир</dc:creator>
  <cp:lastModifiedBy>User</cp:lastModifiedBy>
  <cp:revision>5</cp:revision>
  <dcterms:created xsi:type="dcterms:W3CDTF">2022-05-25T20:34:55Z</dcterms:created>
  <dcterms:modified xsi:type="dcterms:W3CDTF">2022-05-26T09:34:41Z</dcterms:modified>
</cp:coreProperties>
</file>