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85F7F-EE31-4E88-9138-EBED1DA9C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90945E-D7D3-4188-92EE-A843E420A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680A4-FE24-4150-B2EE-6580117E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F02F-3ACD-4105-870A-AB524A49EC2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32306-EB7F-4FC0-A781-B2088C94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D8F270-EBF2-4F42-A1B0-27937918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6E1-25B4-49E5-A188-7D4E7A282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AB20D-0701-4D71-9591-986AB004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DA3DAD-A3AB-4FAC-8E22-3213D5331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7041BB-42D7-4982-8BFA-410532A6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F02F-3ACD-4105-870A-AB524A49EC2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8EB1AF-F5AB-4ABD-9284-6180E705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A8866-4539-4B29-AE88-01750A70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6E1-25B4-49E5-A188-7D4E7A282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6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7D8D19-645B-43D1-A279-300DF0531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27FB21-8639-4124-98B5-CA9248669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8E5D6-54F1-440A-8EDE-C16E6D4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F02F-3ACD-4105-870A-AB524A49EC2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0F42E-7A05-4645-B9AE-CCB74967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381E28-693A-42D6-AC68-2BC38B3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6E1-25B4-49E5-A188-7D4E7A282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7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CF3E5-73D6-4FB0-BC1B-BCF45996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4F629-9E77-4B96-99DB-95978AC2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DEAF09-289B-4BDD-9643-CAC15728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F02F-3ACD-4105-870A-AB524A49EC2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79C6F-1A8B-4A79-BB67-2469B527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BD6F61-CF49-4A6B-AB6F-B53C5A72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6E1-25B4-49E5-A188-7D4E7A282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6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AE2F9-1711-4C96-BFCB-AFA6BB80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383820-F558-4615-9337-E34DFFF2C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75845-B4D4-4106-87C6-4C1FD192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F02F-3ACD-4105-870A-AB524A49EC2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4CCC2-3CBA-44E9-AABC-20D3187C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A79282-7B9A-4FCE-B858-7E411B6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6E1-25B4-49E5-A188-7D4E7A282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6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CEE3F-1F13-4730-9ACA-4D74591C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7D3F34-74CC-40F5-BFFE-8EA064E51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B57C16-62C0-404D-B9D3-8DCC80F3C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76A349-C664-485C-8AC8-944ADF7F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F02F-3ACD-4105-870A-AB524A49EC2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2624F5-3D0D-4741-80AB-69163CE0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F040D-214C-4CB0-B09E-87E5275D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6E1-25B4-49E5-A188-7D4E7A282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4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FF251-D0BB-4139-BD3E-37BFED4A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E46E0C-EF00-4350-BE96-CBB7FCCF5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D9FCA1-89B9-4A49-B5F0-67ED639D0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E17C40-C844-462B-9DA3-9EAEEA81C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3A7905-93F0-4544-9113-4DF025A11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EA12A3-6473-4265-8E7F-E5A8EFBF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F02F-3ACD-4105-870A-AB524A49EC2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BE1050-EEC2-42C3-80ED-CB30390C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79860B-CF3E-4E91-ACBC-BDF6E3A9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6E1-25B4-49E5-A188-7D4E7A282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7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ED4A5-EEA8-4A4E-9E1D-0D3BE1DC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D84445-CD41-4A7E-94CC-63C73DCD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F02F-3ACD-4105-870A-AB524A49EC2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14C96A-91D0-4A12-B05B-A1D52AB7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342A82-84A4-466A-988E-4D963549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6E1-25B4-49E5-A188-7D4E7A282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4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EAE36B-722D-432D-8020-26C571F4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F02F-3ACD-4105-870A-AB524A49EC2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445CDE-BE46-4A9D-B576-529E236C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56A20F-DBB1-4203-A490-25B84372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6E1-25B4-49E5-A188-7D4E7A282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2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C489B-BE94-4A3A-B29D-2191E149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6638A-A8C9-4199-B3BD-33B585864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270AF0-8852-4FA5-83B1-DC67DC5AF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A0274A-6436-46D8-94BD-6354374F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F02F-3ACD-4105-870A-AB524A49EC2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0E0D9C-547D-4F62-8259-940694D4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50C198-054E-4952-BB3C-4C5699BD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6E1-25B4-49E5-A188-7D4E7A282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6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79C79-D334-41E2-BEFD-9DF6D31B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B9D75-E3C8-4903-B601-5EE5D9733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0C2061-6233-495D-91C0-E9820F2FA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0A256-7430-4545-8ACC-1753B903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F02F-3ACD-4105-870A-AB524A49EC2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3793B3-3F9C-41B1-97CB-097C7E6E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145CE3-17A5-45A0-8498-FAB65BF6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A6E1-25B4-49E5-A188-7D4E7A282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2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B05F7-60E7-42E1-A80C-314F3376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B52C89-5FA9-44C7-9678-9E2CD15F1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620DC-E625-4560-B914-AB451C22B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F02F-3ACD-4105-870A-AB524A49EC2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DE75A-C8BC-49FC-82E0-E2CE1B14B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5A3E9D-1E9D-4CEB-9783-4B9B6E290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A6E1-25B4-49E5-A188-7D4E7A282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3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йтинг качества приема в вузы - 2018">
            <a:extLst>
              <a:ext uri="{FF2B5EF4-FFF2-40B4-BE49-F238E27FC236}">
                <a16:creationId xmlns:a16="http://schemas.microsoft.com/office/drawing/2014/main" id="{EA13BEBE-F930-4583-8E40-F232C0244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171" y="5699760"/>
            <a:ext cx="1204087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E4445C-A531-479E-A260-4F43A128B192}"/>
              </a:ext>
            </a:extLst>
          </p:cNvPr>
          <p:cNvSpPr txBox="1"/>
          <p:nvPr/>
        </p:nvSpPr>
        <p:spPr>
          <a:xfrm>
            <a:off x="2295078" y="440452"/>
            <a:ext cx="8087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Сотрясение головного мозга.</a:t>
            </a:r>
          </a:p>
          <a:p>
            <a:r>
              <a:rPr lang="ru-RU" sz="2400" dirty="0">
                <a:latin typeface="+mj-lt"/>
                <a:cs typeface="Times New Roman" panose="02020603050405020304" pitchFamily="18" charset="0"/>
              </a:rPr>
              <a:t> Оказание первой помощи при сотрясениях головного мозга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41EF1-7F53-4691-8F5B-0912461F82D2}"/>
              </a:ext>
            </a:extLst>
          </p:cNvPr>
          <p:cNvSpPr txBox="1"/>
          <p:nvPr/>
        </p:nvSpPr>
        <p:spPr>
          <a:xfrm>
            <a:off x="2001305" y="152400"/>
            <a:ext cx="893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ФГБОУ ВО ТВЕРСКОЙ ГОСУДАРСТВЕННЫЙ МЕДИЦИНСКИЙ УНИВЕРСИТЕТ МИНЗДРАВА РФ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DD95A-51AF-414B-B34A-4DC9C71ABA69}"/>
              </a:ext>
            </a:extLst>
          </p:cNvPr>
          <p:cNvSpPr txBox="1"/>
          <p:nvPr/>
        </p:nvSpPr>
        <p:spPr>
          <a:xfrm>
            <a:off x="545988" y="1498845"/>
            <a:ext cx="353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>
                <a:effectLst/>
                <a:latin typeface="+mj-lt"/>
              </a:rPr>
              <a:t>Сотрясение головного мозга </a:t>
            </a:r>
            <a:r>
              <a:rPr lang="ru-RU" sz="1200" i="0" dirty="0">
                <a:effectLst/>
                <a:latin typeface="+mj-lt"/>
              </a:rPr>
              <a:t>– это функционально обратимая форма закрытой черепно-мозговой травмы без органических повреждений головного мозга.</a:t>
            </a:r>
            <a:endParaRPr lang="ru-RU" sz="1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C133B-4A1F-4400-AB77-35EFF7C883DF}"/>
              </a:ext>
            </a:extLst>
          </p:cNvPr>
          <p:cNvSpPr txBox="1"/>
          <p:nvPr/>
        </p:nvSpPr>
        <p:spPr>
          <a:xfrm>
            <a:off x="3979140" y="1305342"/>
            <a:ext cx="2664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ПРИЧИНЫ</a:t>
            </a:r>
          </a:p>
          <a:p>
            <a:r>
              <a:rPr lang="ru-RU" sz="1200" b="0" i="0" dirty="0">
                <a:effectLst/>
                <a:latin typeface="+mj-lt"/>
              </a:rPr>
              <a:t>Сотрясение мозга может произойти в результате ударов, ушибов и резких движений: ускорений или замедлений, например, при падении. Причинами сотрясения обычно являются дорожно-транспортные происшествия, бытовые, спортивные и производственные травмы, а также травмы, полученные в результате уличных драк.</a:t>
            </a:r>
            <a:endParaRPr lang="ru-RU" sz="12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4C2983-C721-455E-A6A3-C50CD90B35C6}"/>
              </a:ext>
            </a:extLst>
          </p:cNvPr>
          <p:cNvSpPr txBox="1"/>
          <p:nvPr/>
        </p:nvSpPr>
        <p:spPr>
          <a:xfrm>
            <a:off x="3979140" y="3462893"/>
            <a:ext cx="334370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dirty="0">
                <a:effectLst/>
                <a:latin typeface="+mj-lt"/>
              </a:rPr>
              <a:t>ПОСЛЕДСТВИЯ</a:t>
            </a:r>
          </a:p>
          <a:p>
            <a:pPr algn="l"/>
            <a:r>
              <a:rPr lang="ru-RU" sz="1200" b="0" i="0" dirty="0">
                <a:effectLst/>
                <a:latin typeface="+mj-lt"/>
              </a:rPr>
              <a:t>После полученной травмы человек зачастую теряет сознание. Это может длиться от нескольких секунд до нескольких минут. Время, проведенное в этом состоянии, может являться одним из показателей тяжести сотрясения. Крайняя степень потери сознания — кома.</a:t>
            </a:r>
          </a:p>
          <a:p>
            <a:pPr algn="l"/>
            <a:r>
              <a:rPr lang="ru-RU" sz="1200" b="0" i="0" dirty="0">
                <a:effectLst/>
                <a:latin typeface="+mj-lt"/>
              </a:rPr>
              <a:t>При сотрясении мозга человек зачастую не понимает, где он, что произошло, и с трудом узнает окружающих его людей. Еще одним важным признаком, по которому можно судить о тяжести повреждения мозга, является утрата памяти: помнит ли человек момент травмы, и если нет, то насколько большой кусок времени до травмы выпал из его памяти. Чем больше провал памяти, тем серьезнее травма.</a:t>
            </a:r>
          </a:p>
        </p:txBody>
      </p:sp>
      <p:pic>
        <p:nvPicPr>
          <p:cNvPr id="1034" name="Picture 10" descr="Сотрясение головного мозга - причины появления, симптомы заболевания,  диагностика и способы лечения">
            <a:extLst>
              <a:ext uri="{FF2B5EF4-FFF2-40B4-BE49-F238E27FC236}">
                <a16:creationId xmlns:a16="http://schemas.microsoft.com/office/drawing/2014/main" id="{4182C2FA-85C8-4AE5-9148-77A935202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7" y="2553346"/>
            <a:ext cx="3306921" cy="330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7DBBE8-0D1D-494D-AAD7-2EE84851C795}"/>
              </a:ext>
            </a:extLst>
          </p:cNvPr>
          <p:cNvSpPr txBox="1"/>
          <p:nvPr/>
        </p:nvSpPr>
        <p:spPr>
          <a:xfrm>
            <a:off x="7220897" y="1299588"/>
            <a:ext cx="30886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0" dirty="0">
                <a:effectLst/>
                <a:latin typeface="+mj-lt"/>
              </a:rPr>
              <a:t>ДИАГНОСТИКА</a:t>
            </a:r>
          </a:p>
          <a:p>
            <a:r>
              <a:rPr lang="ru-RU" sz="1200" b="0" i="0" dirty="0">
                <a:effectLst/>
                <a:latin typeface="+mj-lt"/>
              </a:rPr>
              <a:t>С сотрясением мозга нужно обращаться к врачу-травматологу. Он осмотрит и опросит больного, проверит рефлексы, назначит рентгенографию черепа и при подозрении на более сложное повреждение мозга направит на консультацию к неврологу. Там больного ждет полномасштабная проверка: электроэнцефалография (ЭЭГ), эхоэнцефалография, компьютерная или магнитно-резонансная томография мозга, допплерография сосудов головного мозга, спинномозговая пункция. Чтобы исключить проблемы с позвоночником, может потребоваться </a:t>
            </a:r>
            <a:r>
              <a:rPr lang="ru-RU" sz="1200" dirty="0">
                <a:latin typeface="+mj-lt"/>
              </a:rPr>
              <a:t>магнитно-резонансная</a:t>
            </a:r>
            <a:r>
              <a:rPr lang="ru-RU" sz="1200" b="0" i="0" dirty="0">
                <a:effectLst/>
                <a:latin typeface="+mj-lt"/>
              </a:rPr>
              <a:t> томография позвоночника.</a:t>
            </a:r>
            <a:endParaRPr lang="ru-RU" sz="12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34261F-5CA0-44FB-962B-7181C117AA14}"/>
              </a:ext>
            </a:extLst>
          </p:cNvPr>
          <p:cNvSpPr txBox="1"/>
          <p:nvPr/>
        </p:nvSpPr>
        <p:spPr>
          <a:xfrm>
            <a:off x="7266109" y="4375656"/>
            <a:ext cx="43860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ЛЕЧЕНИЕ</a:t>
            </a:r>
            <a:endParaRPr lang="ru-RU" sz="1200" b="1" i="0" dirty="0">
              <a:effectLst/>
              <a:latin typeface="+mj-lt"/>
            </a:endParaRPr>
          </a:p>
          <a:p>
            <a:r>
              <a:rPr lang="ru-RU" sz="1200" b="0" i="0" dirty="0">
                <a:effectLst/>
                <a:latin typeface="+mj-lt"/>
              </a:rPr>
              <a:t>Больные с сотрясением мозга должны соблюдать постельный режим как минимум несколько дней. При этом нельзя читать, слушать громкую музыку и смотреть телевизор. Необходимо выполнять все указания врача, аккуратно принимать назначенные им лекарства. При сотрясении общее состояние пострадавших обычно нормализуется в течение первой, реже — второй недели после травмы.</a:t>
            </a:r>
            <a:endParaRPr lang="ru-RU" sz="12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DFFA1-638E-4135-8179-39690F1E9A79}"/>
              </a:ext>
            </a:extLst>
          </p:cNvPr>
          <p:cNvSpPr txBox="1"/>
          <p:nvPr/>
        </p:nvSpPr>
        <p:spPr>
          <a:xfrm>
            <a:off x="7321643" y="5860267"/>
            <a:ext cx="3728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900" dirty="0"/>
              <a:t>Список литературы:</a:t>
            </a:r>
          </a:p>
          <a:p>
            <a:pPr algn="l"/>
            <a:r>
              <a:rPr lang="ru-RU" sz="900" b="0" i="0" dirty="0">
                <a:solidFill>
                  <a:srgbClr val="1F2228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ru-RU" sz="900" dirty="0">
                <a:solidFill>
                  <a:srgbClr val="1F2228"/>
                </a:solidFill>
                <a:latin typeface="Roboto" panose="02000000000000000000" pitchFamily="2" charset="0"/>
              </a:rPr>
              <a:t>. </a:t>
            </a:r>
            <a:r>
              <a:rPr lang="ru-RU" sz="900" dirty="0">
                <a:solidFill>
                  <a:srgbClr val="1F2228"/>
                </a:solidFill>
                <a:latin typeface="+mj-lt"/>
              </a:rPr>
              <a:t>Т</a:t>
            </a:r>
            <a:r>
              <a:rPr lang="ru-RU" sz="900" b="0" i="0" dirty="0">
                <a:solidFill>
                  <a:srgbClr val="1F2228"/>
                </a:solidFill>
                <a:effectLst/>
                <a:latin typeface="+mj-lt"/>
              </a:rPr>
              <a:t>равматология. Национальное руководство - Котельников Г.П</a:t>
            </a:r>
            <a:r>
              <a:rPr lang="ru-RU" sz="900" b="0" i="0" dirty="0">
                <a:solidFill>
                  <a:srgbClr val="1F2228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ru-RU" sz="900" b="0" i="0" dirty="0">
                <a:solidFill>
                  <a:srgbClr val="1F2228"/>
                </a:solidFill>
                <a:effectLst/>
                <a:latin typeface="+mj-lt"/>
              </a:rPr>
              <a:t>2. Травматология и ортопедия : учебник - Гаркави А.В.</a:t>
            </a:r>
          </a:p>
          <a:p>
            <a:r>
              <a:rPr lang="ru-RU" sz="900" b="0" i="0" dirty="0">
                <a:solidFill>
                  <a:srgbClr val="1F2228"/>
                </a:solidFill>
                <a:effectLst/>
                <a:latin typeface="+mj-lt"/>
              </a:rPr>
              <a:t>3. Травматология и ортопедия. Стандарты медицинской помощи - Дементьев А. С.</a:t>
            </a:r>
          </a:p>
          <a:p>
            <a:pPr marL="228600" indent="-228600">
              <a:buAutoNum type="arabicPeriod"/>
            </a:pPr>
            <a:endParaRPr lang="ru-RU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9566AA-4A69-4C3C-A582-7CACDCA107F7}"/>
              </a:ext>
            </a:extLst>
          </p:cNvPr>
          <p:cNvSpPr txBox="1"/>
          <p:nvPr/>
        </p:nvSpPr>
        <p:spPr>
          <a:xfrm>
            <a:off x="7266109" y="6680151"/>
            <a:ext cx="3728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Выполнил студент 207 группы педиатрического ф-та Давыдов Сергей Денисович</a:t>
            </a:r>
          </a:p>
        </p:txBody>
      </p:sp>
    </p:spTree>
    <p:extLst>
      <p:ext uri="{BB962C8B-B14F-4D97-AF65-F5344CB8AC3E}">
        <p14:creationId xmlns:p14="http://schemas.microsoft.com/office/powerpoint/2010/main" val="3818820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378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жрга ппр</dc:creator>
  <cp:lastModifiedBy>жрга ппр</cp:lastModifiedBy>
  <cp:revision>3</cp:revision>
  <dcterms:created xsi:type="dcterms:W3CDTF">2022-04-22T16:13:54Z</dcterms:created>
  <dcterms:modified xsi:type="dcterms:W3CDTF">2022-04-26T19:33:44Z</dcterms:modified>
</cp:coreProperties>
</file>