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8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2FC846-6818-4F93-AD04-98DC6D9CF206}" v="619" dt="2022-05-03T19:47:42.213"/>
    <p1510:client id="{1307B5E5-7881-4201-8D52-AFF40965F6FC}" v="650" dt="2022-04-29T13:38:13.170"/>
    <p1510:client id="{2707DE11-42C5-4863-B223-9EDEF132867A}" v="37" dt="2022-05-06T08:22:28.646"/>
    <p1510:client id="{67341189-BD16-4F7A-BE59-22ED15AA2A54}" v="51" dt="2022-04-29T11:50:56.011"/>
    <p1510:client id="{A4FDD2C7-8CA4-4CAD-8B38-AB215038BBB7}" v="1184" dt="2022-04-29T13:00:45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978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hyperlink" Target="https://citilab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CA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803B26F-026B-6B2A-2AE3-90EA627E6E12}"/>
              </a:ext>
            </a:extLst>
          </p:cNvPr>
          <p:cNvSpPr/>
          <p:nvPr/>
        </p:nvSpPr>
        <p:spPr>
          <a:xfrm>
            <a:off x="7951927" y="3231595"/>
            <a:ext cx="4067301" cy="1863681"/>
          </a:xfrm>
          <a:prstGeom prst="rect">
            <a:avLst/>
          </a:prstGeom>
          <a:solidFill>
            <a:srgbClr val="F2E8D5">
              <a:alpha val="62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E1646D7-CAC2-FE0E-6813-99E7AE089B8B}"/>
              </a:ext>
            </a:extLst>
          </p:cNvPr>
          <p:cNvSpPr/>
          <p:nvPr/>
        </p:nvSpPr>
        <p:spPr>
          <a:xfrm>
            <a:off x="4194571" y="4802372"/>
            <a:ext cx="3148237" cy="1932767"/>
          </a:xfrm>
          <a:prstGeom prst="rect">
            <a:avLst/>
          </a:prstGeom>
          <a:solidFill>
            <a:srgbClr val="F2E8D5">
              <a:alpha val="62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/>
                <a:cs typeface="Calibri"/>
              </a:rPr>
              <a:t>Тест на инсульт</a:t>
            </a:r>
          </a:p>
          <a:p>
            <a:pPr algn="ctr"/>
            <a:endParaRPr lang="ru-RU" sz="1600" b="1">
              <a:solidFill>
                <a:schemeClr val="tx1"/>
              </a:solidFill>
              <a:latin typeface="Times New Roman"/>
              <a:cs typeface="Calibri"/>
            </a:endParaRPr>
          </a:p>
          <a:p>
            <a:pPr algn="ctr"/>
            <a:endParaRPr lang="ru-RU" sz="1600" b="1">
              <a:solidFill>
                <a:schemeClr val="tx1"/>
              </a:solidFill>
              <a:latin typeface="Times New Roman"/>
              <a:cs typeface="Calibri"/>
            </a:endParaRPr>
          </a:p>
          <a:p>
            <a:pPr algn="ctr"/>
            <a:endParaRPr lang="ru-RU" sz="1600" b="1">
              <a:solidFill>
                <a:schemeClr val="tx1"/>
              </a:solidFill>
              <a:latin typeface="Times New Roman"/>
              <a:cs typeface="Calibri"/>
            </a:endParaRPr>
          </a:p>
          <a:p>
            <a:pPr algn="ctr"/>
            <a:endParaRPr lang="ru-RU" sz="1600" b="1">
              <a:solidFill>
                <a:schemeClr val="tx1"/>
              </a:solidFill>
              <a:latin typeface="Times New Roman"/>
              <a:cs typeface="Calibri"/>
            </a:endParaRPr>
          </a:p>
          <a:p>
            <a:pPr algn="ctr"/>
            <a:endParaRPr lang="ru-RU" sz="1600" b="1">
              <a:solidFill>
                <a:schemeClr val="tx1"/>
              </a:solidFill>
              <a:latin typeface="Times New Roman"/>
              <a:cs typeface="Calibri"/>
            </a:endParaRPr>
          </a:p>
          <a:p>
            <a:pPr algn="ctr"/>
            <a:endParaRPr lang="ru-RU" sz="1600" b="1">
              <a:solidFill>
                <a:schemeClr val="tx1"/>
              </a:solidFill>
              <a:latin typeface="Times New Roman"/>
              <a:cs typeface="Calibri"/>
            </a:endParaRPr>
          </a:p>
          <a:p>
            <a:pPr algn="ctr"/>
            <a:endParaRPr lang="ru-RU" sz="1600" b="1">
              <a:solidFill>
                <a:schemeClr val="tx1"/>
              </a:solidFill>
              <a:latin typeface="Times New Roman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F7F5204-5D47-77E9-7BE0-AEBB9D6BEF57}"/>
              </a:ext>
            </a:extLst>
          </p:cNvPr>
          <p:cNvSpPr txBox="1"/>
          <p:nvPr/>
        </p:nvSpPr>
        <p:spPr>
          <a:xfrm>
            <a:off x="573118" y="172406"/>
            <a:ext cx="1103811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dirty="0">
                <a:latin typeface="Times New Roman"/>
              </a:rPr>
              <a:t>ФГБОУ ВО ТВЕРСКОЙ ГОСУДАРСТВЕННЫЙ МЕДИЦИНСКИЙ УНИВЕРСИТЕТ МИНЗДРАВА РОССИИ </a:t>
            </a:r>
            <a:r>
              <a:rPr lang="ru-RU" sz="1600" dirty="0">
                <a:latin typeface="Times New Roman"/>
                <a:cs typeface="Times New Roman"/>
              </a:rPr>
              <a:t>​</a:t>
            </a:r>
            <a:br>
              <a:rPr lang="ru-RU" sz="1600" dirty="0">
                <a:latin typeface="Times New Roman"/>
                <a:cs typeface="Times New Roman"/>
              </a:rPr>
            </a:br>
            <a:r>
              <a:rPr lang="ru-RU" sz="1600" dirty="0">
                <a:latin typeface="Times New Roman"/>
              </a:rPr>
              <a:t>Синельникова Марина Андреевна, студентка 207 группы педиатрического факультета</a:t>
            </a:r>
            <a:r>
              <a:rPr lang="ru-RU" sz="1600" dirty="0">
                <a:latin typeface="Times New Roman"/>
                <a:cs typeface="Times New Roman"/>
              </a:rPr>
              <a:t>​</a:t>
            </a:r>
            <a:r>
              <a:rPr lang="ru-RU" sz="1600">
                <a:latin typeface="Times New Roman"/>
                <a:cs typeface="Times New Roman"/>
              </a:rPr>
              <a:t/>
            </a:r>
            <a:br>
              <a:rPr lang="ru-RU" sz="1600">
                <a:latin typeface="Times New Roman"/>
                <a:cs typeface="Times New Roman"/>
              </a:rPr>
            </a:br>
            <a:r>
              <a:rPr lang="ru-RU" sz="1600" smtClean="0">
                <a:latin typeface="Times New Roman"/>
                <a:cs typeface="Times New Roman"/>
              </a:rPr>
              <a:t>ПРОФИЛАКТИКА ИНСУЛЬТА</a:t>
            </a:r>
            <a:endParaRPr lang="ru-RU" sz="1600" dirty="0">
              <a:latin typeface="Times New Roman"/>
              <a:cs typeface="Times New Roman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0FF8871B-B84C-EBA3-DD9C-A259F0815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8408" y="3612"/>
            <a:ext cx="980701" cy="987892"/>
          </a:xfrm>
          <a:prstGeom prst="rect">
            <a:avLst/>
          </a:prstGeom>
        </p:spPr>
      </p:pic>
      <p:pic>
        <p:nvPicPr>
          <p:cNvPr id="2" name="Рисунок 6">
            <a:extLst>
              <a:ext uri="{FF2B5EF4-FFF2-40B4-BE49-F238E27FC236}">
                <a16:creationId xmlns:a16="http://schemas.microsoft.com/office/drawing/2014/main" xmlns="" id="{D0C06134-1B50-171A-1DF2-B1097B32F6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0106" y="2534064"/>
            <a:ext cx="3466801" cy="20612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7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7670C5B0-ADF9-6D59-8D1E-68385BA067C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820" t="25926" r="8417" b="41595"/>
          <a:stretch/>
        </p:blipFill>
        <p:spPr>
          <a:xfrm>
            <a:off x="4355933" y="5041917"/>
            <a:ext cx="2825252" cy="1607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B2076BE-389C-05D5-D06A-1CB70CD1A046}"/>
              </a:ext>
            </a:extLst>
          </p:cNvPr>
          <p:cNvSpPr txBox="1"/>
          <p:nvPr/>
        </p:nvSpPr>
        <p:spPr>
          <a:xfrm>
            <a:off x="8065697" y="1055558"/>
            <a:ext cx="3926864" cy="2062217"/>
          </a:xfrm>
          <a:prstGeom prst="rect">
            <a:avLst/>
          </a:prstGeom>
          <a:solidFill>
            <a:srgbClr val="F2E8D5">
              <a:alpha val="62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>
                <a:latin typeface="Times New Roman"/>
                <a:ea typeface="Calibri"/>
                <a:cs typeface="Calibri"/>
              </a:rPr>
              <a:t>Первая помощь</a:t>
            </a:r>
            <a:endParaRPr lang="ru-RU" sz="1400" b="1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Times New Roman"/>
                <a:ea typeface="Calibri"/>
                <a:cs typeface="Calibri"/>
              </a:rPr>
              <a:t>Вызвать скорую помощь</a:t>
            </a:r>
            <a:endParaRPr lang="ru-RU" sz="1400" dirty="0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Times New Roman"/>
                <a:ea typeface="Calibri"/>
                <a:cs typeface="Calibri"/>
              </a:rPr>
              <a:t>Уложить на горизонтальную поверхность</a:t>
            </a:r>
            <a:endParaRPr lang="ru-RU" sz="1400" dirty="0">
              <a:latin typeface="Times New Roman"/>
              <a:cs typeface="Times New Roman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Times New Roman"/>
                <a:ea typeface="Calibri"/>
                <a:cs typeface="Calibri"/>
              </a:rPr>
              <a:t>При рвоте повернуть на бок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Times New Roman"/>
                <a:ea typeface="Calibri"/>
                <a:cs typeface="Calibri"/>
              </a:rPr>
              <a:t>Не давать есть и пить (включая таблетки)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Times New Roman"/>
                <a:ea typeface="Calibri"/>
                <a:cs typeface="Calibri"/>
              </a:rPr>
              <a:t>Освободить от стесняющей одежды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Times New Roman"/>
                <a:ea typeface="Calibri"/>
                <a:cs typeface="Calibri"/>
              </a:rPr>
              <a:t>Измерить АД и ЧСС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Times New Roman"/>
                <a:ea typeface="+mn-lt"/>
                <a:cs typeface="+mn-lt"/>
              </a:rPr>
              <a:t>Приложить холодный компресс к затылку с противоположной стороны паралича</a:t>
            </a:r>
            <a:endParaRPr lang="ru-RU" sz="1400" dirty="0">
              <a:latin typeface="Times New Roman"/>
              <a:ea typeface="Calibri"/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6128762-F33D-0523-E033-09E7E636F19B}"/>
              </a:ext>
            </a:extLst>
          </p:cNvPr>
          <p:cNvSpPr txBox="1"/>
          <p:nvPr/>
        </p:nvSpPr>
        <p:spPr>
          <a:xfrm>
            <a:off x="233565" y="1055410"/>
            <a:ext cx="3963670" cy="1169551"/>
          </a:xfrm>
          <a:prstGeom prst="rect">
            <a:avLst/>
          </a:prstGeom>
          <a:solidFill>
            <a:srgbClr val="F2E8D5">
              <a:alpha val="64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>
                <a:latin typeface="Times New Roman"/>
                <a:ea typeface="Calibri"/>
                <a:cs typeface="Calibri"/>
              </a:rPr>
              <a:t>Симптомы</a:t>
            </a:r>
          </a:p>
          <a:p>
            <a:r>
              <a:rPr lang="ru-RU" sz="1400" dirty="0">
                <a:latin typeface="Times New Roman"/>
                <a:ea typeface="Calibri"/>
                <a:cs typeface="Calibri"/>
              </a:rPr>
              <a:t>Внезапная слабость или онемение в конечностях, нарушение речи и ее понимания, нарушение координации движений, резкая головная боль, тошнота, повышение АД, нечеткое зрение.</a:t>
            </a:r>
            <a:endParaRPr lang="ru-RU" sz="1400" dirty="0"/>
          </a:p>
        </p:txBody>
      </p:sp>
      <p:pic>
        <p:nvPicPr>
          <p:cNvPr id="13" name="Рисунок 13">
            <a:extLst>
              <a:ext uri="{FF2B5EF4-FFF2-40B4-BE49-F238E27FC236}">
                <a16:creationId xmlns:a16="http://schemas.microsoft.com/office/drawing/2014/main" xmlns="" id="{F75EA590-F0B4-7167-3E2C-1407A4F6F4D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1712" r="42460" b="901"/>
          <a:stretch/>
        </p:blipFill>
        <p:spPr>
          <a:xfrm>
            <a:off x="7851408" y="3151939"/>
            <a:ext cx="2996884" cy="1935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DB9CD4B-6F79-8737-7CC0-111B543E0195}"/>
              </a:ext>
            </a:extLst>
          </p:cNvPr>
          <p:cNvSpPr txBox="1"/>
          <p:nvPr/>
        </p:nvSpPr>
        <p:spPr>
          <a:xfrm>
            <a:off x="4458159" y="1299735"/>
            <a:ext cx="3278529" cy="1169551"/>
          </a:xfrm>
          <a:prstGeom prst="rect">
            <a:avLst/>
          </a:prstGeom>
          <a:solidFill>
            <a:srgbClr val="F2E8D5">
              <a:alpha val="62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>
                <a:latin typeface="Times New Roman"/>
                <a:cs typeface="Times New Roman"/>
              </a:rPr>
              <a:t>Инсульт</a:t>
            </a:r>
            <a:r>
              <a:rPr lang="ru-RU" sz="1400" dirty="0">
                <a:latin typeface="Times New Roman"/>
                <a:cs typeface="Times New Roman"/>
              </a:rPr>
              <a:t> - это острое нарушение кровообращение в головном мозге, возникающее вследствие закупорки, сдавления или разрыва сосудов. В результате происходит гибель нейронов.</a:t>
            </a:r>
            <a:endParaRPr lang="ru-RU" sz="14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2381627-DC5F-A749-E80F-3A47B4497A05}"/>
              </a:ext>
            </a:extLst>
          </p:cNvPr>
          <p:cNvSpPr txBox="1"/>
          <p:nvPr/>
        </p:nvSpPr>
        <p:spPr>
          <a:xfrm>
            <a:off x="10861589" y="3519616"/>
            <a:ext cx="112652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>
                <a:latin typeface="Times New Roman"/>
                <a:cs typeface="Times New Roman"/>
              </a:rPr>
              <a:t>Факторы риска</a:t>
            </a:r>
          </a:p>
        </p:txBody>
      </p:sp>
      <p:pic>
        <p:nvPicPr>
          <p:cNvPr id="12" name="Рисунок 14">
            <a:extLst>
              <a:ext uri="{FF2B5EF4-FFF2-40B4-BE49-F238E27FC236}">
                <a16:creationId xmlns:a16="http://schemas.microsoft.com/office/drawing/2014/main" xmlns="" id="{BFDC0B48-AF14-BF9C-BCB7-BBFC29258A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813" y="2277293"/>
            <a:ext cx="3682339" cy="23535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7931A9E-BC82-DB18-E8A2-242363876DA4}"/>
              </a:ext>
            </a:extLst>
          </p:cNvPr>
          <p:cNvSpPr txBox="1"/>
          <p:nvPr/>
        </p:nvSpPr>
        <p:spPr>
          <a:xfrm>
            <a:off x="76861" y="4698002"/>
            <a:ext cx="3965713" cy="2031325"/>
          </a:xfrm>
          <a:prstGeom prst="rect">
            <a:avLst/>
          </a:prstGeom>
          <a:solidFill>
            <a:srgbClr val="F2E8D5">
              <a:alpha val="62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>
                <a:latin typeface="Times New Roman"/>
                <a:cs typeface="Calibri"/>
              </a:rPr>
              <a:t>Последствия инсульта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Times New Roman"/>
                <a:ea typeface="+mn-lt"/>
                <a:cs typeface="+mn-lt"/>
              </a:rPr>
              <a:t>Паралич</a:t>
            </a:r>
            <a:endParaRPr lang="ru-RU" sz="1400">
              <a:latin typeface="Times New Roman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Times New Roman"/>
                <a:ea typeface="+mn-lt"/>
                <a:cs typeface="+mn-lt"/>
              </a:rPr>
              <a:t>Нарушения речи, зрения, памяти, координации, психоэмоционального состояния</a:t>
            </a:r>
            <a:endParaRPr lang="ru-RU" sz="1400">
              <a:latin typeface="Times New Roman"/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Times New Roman"/>
                <a:ea typeface="+mn-lt"/>
                <a:cs typeface="+mn-lt"/>
              </a:rPr>
              <a:t>Непроизвольная дефекация и недержания мочи.</a:t>
            </a:r>
            <a:endParaRPr lang="ru-RU" sz="1400">
              <a:latin typeface="Times New Roman"/>
              <a:cs typeface="Times New Roman"/>
            </a:endParaRPr>
          </a:p>
          <a:p>
            <a:r>
              <a:rPr lang="ru-RU" sz="1400" dirty="0">
                <a:latin typeface="Times New Roman"/>
                <a:ea typeface="+mn-lt"/>
                <a:cs typeface="+mn-lt"/>
              </a:rPr>
              <a:t>Почти 70% пациентов, которые перенесли инсульт, умирает в течение первых суток, а 80% выживших остаются инвалидами.</a:t>
            </a:r>
            <a:endParaRPr lang="ru-RU" sz="1400" dirty="0">
              <a:latin typeface="Times New Roman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C346700-5AFD-43B2-1656-AEF02C4A9432}"/>
              </a:ext>
            </a:extLst>
          </p:cNvPr>
          <p:cNvSpPr txBox="1"/>
          <p:nvPr/>
        </p:nvSpPr>
        <p:spPr>
          <a:xfrm>
            <a:off x="7397323" y="5349831"/>
            <a:ext cx="4758079" cy="1384995"/>
          </a:xfrm>
          <a:prstGeom prst="rect">
            <a:avLst/>
          </a:prstGeom>
          <a:solidFill>
            <a:srgbClr val="F2E8D5">
              <a:alpha val="62000"/>
            </a:srgb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>
                <a:latin typeface="Times New Roman"/>
                <a:ea typeface="Calibri"/>
                <a:cs typeface="Times New Roman"/>
              </a:rPr>
              <a:t>Список литературы</a:t>
            </a:r>
          </a:p>
          <a:p>
            <a:pPr marL="342900" indent="-342900">
              <a:buAutoNum type="arabicPeriod"/>
            </a:pPr>
            <a:r>
              <a:rPr lang="ru-RU" sz="1400" dirty="0">
                <a:latin typeface="Times New Roman"/>
                <a:cs typeface="Times New Roman"/>
              </a:rPr>
              <a:t>Инсульт: причины, признаки, диагностика, лечение-Текст </a:t>
            </a:r>
            <a:r>
              <a:rPr lang="ru-RU" sz="1400" dirty="0">
                <a:latin typeface="Times New Roman"/>
                <a:ea typeface="+mn-lt"/>
                <a:cs typeface="+mn-lt"/>
              </a:rPr>
              <a:t>электронный.-URB: </a:t>
            </a:r>
            <a:r>
              <a:rPr lang="ru-RU" sz="1400" dirty="0">
                <a:latin typeface="Times New Roman"/>
                <a:ea typeface="+mn-lt"/>
                <a:cs typeface="+mn-lt"/>
                <a:hlinkClick r:id="rId7"/>
              </a:rPr>
              <a:t>https://citilab.ru</a:t>
            </a:r>
            <a:endParaRPr lang="ru-RU" sz="1400" dirty="0">
              <a:latin typeface="Times New Roman"/>
              <a:ea typeface="+mn-lt"/>
              <a:cs typeface="+mn-lt"/>
            </a:endParaRPr>
          </a:p>
          <a:p>
            <a:pPr marL="342900" indent="-342900">
              <a:buAutoNum type="arabicPeriod"/>
            </a:pPr>
            <a:r>
              <a:rPr lang="ru-RU" sz="1400" dirty="0">
                <a:latin typeface="Times New Roman"/>
                <a:ea typeface="+mn-lt"/>
                <a:cs typeface="+mn-lt"/>
              </a:rPr>
              <a:t>Нарушения мозгового кровообращения: уч. пособие/Сост.: Л.Б. Новикова, А.П. Акопян.– Уфа: Изд-во ГБОУ ВПО БГМУ Минздрава России, 2015.-58 с</a:t>
            </a:r>
            <a:endParaRPr lang="ru-RU" sz="1400">
              <a:latin typeface="Times New Roman"/>
              <a:cs typeface="Calibri"/>
            </a:endParaRP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FE86934A-A9C1-95A2-C9E7-2C0826A806F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6140" t="992" r="351" b="-806"/>
          <a:stretch/>
        </p:blipFill>
        <p:spPr>
          <a:xfrm>
            <a:off x="10686273" y="3832641"/>
            <a:ext cx="1508973" cy="1512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8952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Произвольный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User</cp:lastModifiedBy>
  <cp:revision>229</cp:revision>
  <dcterms:created xsi:type="dcterms:W3CDTF">2022-04-29T11:33:20Z</dcterms:created>
  <dcterms:modified xsi:type="dcterms:W3CDTF">2022-05-11T06:01:03Z</dcterms:modified>
</cp:coreProperties>
</file>