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801586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27" d="100"/>
          <a:sy n="27" d="100"/>
        </p:scale>
        <p:origin x="-72" y="-72"/>
      </p:cViewPr>
      <p:guideLst>
        <p:guide orient="horz" pos="6735"/>
        <p:guide pos="11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83" y="3499590"/>
            <a:ext cx="28511897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983" y="11231355"/>
            <a:ext cx="28511897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4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7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205102" y="1138480"/>
            <a:ext cx="8197170" cy="181216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3591" y="1138480"/>
            <a:ext cx="24116313" cy="18121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3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791" y="5331060"/>
            <a:ext cx="32788682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791" y="14310202"/>
            <a:ext cx="32788682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7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3590" y="5692400"/>
            <a:ext cx="16156742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5531" y="5692400"/>
            <a:ext cx="16156742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42" y="1138482"/>
            <a:ext cx="32788682" cy="4133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544" y="5241960"/>
            <a:ext cx="16082490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8544" y="7810963"/>
            <a:ext cx="16082490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245531" y="5241960"/>
            <a:ext cx="16161693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45531" y="7810963"/>
            <a:ext cx="16161693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6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44" y="1425575"/>
            <a:ext cx="1226110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1693" y="3078847"/>
            <a:ext cx="19245531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8544" y="6415088"/>
            <a:ext cx="1226110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44" y="1425575"/>
            <a:ext cx="1226110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1693" y="3078847"/>
            <a:ext cx="19245531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8544" y="6415088"/>
            <a:ext cx="1226110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3591" y="1138482"/>
            <a:ext cx="32788682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3591" y="5692400"/>
            <a:ext cx="32788682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3591" y="19819454"/>
            <a:ext cx="8553569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C810-2758-4D55-83C1-9AA96F2A8FF7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2755" y="19819454"/>
            <a:ext cx="128303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03" y="19819454"/>
            <a:ext cx="8553569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AB49-29D7-4CB8-B979-62AA8096A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jp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B00545-8B53-48AF-90AD-153DDF6D9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-18287"/>
            <a:ext cx="30275212" cy="3035807"/>
          </a:xfrm>
        </p:spPr>
        <p:txBody>
          <a:bodyPr>
            <a:noAutofit/>
          </a:bodyPr>
          <a:lstStyle/>
          <a:p>
            <a:r>
              <a:rPr lang="ru-RU" altLang="ru-RU" sz="5400" dirty="0"/>
              <a:t>ФГБОУ ВО Тверской ГМУ Минздрава России</a:t>
            </a:r>
            <a:br>
              <a:rPr lang="ru-RU" altLang="ru-RU" sz="5400" dirty="0"/>
            </a:br>
            <a:r>
              <a:rPr lang="ru-RU" altLang="ru-RU" sz="4800" dirty="0"/>
              <a:t>Выполнил: Сушнев Сергей Петрович 207 группа педиатрический факультет</a:t>
            </a:r>
            <a:r>
              <a:rPr lang="ru-RU" altLang="ru-RU" sz="3601" dirty="0"/>
              <a:t/>
            </a:r>
            <a:br>
              <a:rPr lang="ru-RU" altLang="ru-RU" sz="3601" dirty="0"/>
            </a:br>
            <a:r>
              <a:rPr lang="ru-RU" altLang="ru-RU" sz="9601" b="1" dirty="0"/>
              <a:t>«Гиподинамия и её последствия»</a:t>
            </a:r>
            <a:endParaRPr lang="ru-RU" sz="6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2640B9-037E-462A-ABE6-9683390FCCE9}"/>
              </a:ext>
            </a:extLst>
          </p:cNvPr>
          <p:cNvSpPr txBox="1"/>
          <p:nvPr/>
        </p:nvSpPr>
        <p:spPr>
          <a:xfrm>
            <a:off x="1749993" y="3001147"/>
            <a:ext cx="34156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 – это ограничение двигательной активности, приводящее к нарушению функций организма. С каждым годом гиподинамия нарастает и превращается в социальное явление, её еще называют болезнью «цивилизации». От болезней, вызванных недостаточной физической активностью , или гиподинамией, ежегодно умирает около 1,9 млн. человек.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EA11A28-717E-4FA2-A822-7B77B9CC2DE6}"/>
              </a:ext>
            </a:extLst>
          </p:cNvPr>
          <p:cNvSpPr/>
          <p:nvPr/>
        </p:nvSpPr>
        <p:spPr>
          <a:xfrm>
            <a:off x="7190704" y="5625321"/>
            <a:ext cx="23089727" cy="4133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93A4C76-FDB6-4BBA-B44C-748DCD98F847}"/>
              </a:ext>
            </a:extLst>
          </p:cNvPr>
          <p:cNvSpPr/>
          <p:nvPr/>
        </p:nvSpPr>
        <p:spPr>
          <a:xfrm>
            <a:off x="16653637" y="5208972"/>
            <a:ext cx="4315968" cy="969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СИМПТОМЫ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2B3BCC3-2237-42A3-B383-458BD8C3CF3B}"/>
              </a:ext>
            </a:extLst>
          </p:cNvPr>
          <p:cNvSpPr/>
          <p:nvPr/>
        </p:nvSpPr>
        <p:spPr>
          <a:xfrm>
            <a:off x="7399290" y="8994573"/>
            <a:ext cx="396849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вялость, сонливость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DCA377B-2DD3-401B-AA0F-F56282D8979F}"/>
              </a:ext>
            </a:extLst>
          </p:cNvPr>
          <p:cNvSpPr/>
          <p:nvPr/>
        </p:nvSpPr>
        <p:spPr>
          <a:xfrm>
            <a:off x="11806405" y="8937595"/>
            <a:ext cx="396849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настроение, раздражительность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BF5E65-4E43-45C2-97F2-BB0F5E132056}"/>
              </a:ext>
            </a:extLst>
          </p:cNvPr>
          <p:cNvSpPr/>
          <p:nvPr/>
        </p:nvSpPr>
        <p:spPr>
          <a:xfrm rot="10800000" flipV="1">
            <a:off x="16957964" y="8886941"/>
            <a:ext cx="3854383" cy="87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недомогание, усталость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B6870B2-F9B6-4CA1-A234-2D0C6125E910}"/>
              </a:ext>
            </a:extLst>
          </p:cNvPr>
          <p:cNvSpPr/>
          <p:nvPr/>
        </p:nvSpPr>
        <p:spPr>
          <a:xfrm>
            <a:off x="21478873" y="9025389"/>
            <a:ext cx="396849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вес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052CA5-F4BC-4E4F-B6FC-D58FDB3E74B2}"/>
              </a:ext>
            </a:extLst>
          </p:cNvPr>
          <p:cNvSpPr/>
          <p:nvPr/>
        </p:nvSpPr>
        <p:spPr>
          <a:xfrm>
            <a:off x="25390995" y="9010874"/>
            <a:ext cx="396849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работоспособности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8C97657-BEF8-4B46-829D-BE606252F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250" y="17654748"/>
            <a:ext cx="4634721" cy="40929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1FFEC49-33FA-446F-B94C-2E6DF1033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340" y="5880737"/>
            <a:ext cx="3124140" cy="31241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2E8E8BF-4187-454C-88F4-DF2C1D841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91944" l="8672" r="94297">
                        <a14:foregroundMark x1="31875" y1="41250" x2="31875" y2="41250"/>
                        <a14:foregroundMark x1="18984" y1="54306" x2="18984" y2="54306"/>
                        <a14:foregroundMark x1="9375" y1="40417" x2="9375" y2="40417"/>
                        <a14:foregroundMark x1="8672" y1="69028" x2="8672" y2="69028"/>
                        <a14:foregroundMark x1="28438" y1="7917" x2="28438" y2="7917"/>
                        <a14:foregroundMark x1="90391" y1="54028" x2="90391" y2="54028"/>
                        <a14:foregroundMark x1="86016" y1="47917" x2="86016" y2="47917"/>
                        <a14:foregroundMark x1="86797" y1="49306" x2="86797" y2="49306"/>
                        <a14:foregroundMark x1="87734" y1="52917" x2="87734" y2="52917"/>
                        <a14:foregroundMark x1="90078" y1="51667" x2="90078" y2="51667"/>
                        <a14:foregroundMark x1="89688" y1="51111" x2="89688" y2="51111"/>
                        <a14:foregroundMark x1="89531" y1="50000" x2="89531" y2="50000"/>
                        <a14:foregroundMark x1="88281" y1="49028" x2="89922" y2="55417"/>
                        <a14:foregroundMark x1="89922" y1="55417" x2="86953" y2="50694"/>
                        <a14:foregroundMark x1="86953" y1="50694" x2="86953" y2="62083"/>
                        <a14:foregroundMark x1="94297" y1="55417" x2="94297" y2="55417"/>
                        <a14:foregroundMark x1="85625" y1="43889" x2="85625" y2="43889"/>
                        <a14:foregroundMark x1="82891" y1="44167" x2="82891" y2="44167"/>
                        <a14:foregroundMark x1="79141" y1="40417" x2="82891" y2="44167"/>
                        <a14:foregroundMark x1="27578" y1="91944" x2="27578" y2="9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712" y="6245191"/>
            <a:ext cx="4696444" cy="26417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0FF4067-3611-486D-92DF-8309FB254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341" y1="43555" x2="46341" y2="43555"/>
                        <a14:foregroundMark x1="53537" y1="43359" x2="53537" y2="43359"/>
                        <a14:foregroundMark x1="68049" y1="36914" x2="68049" y2="36914"/>
                        <a14:foregroundMark x1="49268" y1="54297" x2="49268" y2="54297"/>
                        <a14:foregroundMark x1="50000" y1="54688" x2="50000" y2="54688"/>
                        <a14:foregroundMark x1="49024" y1="55273" x2="49024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24" y="5894092"/>
            <a:ext cx="5113460" cy="31927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AA1F652-8E06-4BFA-A6EB-AE1ECBE265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0" b="95724" l="2100" r="95950">
                        <a14:foregroundMark x1="27200" y1="42311" x2="27200" y2="42311"/>
                        <a14:foregroundMark x1="20200" y1="38335" x2="20200" y2="38335"/>
                        <a14:foregroundMark x1="6200" y1="35859" x2="16900" y2="28732"/>
                        <a14:foregroundMark x1="5800" y1="33383" x2="22450" y2="16954"/>
                        <a14:foregroundMark x1="27200" y1="11103" x2="11500" y2="22581"/>
                        <a14:foregroundMark x1="11500" y1="22581" x2="6550" y2="27982"/>
                        <a14:foregroundMark x1="6550" y1="27982" x2="3600" y2="36009"/>
                        <a14:foregroundMark x1="3600" y1="36009" x2="3150" y2="45686"/>
                        <a14:foregroundMark x1="3150" y1="45686" x2="7350" y2="53338"/>
                        <a14:foregroundMark x1="7350" y1="53338" x2="8850" y2="62116"/>
                        <a14:foregroundMark x1="8850" y1="62116" x2="4550" y2="79070"/>
                        <a14:foregroundMark x1="4550" y1="79070" x2="6650" y2="86722"/>
                        <a14:foregroundMark x1="6650" y1="86722" x2="12250" y2="90773"/>
                        <a14:foregroundMark x1="12250" y1="90773" x2="42400" y2="94824"/>
                        <a14:foregroundMark x1="42400" y1="94824" x2="47950" y2="94524"/>
                        <a14:foregroundMark x1="47950" y1="94524" x2="53550" y2="94524"/>
                        <a14:foregroundMark x1="53550" y1="94524" x2="76400" y2="91148"/>
                        <a14:foregroundMark x1="77850" y1="92648" x2="82300" y2="88147"/>
                        <a14:foregroundMark x1="82300" y1="88147" x2="69700" y2="90398"/>
                        <a14:foregroundMark x1="69700" y1="90398" x2="65600" y2="83946"/>
                        <a14:foregroundMark x1="65600" y1="83946" x2="53400" y2="87397"/>
                        <a14:foregroundMark x1="53400" y1="87397" x2="46400" y2="85446"/>
                        <a14:foregroundMark x1="46400" y1="85446" x2="41600" y2="81470"/>
                        <a14:foregroundMark x1="41600" y1="81470" x2="36350" y2="79745"/>
                        <a14:foregroundMark x1="36350" y1="79745" x2="30050" y2="63991"/>
                        <a14:foregroundMark x1="30050" y1="63991" x2="24550" y2="63241"/>
                        <a14:foregroundMark x1="24550" y1="63241" x2="22050" y2="71568"/>
                        <a14:foregroundMark x1="22050" y1="71568" x2="13600" y2="71943"/>
                        <a14:foregroundMark x1="7000" y1="33383" x2="21250" y2="19130"/>
                        <a14:foregroundMark x1="21250" y1="19130" x2="26900" y2="15754"/>
                        <a14:foregroundMark x1="26900" y1="15754" x2="34250" y2="43061"/>
                        <a14:foregroundMark x1="34250" y1="43061" x2="34800" y2="53638"/>
                        <a14:foregroundMark x1="34800" y1="53638" x2="24150" y2="71793"/>
                        <a14:foregroundMark x1="24150" y1="71793" x2="21450" y2="74119"/>
                        <a14:foregroundMark x1="5800" y1="37359" x2="20350" y2="44336"/>
                        <a14:foregroundMark x1="20350" y1="44336" x2="25450" y2="51238"/>
                        <a14:foregroundMark x1="25450" y1="51238" x2="26750" y2="63766"/>
                        <a14:foregroundMark x1="26750" y1="63766" x2="25300" y2="73218"/>
                        <a14:foregroundMark x1="25300" y1="73218" x2="25150" y2="73518"/>
                        <a14:foregroundMark x1="11350" y1="42311" x2="17100" y2="82746"/>
                        <a14:foregroundMark x1="16100" y1="46962" x2="22300" y2="68267"/>
                        <a14:foregroundMark x1="22300" y1="68267" x2="22650" y2="71043"/>
                        <a14:foregroundMark x1="21000" y1="33683" x2="28650" y2="57764"/>
                        <a14:foregroundMark x1="24500" y1="23781" x2="31800" y2="48912"/>
                        <a14:foregroundMark x1="31800" y1="48912" x2="31950" y2="50038"/>
                        <a14:foregroundMark x1="18950" y1="80270" x2="34600" y2="79670"/>
                        <a14:foregroundMark x1="22450" y1="71343" x2="36650" y2="76594"/>
                        <a14:foregroundMark x1="36450" y1="58665" x2="29050" y2="79595"/>
                        <a14:foregroundMark x1="29050" y1="79595" x2="29050" y2="79670"/>
                        <a14:foregroundMark x1="28000" y1="66692" x2="29200" y2="77794"/>
                        <a14:foregroundMark x1="29200" y1="77794" x2="29450" y2="78470"/>
                        <a14:foregroundMark x1="11150" y1="77194" x2="19050" y2="82371"/>
                        <a14:foregroundMark x1="19050" y1="82371" x2="24500" y2="83421"/>
                        <a14:foregroundMark x1="8650" y1="75394" x2="11850" y2="83346"/>
                        <a14:foregroundMark x1="11850" y1="83346" x2="21200" y2="90098"/>
                        <a14:foregroundMark x1="21200" y1="90098" x2="27400" y2="89272"/>
                        <a14:foregroundMark x1="16500" y1="88297" x2="26650" y2="88297"/>
                        <a14:foregroundMark x1="26650" y1="88297" x2="32400" y2="87997"/>
                        <a14:foregroundMark x1="32400" y1="87997" x2="35450" y2="87997"/>
                        <a14:foregroundMark x1="14450" y1="93548" x2="34000" y2="95724"/>
                        <a14:foregroundMark x1="29850" y1="17929" x2="41700" y2="7502"/>
                        <a14:foregroundMark x1="41700" y1="7502" x2="47050" y2="6827"/>
                        <a14:foregroundMark x1="47050" y1="6827" x2="50250" y2="7127"/>
                        <a14:foregroundMark x1="29250" y1="16354" x2="36350" y2="9902"/>
                        <a14:foregroundMark x1="36350" y1="9902" x2="43650" y2="7427"/>
                        <a14:foregroundMark x1="28450" y1="12078" x2="37900" y2="6827"/>
                        <a14:foregroundMark x1="43250" y1="2476" x2="47800" y2="1875"/>
                        <a14:foregroundMark x1="53950" y1="4951" x2="61900" y2="4051"/>
                        <a14:foregroundMark x1="61900" y1="4051" x2="85700" y2="7202"/>
                        <a14:foregroundMark x1="85700" y1="7202" x2="95850" y2="14329"/>
                        <a14:foregroundMark x1="95850" y1="14329" x2="96350" y2="23781"/>
                        <a14:foregroundMark x1="96350" y1="23781" x2="94650" y2="32783"/>
                        <a14:foregroundMark x1="94650" y1="32783" x2="85850" y2="56189"/>
                        <a14:foregroundMark x1="85850" y1="56189" x2="85850" y2="56189"/>
                        <a14:foregroundMark x1="85850" y1="51238" x2="94700" y2="37584"/>
                        <a14:foregroundMark x1="94700" y1="37584" x2="95950" y2="29557"/>
                        <a14:foregroundMark x1="95950" y1="29557" x2="95550" y2="22881"/>
                        <a14:foregroundMark x1="95150" y1="21005" x2="78300" y2="41185"/>
                        <a14:foregroundMark x1="78300" y1="41185" x2="78250" y2="41410"/>
                        <a14:foregroundMark x1="90400" y1="20705" x2="89150" y2="34809"/>
                        <a14:foregroundMark x1="89150" y1="34809" x2="86550" y2="43586"/>
                        <a14:foregroundMark x1="86550" y1="43586" x2="85450" y2="44786"/>
                        <a14:foregroundMark x1="82750" y1="17629" x2="85450" y2="26782"/>
                        <a14:foregroundMark x1="85450" y1="26782" x2="84800" y2="35184"/>
                        <a14:foregroundMark x1="84800" y1="35184" x2="83600" y2="36459"/>
                        <a14:foregroundMark x1="71450" y1="15154" x2="79250" y2="14554"/>
                        <a14:foregroundMark x1="79250" y1="14554" x2="84600" y2="17629"/>
                        <a14:foregroundMark x1="84600" y1="17629" x2="84500" y2="26257"/>
                        <a14:foregroundMark x1="84500" y1="26257" x2="80700" y2="32408"/>
                        <a14:foregroundMark x1="62400" y1="12678" x2="75100" y2="14404"/>
                        <a14:foregroundMark x1="75100" y1="14404" x2="81050" y2="18605"/>
                        <a14:foregroundMark x1="81050" y1="18605" x2="81950" y2="22206"/>
                        <a14:foregroundMark x1="62000" y1="15754" x2="79900" y2="22581"/>
                        <a14:foregroundMark x1="21450" y1="75394" x2="27000" y2="77494"/>
                        <a14:foregroundMark x1="3300" y1="37359" x2="3100" y2="45611"/>
                        <a14:foregroundMark x1="3100" y1="45611" x2="2100" y2="42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25" y="6300242"/>
            <a:ext cx="3571639" cy="23804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CDC0D70-B2AC-4ED7-8BCB-971BB72988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215" y="6005541"/>
            <a:ext cx="2727087" cy="2792887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ECB656F-FFA3-4FC9-90BA-5D4881AC73A6}"/>
              </a:ext>
            </a:extLst>
          </p:cNvPr>
          <p:cNvSpPr/>
          <p:nvPr/>
        </p:nvSpPr>
        <p:spPr>
          <a:xfrm>
            <a:off x="7743232" y="10665781"/>
            <a:ext cx="21247845" cy="75352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69F6FC68-5CDD-41D4-9A4E-461CFBFFA342}"/>
              </a:ext>
            </a:extLst>
          </p:cNvPr>
          <p:cNvSpPr/>
          <p:nvPr/>
        </p:nvSpPr>
        <p:spPr>
          <a:xfrm>
            <a:off x="13880577" y="10105117"/>
            <a:ext cx="10254710" cy="969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ЛЕЧЕНИЕ ГИПОДИНАМИИ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7B3EB23-A572-491D-AA89-5B36684502EE}"/>
              </a:ext>
            </a:extLst>
          </p:cNvPr>
          <p:cNvSpPr/>
          <p:nvPr/>
        </p:nvSpPr>
        <p:spPr>
          <a:xfrm>
            <a:off x="18002844" y="12237815"/>
            <a:ext cx="3968496" cy="112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прогулки на свежем воздухе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E142F06-128A-4E91-B2B0-B223F88FC544}"/>
              </a:ext>
            </a:extLst>
          </p:cNvPr>
          <p:cNvSpPr/>
          <p:nvPr/>
        </p:nvSpPr>
        <p:spPr>
          <a:xfrm>
            <a:off x="25022581" y="12527590"/>
            <a:ext cx="396849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82CBF9A-DA65-4CF5-A449-4616379E25E2}"/>
              </a:ext>
            </a:extLst>
          </p:cNvPr>
          <p:cNvSpPr/>
          <p:nvPr/>
        </p:nvSpPr>
        <p:spPr>
          <a:xfrm>
            <a:off x="25022581" y="15559816"/>
            <a:ext cx="3968496" cy="970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питание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C7E67E7-362B-42A6-BADE-5C4640CDC826}"/>
              </a:ext>
            </a:extLst>
          </p:cNvPr>
          <p:cNvSpPr/>
          <p:nvPr/>
        </p:nvSpPr>
        <p:spPr>
          <a:xfrm>
            <a:off x="10657025" y="11135651"/>
            <a:ext cx="4707627" cy="3332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 – с нее следует начинать, особенно при гиподинамии, развившейся на фоне соматических заболеваний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52B0797-2B13-457C-8856-DDAA909A9967}"/>
              </a:ext>
            </a:extLst>
          </p:cNvPr>
          <p:cNvSpPr/>
          <p:nvPr/>
        </p:nvSpPr>
        <p:spPr>
          <a:xfrm>
            <a:off x="10648091" y="14298045"/>
            <a:ext cx="4664706" cy="367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Аэробная физическая нагрузка (быстрая ходьба, бег, бадминтон, теннис, лыжи, скандинавская ходьба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02D5B7B-5CC5-4021-B450-22323BDDBA80}"/>
              </a:ext>
            </a:extLst>
          </p:cNvPr>
          <p:cNvSpPr/>
          <p:nvPr/>
        </p:nvSpPr>
        <p:spPr>
          <a:xfrm>
            <a:off x="18016000" y="15770871"/>
            <a:ext cx="396849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упражнения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539F5E5-A7C4-4728-961D-08306F6AE3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39" y="14304088"/>
            <a:ext cx="3859707" cy="37312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84E9993-33CD-4035-A788-013C4F548B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32" b="93671" l="10000" r="90000">
                        <a14:foregroundMark x1="45000" y1="20042" x2="45000" y2="20042"/>
                        <a14:foregroundMark x1="43974" y1="7806" x2="38333" y2="9494"/>
                        <a14:foregroundMark x1="33333" y1="11392" x2="33333" y2="11392"/>
                        <a14:foregroundMark x1="38846" y1="2532" x2="38846" y2="2532"/>
                        <a14:foregroundMark x1="45385" y1="3376" x2="45385" y2="3376"/>
                        <a14:foregroundMark x1="50641" y1="11814" x2="50641" y2="11814"/>
                        <a14:foregroundMark x1="49872" y1="23629" x2="49872" y2="23629"/>
                        <a14:foregroundMark x1="45256" y1="30380" x2="45256" y2="30380"/>
                        <a14:foregroundMark x1="39231" y1="30380" x2="39231" y2="30380"/>
                        <a14:foregroundMark x1="33846" y1="24051" x2="33846" y2="24051"/>
                        <a14:foregroundMark x1="33333" y1="60549" x2="33333" y2="60549"/>
                        <a14:foregroundMark x1="26026" y1="82278" x2="26026" y2="82278"/>
                        <a14:foregroundMark x1="24487" y1="85654" x2="26538" y2="77848"/>
                        <a14:foregroundMark x1="69615" y1="86287" x2="68333" y2="85232"/>
                        <a14:foregroundMark x1="63462" y1="89241" x2="63462" y2="86287"/>
                        <a14:foregroundMark x1="60513" y1="91139" x2="60513" y2="91139"/>
                        <a14:foregroundMark x1="66795" y1="45148" x2="66795" y2="45148"/>
                        <a14:foregroundMark x1="72051" y1="44304" x2="72051" y2="44304"/>
                        <a14:foregroundMark x1="70256" y1="42616" x2="70256" y2="42616"/>
                        <a14:foregroundMark x1="70256" y1="39873" x2="70769" y2="45148"/>
                        <a14:foregroundMark x1="77692" y1="93671" x2="78718" y2="93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60" y="11492315"/>
            <a:ext cx="3804527" cy="24062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DF664AE-4D72-4F1D-BDD0-AFB9BC5B7D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53" b="89992" l="9194" r="89996">
                        <a14:foregroundMark x1="65533" y1="8192" x2="65533" y2="8192"/>
                        <a14:foregroundMark x1="60470" y1="7869" x2="60470" y2="7869"/>
                        <a14:foregroundMark x1="54475" y1="4722" x2="54475" y2="4722"/>
                        <a14:foregroundMark x1="62697" y1="4076" x2="62697" y2="4076"/>
                        <a14:foregroundMark x1="66829" y1="3793" x2="66829" y2="3793"/>
                        <a14:foregroundMark x1="47509" y1="71308" x2="47509" y2="71308"/>
                        <a14:foregroundMark x1="46861" y1="70662" x2="46861" y2="70662"/>
                        <a14:foregroundMark x1="9194" y1="68160" x2="9194" y2="68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77" y="11193781"/>
            <a:ext cx="3458909" cy="34714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038A1BB-61B1-4A45-8B66-564D9173E0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401" y="14617070"/>
            <a:ext cx="2791505" cy="30376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2D2CA7D-3F58-4DD6-87BC-4EF619C2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95" b="96094" l="4948" r="97917">
                        <a14:foregroundMark x1="40365" y1="38932" x2="40365" y2="38932"/>
                        <a14:foregroundMark x1="29036" y1="14193" x2="14063" y2="27734"/>
                        <a14:foregroundMark x1="14063" y1="27734" x2="8203" y2="47656"/>
                        <a14:foregroundMark x1="8203" y1="47656" x2="7682" y2="56901"/>
                        <a14:foregroundMark x1="7682" y1="34896" x2="5208" y2="57682"/>
                        <a14:foregroundMark x1="5208" y1="57682" x2="7422" y2="65234"/>
                        <a14:foregroundMark x1="6771" y1="68880" x2="9635" y2="77344"/>
                        <a14:foregroundMark x1="9635" y1="77344" x2="15495" y2="83854"/>
                        <a14:foregroundMark x1="15495" y1="83854" x2="46875" y2="94141"/>
                        <a14:foregroundMark x1="46875" y1="94141" x2="55729" y2="94141"/>
                        <a14:foregroundMark x1="55729" y1="94141" x2="72135" y2="87500"/>
                        <a14:foregroundMark x1="72135" y1="87500" x2="86458" y2="70443"/>
                        <a14:foregroundMark x1="86458" y1="70443" x2="90104" y2="61979"/>
                        <a14:foregroundMark x1="90104" y1="61979" x2="91016" y2="39844"/>
                        <a14:foregroundMark x1="91016" y1="39844" x2="82552" y2="22135"/>
                        <a14:foregroundMark x1="82552" y1="22135" x2="73958" y2="16016"/>
                        <a14:foregroundMark x1="73958" y1="16016" x2="50781" y2="9635"/>
                        <a14:foregroundMark x1="50781" y1="9635" x2="42057" y2="9635"/>
                        <a14:foregroundMark x1="42057" y1="9635" x2="32552" y2="12240"/>
                        <a14:foregroundMark x1="32552" y1="12240" x2="22135" y2="18490"/>
                        <a14:foregroundMark x1="22135" y1="18490" x2="18750" y2="22526"/>
                        <a14:foregroundMark x1="11719" y1="27865" x2="17057" y2="18229"/>
                        <a14:foregroundMark x1="17057" y1="18229" x2="32031" y2="7943"/>
                        <a14:foregroundMark x1="36328" y1="5990" x2="45964" y2="2995"/>
                        <a14:foregroundMark x1="45964" y1="2995" x2="56771" y2="2995"/>
                        <a14:foregroundMark x1="56771" y1="2995" x2="60286" y2="2995"/>
                        <a14:foregroundMark x1="66276" y1="7552" x2="88932" y2="24870"/>
                        <a14:foregroundMark x1="89974" y1="26302" x2="96875" y2="44792"/>
                        <a14:foregroundMark x1="96875" y1="44792" x2="97917" y2="56901"/>
                        <a14:foregroundMark x1="93880" y1="57552" x2="85677" y2="73438"/>
                        <a14:foregroundMark x1="85677" y1="73438" x2="85677" y2="73828"/>
                        <a14:foregroundMark x1="95573" y1="59896" x2="88672" y2="72786"/>
                        <a14:foregroundMark x1="88672" y1="71875" x2="78906" y2="85417"/>
                        <a14:foregroundMark x1="82943" y1="78776" x2="59635" y2="61458"/>
                        <a14:foregroundMark x1="59635" y1="61458" x2="53385" y2="54167"/>
                        <a14:foregroundMark x1="27995" y1="27604" x2="41016" y2="37500"/>
                        <a14:foregroundMark x1="29036" y1="23958" x2="37370" y2="33594"/>
                        <a14:foregroundMark x1="20703" y1="19531" x2="29948" y2="23828"/>
                        <a14:foregroundMark x1="29948" y1="23828" x2="31380" y2="25521"/>
                        <a14:foregroundMark x1="23698" y1="23568" x2="28906" y2="30729"/>
                        <a14:foregroundMark x1="28906" y1="30729" x2="35417" y2="34896"/>
                        <a14:foregroundMark x1="30729" y1="31901" x2="43359" y2="43490"/>
                        <a14:foregroundMark x1="41667" y1="33203" x2="50000" y2="48568"/>
                        <a14:foregroundMark x1="45703" y1="41276" x2="59635" y2="54167"/>
                        <a14:foregroundMark x1="59635" y1="54167" x2="60938" y2="56901"/>
                        <a14:foregroundMark x1="77344" y1="83854" x2="50391" y2="95703"/>
                        <a14:foregroundMark x1="50391" y1="95703" x2="48047" y2="96094"/>
                        <a14:foregroundMark x1="12109" y1="77865" x2="10026" y2="77474"/>
                        <a14:foregroundMark x1="11068" y1="77214" x2="10026" y2="77474"/>
                        <a14:foregroundMark x1="12109" y1="76432" x2="10026" y2="78125"/>
                        <a14:foregroundMark x1="35417" y1="65495" x2="35417" y2="65495"/>
                        <a14:foregroundMark x1="35417" y1="64193" x2="37370" y2="64193"/>
                        <a14:foregroundMark x1="44401" y1="51563" x2="49349" y2="51172"/>
                        <a14:foregroundMark x1="43750" y1="58203" x2="46354" y2="60807"/>
                        <a14:foregroundMark x1="63281" y1="50911" x2="63281" y2="47917"/>
                        <a14:foregroundMark x1="72917" y1="46484" x2="75000" y2="51823"/>
                        <a14:foregroundMark x1="73958" y1="56901" x2="71615" y2="60807"/>
                        <a14:foregroundMark x1="57031" y1="35547" x2="57031" y2="35547"/>
                        <a14:foregroundMark x1="69271" y1="24609" x2="68359" y2="24609"/>
                        <a14:foregroundMark x1="29688" y1="44922" x2="32682" y2="44922"/>
                        <a14:foregroundMark x1="66927" y1="52214" x2="68359" y2="52474"/>
                        <a14:foregroundMark x1="68359" y1="51563" x2="67969" y2="56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373" y="11565597"/>
            <a:ext cx="2874723" cy="28747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79C5F6-64C2-4CD4-9D75-4812354A14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014" b="48654" l="4978" r="45867">
                        <a14:foregroundMark x1="27911" y1="15692" x2="27911" y2="15692"/>
                        <a14:foregroundMark x1="29867" y1="14578" x2="29867" y2="14578"/>
                        <a14:foregroundMark x1="28978" y1="14206" x2="30667" y2="14020"/>
                        <a14:foregroundMark x1="28267" y1="12628" x2="31733" y2="13370"/>
                        <a14:foregroundMark x1="27200" y1="13742" x2="25333" y2="15320"/>
                        <a14:foregroundMark x1="29511" y1="15877" x2="28622" y2="21541"/>
                        <a14:foregroundMark x1="28622" y1="21541" x2="32178" y2="17827"/>
                        <a14:foregroundMark x1="32178" y1="17827" x2="30311" y2="17456"/>
                        <a14:foregroundMark x1="29867" y1="14578" x2="33333" y2="15970"/>
                        <a14:foregroundMark x1="26756" y1="46704" x2="31022" y2="46890"/>
                        <a14:foregroundMark x1="17244" y1="48097" x2="25867" y2="47168"/>
                        <a14:foregroundMark x1="41244" y1="46518" x2="36089" y2="46890"/>
                        <a14:foregroundMark x1="43822" y1="46518" x2="35378" y2="48097"/>
                        <a14:foregroundMark x1="44889" y1="46704" x2="39911" y2="48468"/>
                        <a14:foregroundMark x1="39911" y1="48468" x2="37600" y2="48468"/>
                        <a14:foregroundMark x1="32444" y1="48468" x2="23111" y2="48654"/>
                        <a14:foregroundMark x1="17422" y1="47075" x2="14311" y2="47075"/>
                        <a14:foregroundMark x1="44533" y1="46332" x2="44533" y2="48654"/>
                        <a14:foregroundMark x1="45244" y1="45590" x2="45867" y2="4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359"/>
          <a:stretch/>
        </p:blipFill>
        <p:spPr>
          <a:xfrm>
            <a:off x="20930865" y="13812359"/>
            <a:ext cx="4091716" cy="401580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4547" y="9574029"/>
            <a:ext cx="7230613" cy="88089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359491" y="9826692"/>
            <a:ext cx="8261538" cy="8808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7153" y="18635614"/>
            <a:ext cx="27131390" cy="2278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30694" y="19003158"/>
            <a:ext cx="26543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О.Ю., Ломоносова Г.Г.,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Гиподинамия и ее влияние на состояние здоровье студентов // Международный журнал прикладных и фундаментальных исследований. – 2016. – № 11-4. – С. 619-620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Б.И. Нормальная физиология человека. - М.: Медицина, 2005 - 928с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А.С., Сологуб Е.Г. Физиология человека общая, спортивная, возрастная. - М.: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-спорт, 2001, 520 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864" y="10229629"/>
            <a:ext cx="69245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длительном воздействии гиподинамии на организм развиваются изменения, называемые синдромом гиподинамии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Синдром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гиподинамии – это комплекс сдвигов в различных органах и системах, возникающих при различных формах гиподинамии и на различных этапах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детренированности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гиподинамии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ослаблением связочного аппарата, что приводит к разболтанности суставов, развитию плоскостопия, отмечается деминерализация костей.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59491" y="9885278"/>
            <a:ext cx="818830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глюкозы,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её концентрация в крови, увеличивается масса тела, артериальное давление, уровень триглицеридов в крови. Развивается резистентность к инсулину и сахарный диабет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Увеличивается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нарушения баланса выработки факторов свертывания крови и факторов, обеспечивающих её „текучесть“. Недостаточная физическая активность провоцирует синтез маркеров системного воспаления и способствует развитию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 по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 старения организма.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391" b="93985" l="8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13" y="5066219"/>
            <a:ext cx="4076271" cy="4819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957" y="4271494"/>
            <a:ext cx="6086243" cy="4057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69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197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ФГБОУ ВО Тверской ГМУ Минздрава России Выполнил: Сушнев Сергей Петрович 207 группа педиатрический факультет «Гиподинамия и её последствия»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Минздрава РФ «Тверской государственный медицинский университет» Кафедра «Биологии» Генетические аспекты паразитизма «Влияние паразитов на беременность человека»</dc:title>
  <dc:creator>randomm1347@outlook.com</dc:creator>
  <cp:lastModifiedBy>User</cp:lastModifiedBy>
  <cp:revision>23</cp:revision>
  <dcterms:created xsi:type="dcterms:W3CDTF">2022-03-20T15:39:11Z</dcterms:created>
  <dcterms:modified xsi:type="dcterms:W3CDTF">2022-04-08T06:29:53Z</dcterms:modified>
</cp:coreProperties>
</file>