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040513" cy="2303938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FF"/>
    <a:srgbClr val="FFE7FF"/>
    <a:srgbClr val="FFEBFF"/>
    <a:srgbClr val="FFCCFF"/>
    <a:srgbClr val="FFE1FF"/>
    <a:srgbClr val="FF99CC"/>
    <a:srgbClr val="DE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-1518" y="-204"/>
      </p:cViewPr>
      <p:guideLst>
        <p:guide orient="horz" pos="7256"/>
        <p:guide pos="100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3039" y="3770568"/>
            <a:ext cx="27234436" cy="8021120"/>
          </a:xfrm>
        </p:spPr>
        <p:txBody>
          <a:bodyPr anchor="b"/>
          <a:lstStyle>
            <a:lvl1pPr algn="ctr">
              <a:defRPr sz="20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5064" y="12101014"/>
            <a:ext cx="24030385" cy="5562517"/>
          </a:xfrm>
        </p:spPr>
        <p:txBody>
          <a:bodyPr/>
          <a:lstStyle>
            <a:lvl1pPr marL="0" indent="0" algn="ctr">
              <a:buNone/>
              <a:defRPr sz="8063"/>
            </a:lvl1pPr>
            <a:lvl2pPr marL="1535963" indent="0" algn="ctr">
              <a:buNone/>
              <a:defRPr sz="6719"/>
            </a:lvl2pPr>
            <a:lvl3pPr marL="3071927" indent="0" algn="ctr">
              <a:buNone/>
              <a:defRPr sz="6047"/>
            </a:lvl3pPr>
            <a:lvl4pPr marL="4607890" indent="0" algn="ctr">
              <a:buNone/>
              <a:defRPr sz="5375"/>
            </a:lvl4pPr>
            <a:lvl5pPr marL="6143854" indent="0" algn="ctr">
              <a:buNone/>
              <a:defRPr sz="5375"/>
            </a:lvl5pPr>
            <a:lvl6pPr marL="7679817" indent="0" algn="ctr">
              <a:buNone/>
              <a:defRPr sz="5375"/>
            </a:lvl6pPr>
            <a:lvl7pPr marL="9215780" indent="0" algn="ctr">
              <a:buNone/>
              <a:defRPr sz="5375"/>
            </a:lvl7pPr>
            <a:lvl8pPr marL="10751744" indent="0" algn="ctr">
              <a:buNone/>
              <a:defRPr sz="5375"/>
            </a:lvl8pPr>
            <a:lvl9pPr marL="12287707" indent="0" algn="ctr">
              <a:buNone/>
              <a:defRPr sz="5375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26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10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928994" y="1226634"/>
            <a:ext cx="6908736" cy="1952481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2787" y="1226634"/>
            <a:ext cx="20325700" cy="1952481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29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34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099" y="5743854"/>
            <a:ext cx="27634942" cy="9583744"/>
          </a:xfrm>
        </p:spPr>
        <p:txBody>
          <a:bodyPr anchor="b"/>
          <a:lstStyle>
            <a:lvl1pPr>
              <a:defRPr sz="20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6099" y="15418264"/>
            <a:ext cx="27634942" cy="5039864"/>
          </a:xfrm>
        </p:spPr>
        <p:txBody>
          <a:bodyPr/>
          <a:lstStyle>
            <a:lvl1pPr marL="0" indent="0">
              <a:buNone/>
              <a:defRPr sz="8063">
                <a:solidFill>
                  <a:schemeClr val="tx1"/>
                </a:solidFill>
              </a:defRPr>
            </a:lvl1pPr>
            <a:lvl2pPr marL="1535963" indent="0">
              <a:buNone/>
              <a:defRPr sz="6719">
                <a:solidFill>
                  <a:schemeClr val="tx1">
                    <a:tint val="75000"/>
                  </a:schemeClr>
                </a:solidFill>
              </a:defRPr>
            </a:lvl2pPr>
            <a:lvl3pPr marL="3071927" indent="0">
              <a:buNone/>
              <a:defRPr sz="6047">
                <a:solidFill>
                  <a:schemeClr val="tx1">
                    <a:tint val="75000"/>
                  </a:schemeClr>
                </a:solidFill>
              </a:defRPr>
            </a:lvl3pPr>
            <a:lvl4pPr marL="4607890" indent="0">
              <a:buNone/>
              <a:defRPr sz="5375">
                <a:solidFill>
                  <a:schemeClr val="tx1">
                    <a:tint val="75000"/>
                  </a:schemeClr>
                </a:solidFill>
              </a:defRPr>
            </a:lvl4pPr>
            <a:lvl5pPr marL="6143854" indent="0">
              <a:buNone/>
              <a:defRPr sz="5375">
                <a:solidFill>
                  <a:schemeClr val="tx1">
                    <a:tint val="75000"/>
                  </a:schemeClr>
                </a:solidFill>
              </a:defRPr>
            </a:lvl5pPr>
            <a:lvl6pPr marL="7679817" indent="0">
              <a:buNone/>
              <a:defRPr sz="5375">
                <a:solidFill>
                  <a:schemeClr val="tx1">
                    <a:tint val="75000"/>
                  </a:schemeClr>
                </a:solidFill>
              </a:defRPr>
            </a:lvl6pPr>
            <a:lvl7pPr marL="9215780" indent="0">
              <a:buNone/>
              <a:defRPr sz="5375">
                <a:solidFill>
                  <a:schemeClr val="tx1">
                    <a:tint val="75000"/>
                  </a:schemeClr>
                </a:solidFill>
              </a:defRPr>
            </a:lvl7pPr>
            <a:lvl8pPr marL="10751744" indent="0">
              <a:buNone/>
              <a:defRPr sz="5375">
                <a:solidFill>
                  <a:schemeClr val="tx1">
                    <a:tint val="75000"/>
                  </a:schemeClr>
                </a:solidFill>
              </a:defRPr>
            </a:lvl8pPr>
            <a:lvl9pPr marL="12287707" indent="0">
              <a:buNone/>
              <a:defRPr sz="53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03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2785" y="6133170"/>
            <a:ext cx="13617218" cy="14618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20510" y="6133170"/>
            <a:ext cx="13617218" cy="14618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154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1226639"/>
            <a:ext cx="27634942" cy="44532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962" y="5647852"/>
            <a:ext cx="13554637" cy="2767925"/>
          </a:xfrm>
        </p:spPr>
        <p:txBody>
          <a:bodyPr anchor="b"/>
          <a:lstStyle>
            <a:lvl1pPr marL="0" indent="0">
              <a:buNone/>
              <a:defRPr sz="8063" b="1"/>
            </a:lvl1pPr>
            <a:lvl2pPr marL="1535963" indent="0">
              <a:buNone/>
              <a:defRPr sz="6719" b="1"/>
            </a:lvl2pPr>
            <a:lvl3pPr marL="3071927" indent="0">
              <a:buNone/>
              <a:defRPr sz="6047" b="1"/>
            </a:lvl3pPr>
            <a:lvl4pPr marL="4607890" indent="0">
              <a:buNone/>
              <a:defRPr sz="5375" b="1"/>
            </a:lvl4pPr>
            <a:lvl5pPr marL="6143854" indent="0">
              <a:buNone/>
              <a:defRPr sz="5375" b="1"/>
            </a:lvl5pPr>
            <a:lvl6pPr marL="7679817" indent="0">
              <a:buNone/>
              <a:defRPr sz="5375" b="1"/>
            </a:lvl6pPr>
            <a:lvl7pPr marL="9215780" indent="0">
              <a:buNone/>
              <a:defRPr sz="5375" b="1"/>
            </a:lvl7pPr>
            <a:lvl8pPr marL="10751744" indent="0">
              <a:buNone/>
              <a:defRPr sz="5375" b="1"/>
            </a:lvl8pPr>
            <a:lvl9pPr marL="12287707" indent="0">
              <a:buNone/>
              <a:defRPr sz="53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962" y="8415776"/>
            <a:ext cx="13554637" cy="123783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20512" y="5647852"/>
            <a:ext cx="13621391" cy="2767925"/>
          </a:xfrm>
        </p:spPr>
        <p:txBody>
          <a:bodyPr anchor="b"/>
          <a:lstStyle>
            <a:lvl1pPr marL="0" indent="0">
              <a:buNone/>
              <a:defRPr sz="8063" b="1"/>
            </a:lvl1pPr>
            <a:lvl2pPr marL="1535963" indent="0">
              <a:buNone/>
              <a:defRPr sz="6719" b="1"/>
            </a:lvl2pPr>
            <a:lvl3pPr marL="3071927" indent="0">
              <a:buNone/>
              <a:defRPr sz="6047" b="1"/>
            </a:lvl3pPr>
            <a:lvl4pPr marL="4607890" indent="0">
              <a:buNone/>
              <a:defRPr sz="5375" b="1"/>
            </a:lvl4pPr>
            <a:lvl5pPr marL="6143854" indent="0">
              <a:buNone/>
              <a:defRPr sz="5375" b="1"/>
            </a:lvl5pPr>
            <a:lvl6pPr marL="7679817" indent="0">
              <a:buNone/>
              <a:defRPr sz="5375" b="1"/>
            </a:lvl6pPr>
            <a:lvl7pPr marL="9215780" indent="0">
              <a:buNone/>
              <a:defRPr sz="5375" b="1"/>
            </a:lvl7pPr>
            <a:lvl8pPr marL="10751744" indent="0">
              <a:buNone/>
              <a:defRPr sz="5375" b="1"/>
            </a:lvl8pPr>
            <a:lvl9pPr marL="12287707" indent="0">
              <a:buNone/>
              <a:defRPr sz="5375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20512" y="8415776"/>
            <a:ext cx="13621391" cy="123783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90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07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71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1535959"/>
            <a:ext cx="10333899" cy="5375857"/>
          </a:xfrm>
        </p:spPr>
        <p:txBody>
          <a:bodyPr anchor="b"/>
          <a:lstStyle>
            <a:lvl1pPr>
              <a:defRPr sz="107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1391" y="3317250"/>
            <a:ext cx="16220510" cy="16372898"/>
          </a:xfrm>
        </p:spPr>
        <p:txBody>
          <a:bodyPr/>
          <a:lstStyle>
            <a:lvl1pPr>
              <a:defRPr sz="10750"/>
            </a:lvl1pPr>
            <a:lvl2pPr>
              <a:defRPr sz="9407"/>
            </a:lvl2pPr>
            <a:lvl3pPr>
              <a:defRPr sz="8063"/>
            </a:lvl3pPr>
            <a:lvl4pPr>
              <a:defRPr sz="6719"/>
            </a:lvl4pPr>
            <a:lvl5pPr>
              <a:defRPr sz="6719"/>
            </a:lvl5pPr>
            <a:lvl6pPr>
              <a:defRPr sz="6719"/>
            </a:lvl6pPr>
            <a:lvl7pPr>
              <a:defRPr sz="6719"/>
            </a:lvl7pPr>
            <a:lvl8pPr>
              <a:defRPr sz="6719"/>
            </a:lvl8pPr>
            <a:lvl9pPr>
              <a:defRPr sz="671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6911816"/>
            <a:ext cx="10333899" cy="12804995"/>
          </a:xfrm>
        </p:spPr>
        <p:txBody>
          <a:bodyPr/>
          <a:lstStyle>
            <a:lvl1pPr marL="0" indent="0">
              <a:buNone/>
              <a:defRPr sz="5375"/>
            </a:lvl1pPr>
            <a:lvl2pPr marL="1535963" indent="0">
              <a:buNone/>
              <a:defRPr sz="4703"/>
            </a:lvl2pPr>
            <a:lvl3pPr marL="3071927" indent="0">
              <a:buNone/>
              <a:defRPr sz="4031"/>
            </a:lvl3pPr>
            <a:lvl4pPr marL="4607890" indent="0">
              <a:buNone/>
              <a:defRPr sz="3360"/>
            </a:lvl4pPr>
            <a:lvl5pPr marL="6143854" indent="0">
              <a:buNone/>
              <a:defRPr sz="3360"/>
            </a:lvl5pPr>
            <a:lvl6pPr marL="7679817" indent="0">
              <a:buNone/>
              <a:defRPr sz="3360"/>
            </a:lvl6pPr>
            <a:lvl7pPr marL="9215780" indent="0">
              <a:buNone/>
              <a:defRPr sz="3360"/>
            </a:lvl7pPr>
            <a:lvl8pPr marL="10751744" indent="0">
              <a:buNone/>
              <a:defRPr sz="3360"/>
            </a:lvl8pPr>
            <a:lvl9pPr marL="12287707" indent="0">
              <a:buNone/>
              <a:defRPr sz="33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267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959" y="1535959"/>
            <a:ext cx="10333899" cy="5375857"/>
          </a:xfrm>
        </p:spPr>
        <p:txBody>
          <a:bodyPr anchor="b"/>
          <a:lstStyle>
            <a:lvl1pPr>
              <a:defRPr sz="107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21391" y="3317250"/>
            <a:ext cx="16220510" cy="16372898"/>
          </a:xfrm>
        </p:spPr>
        <p:txBody>
          <a:bodyPr anchor="t"/>
          <a:lstStyle>
            <a:lvl1pPr marL="0" indent="0">
              <a:buNone/>
              <a:defRPr sz="10750"/>
            </a:lvl1pPr>
            <a:lvl2pPr marL="1535963" indent="0">
              <a:buNone/>
              <a:defRPr sz="9407"/>
            </a:lvl2pPr>
            <a:lvl3pPr marL="3071927" indent="0">
              <a:buNone/>
              <a:defRPr sz="8063"/>
            </a:lvl3pPr>
            <a:lvl4pPr marL="4607890" indent="0">
              <a:buNone/>
              <a:defRPr sz="6719"/>
            </a:lvl4pPr>
            <a:lvl5pPr marL="6143854" indent="0">
              <a:buNone/>
              <a:defRPr sz="6719"/>
            </a:lvl5pPr>
            <a:lvl6pPr marL="7679817" indent="0">
              <a:buNone/>
              <a:defRPr sz="6719"/>
            </a:lvl6pPr>
            <a:lvl7pPr marL="9215780" indent="0">
              <a:buNone/>
              <a:defRPr sz="6719"/>
            </a:lvl7pPr>
            <a:lvl8pPr marL="10751744" indent="0">
              <a:buNone/>
              <a:defRPr sz="6719"/>
            </a:lvl8pPr>
            <a:lvl9pPr marL="12287707" indent="0">
              <a:buNone/>
              <a:defRPr sz="6719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06959" y="6911816"/>
            <a:ext cx="10333899" cy="12804995"/>
          </a:xfrm>
        </p:spPr>
        <p:txBody>
          <a:bodyPr/>
          <a:lstStyle>
            <a:lvl1pPr marL="0" indent="0">
              <a:buNone/>
              <a:defRPr sz="5375"/>
            </a:lvl1pPr>
            <a:lvl2pPr marL="1535963" indent="0">
              <a:buNone/>
              <a:defRPr sz="4703"/>
            </a:lvl2pPr>
            <a:lvl3pPr marL="3071927" indent="0">
              <a:buNone/>
              <a:defRPr sz="4031"/>
            </a:lvl3pPr>
            <a:lvl4pPr marL="4607890" indent="0">
              <a:buNone/>
              <a:defRPr sz="3360"/>
            </a:lvl4pPr>
            <a:lvl5pPr marL="6143854" indent="0">
              <a:buNone/>
              <a:defRPr sz="3360"/>
            </a:lvl5pPr>
            <a:lvl6pPr marL="7679817" indent="0">
              <a:buNone/>
              <a:defRPr sz="3360"/>
            </a:lvl6pPr>
            <a:lvl7pPr marL="9215780" indent="0">
              <a:buNone/>
              <a:defRPr sz="3360"/>
            </a:lvl7pPr>
            <a:lvl8pPr marL="10751744" indent="0">
              <a:buNone/>
              <a:defRPr sz="3360"/>
            </a:lvl8pPr>
            <a:lvl9pPr marL="12287707" indent="0">
              <a:buNone/>
              <a:defRPr sz="336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3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2786" y="1226639"/>
            <a:ext cx="27634942" cy="4453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2786" y="6133170"/>
            <a:ext cx="27634942" cy="14618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02785" y="21354105"/>
            <a:ext cx="7209115" cy="122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990B2-0CD9-44E0-B6ED-A030D0F50BED}" type="datetimeFigureOut">
              <a:rPr lang="ru-RU" smtClean="0"/>
              <a:t>23.04.2022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13420" y="21354105"/>
            <a:ext cx="10813673" cy="122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28613" y="21354105"/>
            <a:ext cx="7209115" cy="1226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6DF03-BD79-455D-AC13-C1354EC33C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32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71927" rtl="0" eaLnBrk="1" latinLnBrk="0" hangingPunct="1">
        <a:lnSpc>
          <a:spcPct val="90000"/>
        </a:lnSpc>
        <a:spcBef>
          <a:spcPct val="0"/>
        </a:spcBef>
        <a:buNone/>
        <a:defRPr sz="147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7982" indent="-767982" algn="l" defTabSz="3071927" rtl="0" eaLnBrk="1" latinLnBrk="0" hangingPunct="1">
        <a:lnSpc>
          <a:spcPct val="90000"/>
        </a:lnSpc>
        <a:spcBef>
          <a:spcPts val="3360"/>
        </a:spcBef>
        <a:buFont typeface="Arial" panose="020B0604020202020204" pitchFamily="34" charset="0"/>
        <a:buChar char="•"/>
        <a:defRPr sz="9407" kern="1200">
          <a:solidFill>
            <a:schemeClr val="tx1"/>
          </a:solidFill>
          <a:latin typeface="+mn-lt"/>
          <a:ea typeface="+mn-ea"/>
          <a:cs typeface="+mn-cs"/>
        </a:defRPr>
      </a:lvl1pPr>
      <a:lvl2pPr marL="2303945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8063" kern="1200">
          <a:solidFill>
            <a:schemeClr val="tx1"/>
          </a:solidFill>
          <a:latin typeface="+mn-lt"/>
          <a:ea typeface="+mn-ea"/>
          <a:cs typeface="+mn-cs"/>
        </a:defRPr>
      </a:lvl2pPr>
      <a:lvl3pPr marL="3839909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719" kern="1200">
          <a:solidFill>
            <a:schemeClr val="tx1"/>
          </a:solidFill>
          <a:latin typeface="+mn-lt"/>
          <a:ea typeface="+mn-ea"/>
          <a:cs typeface="+mn-cs"/>
        </a:defRPr>
      </a:lvl3pPr>
      <a:lvl4pPr marL="5375872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4pPr>
      <a:lvl5pPr marL="6911835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5pPr>
      <a:lvl6pPr marL="8447799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6pPr>
      <a:lvl7pPr marL="9983762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7pPr>
      <a:lvl8pPr marL="11519726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8pPr>
      <a:lvl9pPr marL="13055689" indent="-767982" algn="l" defTabSz="3071927" rtl="0" eaLnBrk="1" latinLnBrk="0" hangingPunct="1">
        <a:lnSpc>
          <a:spcPct val="90000"/>
        </a:lnSpc>
        <a:spcBef>
          <a:spcPts val="168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1pPr>
      <a:lvl2pPr marL="1535963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3071927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3pPr>
      <a:lvl4pPr marL="4607890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4pPr>
      <a:lvl5pPr marL="6143854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5pPr>
      <a:lvl6pPr marL="7679817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6pPr>
      <a:lvl7pPr marL="9215780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7pPr>
      <a:lvl8pPr marL="10751744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8pPr>
      <a:lvl9pPr marL="12287707" algn="l" defTabSz="3071927" rtl="0" eaLnBrk="1" latinLnBrk="0" hangingPunct="1">
        <a:defRPr sz="60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1" name="Прямая со стрелкой 1070"/>
          <p:cNvCxnSpPr>
            <a:endCxn id="1056" idx="0"/>
          </p:cNvCxnSpPr>
          <p:nvPr/>
        </p:nvCxnSpPr>
        <p:spPr>
          <a:xfrm>
            <a:off x="17624084" y="16653425"/>
            <a:ext cx="1337595" cy="37129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9" name="Прямая со стрелкой 1068"/>
          <p:cNvCxnSpPr>
            <a:endCxn id="1061" idx="0"/>
          </p:cNvCxnSpPr>
          <p:nvPr/>
        </p:nvCxnSpPr>
        <p:spPr>
          <a:xfrm flipH="1">
            <a:off x="12657684" y="16653425"/>
            <a:ext cx="2052606" cy="36850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6" name="Прямая со стрелкой 1035"/>
          <p:cNvCxnSpPr/>
          <p:nvPr/>
        </p:nvCxnSpPr>
        <p:spPr>
          <a:xfrm>
            <a:off x="17624084" y="4881947"/>
            <a:ext cx="2299380" cy="29003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Прямая со стрелкой 1033"/>
          <p:cNvCxnSpPr>
            <a:endCxn id="18" idx="0"/>
          </p:cNvCxnSpPr>
          <p:nvPr/>
        </p:nvCxnSpPr>
        <p:spPr>
          <a:xfrm flipH="1">
            <a:off x="12839810" y="4881947"/>
            <a:ext cx="2879502" cy="28176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B62DCCA-13EE-45A5-9E65-DD91AFCAC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0995" y="-234753"/>
            <a:ext cx="7980283" cy="532278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61F16B8-4E47-422F-BDA0-BFD557FC0ED1}"/>
              </a:ext>
            </a:extLst>
          </p:cNvPr>
          <p:cNvSpPr txBox="1"/>
          <p:nvPr/>
        </p:nvSpPr>
        <p:spPr>
          <a:xfrm>
            <a:off x="2986087" y="264478"/>
            <a:ext cx="2344840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ФГБОУ ВО ТВЕРСКОЙ ГОСУДАРСТВЕННЫЙ МЕДИЦИНСКИЙ УНИВЕРСИТЕТ МИНЗДРАВА </a:t>
            </a:r>
            <a:r>
              <a:rPr lang="ru-RU" sz="2800" dirty="0" smtClean="0"/>
              <a:t>РОССИИ</a:t>
            </a:r>
          </a:p>
          <a:p>
            <a:pPr algn="ctr"/>
            <a:r>
              <a:rPr lang="ru-RU" sz="2800" dirty="0"/>
              <a:t>Голубева Алёна Игоревна, студентка 207 группы педиатрического </a:t>
            </a:r>
            <a:r>
              <a:rPr lang="ru-RU" sz="2800" dirty="0" smtClean="0"/>
              <a:t>факультета</a:t>
            </a:r>
          </a:p>
          <a:p>
            <a:pPr algn="ctr"/>
            <a:endParaRPr lang="ru-RU" sz="1400" dirty="0"/>
          </a:p>
          <a:p>
            <a:pPr algn="ctr"/>
            <a:r>
              <a:rPr lang="ru-RU" sz="6000" dirty="0">
                <a:solidFill>
                  <a:srgbClr val="FF0000"/>
                </a:solidFill>
                <a:latin typeface="Segoe Print" panose="02000600000000000000" pitchFamily="2" charset="0"/>
                <a:ea typeface="Noto Sans" panose="020B0502040504020204" pitchFamily="34"/>
                <a:cs typeface="Noto Sans" panose="020B0502040504020204" pitchFamily="34"/>
              </a:rPr>
              <a:t>АТОПИЧЕСКИЙ ДЕРМАТИТ У </a:t>
            </a:r>
            <a:r>
              <a:rPr lang="ru-RU" sz="6000" dirty="0" smtClean="0">
                <a:solidFill>
                  <a:srgbClr val="FF0000"/>
                </a:solidFill>
                <a:latin typeface="Segoe Print" panose="02000600000000000000" pitchFamily="2" charset="0"/>
                <a:ea typeface="Noto Sans" panose="020B0502040504020204" pitchFamily="34"/>
                <a:cs typeface="Noto Sans" panose="020B0502040504020204" pitchFamily="34"/>
              </a:rPr>
              <a:t>ДЕТЕЙ</a:t>
            </a:r>
            <a:endParaRPr lang="ru-RU" sz="6000" dirty="0">
              <a:solidFill>
                <a:srgbClr val="FF0000"/>
              </a:solidFill>
              <a:latin typeface="Segoe Print" panose="02000600000000000000" pitchFamily="2" charset="0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828B781-B132-47B0-B5EC-1CF1C1884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8" y="-1"/>
            <a:ext cx="3820597" cy="37775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7DC20BF-CF83-42C6-BE43-923943F09E55}"/>
              </a:ext>
            </a:extLst>
          </p:cNvPr>
          <p:cNvSpPr txBox="1"/>
          <p:nvPr/>
        </p:nvSpPr>
        <p:spPr>
          <a:xfrm>
            <a:off x="4208978" y="2348755"/>
            <a:ext cx="20822721" cy="1169551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3500" dirty="0" smtClean="0"/>
              <a:t>Это заболевание, которое </a:t>
            </a:r>
            <a:r>
              <a:rPr lang="ru-RU" sz="3500" dirty="0"/>
              <a:t>характеризуется  воспалением кожи, </a:t>
            </a:r>
            <a:r>
              <a:rPr lang="ru-RU" sz="3500" dirty="0" smtClean="0"/>
              <a:t> обусловленным </a:t>
            </a:r>
            <a:r>
              <a:rPr lang="ru-RU" sz="3500" dirty="0"/>
              <a:t>особым состояние </a:t>
            </a:r>
            <a:r>
              <a:rPr lang="ru-RU" sz="3500" dirty="0" smtClean="0"/>
              <a:t>      иммунной </a:t>
            </a:r>
            <a:r>
              <a:rPr lang="ru-RU" sz="3500" dirty="0"/>
              <a:t>системы и врожденным дефицитом в </a:t>
            </a:r>
            <a:r>
              <a:rPr lang="ru-RU" sz="3500" dirty="0" smtClean="0"/>
              <a:t>коже белка </a:t>
            </a:r>
            <a:r>
              <a:rPr lang="ru-RU" sz="3500" dirty="0"/>
              <a:t>- филаггрина, отвечающего за её эластичность.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" y="18269663"/>
            <a:ext cx="7429499" cy="49529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71" y="10173806"/>
            <a:ext cx="7946453" cy="50103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449" y="10204790"/>
            <a:ext cx="7021533" cy="50446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651" y="4709462"/>
            <a:ext cx="7572374" cy="13926889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3100" dirty="0"/>
              <a:t>Различают острую и хроническую стадии атопического </a:t>
            </a:r>
            <a:r>
              <a:rPr lang="ru-RU" sz="3100" dirty="0" smtClean="0"/>
              <a:t>дерматита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Сама по себе генетическая мутация НЕ вызывает развитие заболевания, для этого нужны провоцирующие </a:t>
            </a:r>
            <a:r>
              <a:rPr lang="ru-RU" sz="3100" dirty="0" smtClean="0"/>
              <a:t>факторы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Клинические симптомы и локализация воспалений во многом зависят от возраста</a:t>
            </a:r>
            <a:r>
              <a:rPr lang="ru-RU" sz="3100" dirty="0" smtClean="0"/>
              <a:t>.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Различают младенческую ( от 0 до 2 лет), детскую ( 2-12 лет) и взрослую ( старше 12 лет) стадии </a:t>
            </a:r>
            <a:r>
              <a:rPr lang="ru-RU" sz="3100" dirty="0" smtClean="0"/>
              <a:t>заболевания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Заболевание носит рецидивирующий </a:t>
            </a:r>
            <a:r>
              <a:rPr lang="ru-RU" sz="3100" dirty="0" smtClean="0"/>
              <a:t>характер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Как осложнение в 20-43% случаев возможно развитие бронхиальной астмы, вдвое чаще — аллергического ринита или </a:t>
            </a:r>
            <a:r>
              <a:rPr lang="ru-RU" sz="3100" dirty="0" smtClean="0"/>
              <a:t>экземы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Возможно присоединение вторичной </a:t>
            </a:r>
            <a:r>
              <a:rPr lang="ru-RU" sz="3100" dirty="0" smtClean="0"/>
              <a:t>инфекции</a:t>
            </a:r>
          </a:p>
          <a:p>
            <a:pPr algn="just"/>
            <a:endParaRPr lang="ru-RU" sz="3100" dirty="0"/>
          </a:p>
          <a:p>
            <a:pPr algn="just"/>
            <a:r>
              <a:rPr lang="ru-RU" sz="3100" dirty="0"/>
              <a:t>Атопический дерматит-это НЕ аллергическое заболевание. Пищевая аллергия выявляется лишь у 30-40% детей с атопическим дерматитом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" y="3524492"/>
            <a:ext cx="79724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Segoe Print" pitchFamily="2" charset="0"/>
              </a:rPr>
              <a:t>Что нужно знать про атопический дерматит</a:t>
            </a:r>
            <a:r>
              <a:rPr lang="ru-RU" sz="4800" b="1" dirty="0">
                <a:latin typeface="Segoe Print" pitchFamily="2" charset="0"/>
              </a:rPr>
              <a:t>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85725" y="4881947"/>
            <a:ext cx="71437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 </a:t>
            </a:r>
            <a:endParaRPr lang="ru-RU" sz="5400" b="1" dirty="0">
              <a:solidFill>
                <a:srgbClr val="FF0000"/>
              </a:solidFill>
              <a:sym typeface="Wingdings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endParaRPr lang="ru-RU" sz="4800" dirty="0" smtClean="0">
              <a:solidFill>
                <a:srgbClr val="FF0000"/>
              </a:solidFill>
              <a:sym typeface="Wingding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85725" y="9528559"/>
            <a:ext cx="729687" cy="92332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endParaRPr lang="ru-RU" sz="5400" b="1" dirty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endParaRPr lang="ru-RU" sz="5400" b="1" dirty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14300" y="11151533"/>
            <a:ext cx="729687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endParaRPr lang="ru-RU" sz="5400" b="1" dirty="0" smtClean="0">
              <a:solidFill>
                <a:srgbClr val="FF0000"/>
              </a:solidFill>
              <a:sym typeface="Wingdings"/>
            </a:endParaRPr>
          </a:p>
          <a:p>
            <a:r>
              <a:rPr lang="ru-RU" sz="5400" b="1" dirty="0" smtClean="0">
                <a:solidFill>
                  <a:srgbClr val="FF0000"/>
                </a:solidFill>
                <a:sym typeface="Wingdings"/>
              </a:rPr>
              <a:t>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44322" y="19044527"/>
            <a:ext cx="11016744" cy="3970318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Segoe Print" pitchFamily="2" charset="0"/>
              </a:rPr>
              <a:t>Список литературы</a:t>
            </a:r>
            <a:r>
              <a:rPr lang="ru-RU" sz="3200" dirty="0" smtClean="0"/>
              <a:t>:</a:t>
            </a:r>
          </a:p>
          <a:p>
            <a:pPr algn="just"/>
            <a:r>
              <a:rPr lang="ru-RU" sz="2700" b="1" dirty="0" smtClean="0"/>
              <a:t>1</a:t>
            </a:r>
            <a:r>
              <a:rPr lang="ru-RU" sz="2700" dirty="0" smtClean="0"/>
              <a:t>.Мачарадзе</a:t>
            </a:r>
            <a:r>
              <a:rPr lang="ru-RU" sz="2700" dirty="0"/>
              <a:t>, Д. Ш. Атопический дерматит у </a:t>
            </a:r>
            <a:r>
              <a:rPr lang="ru-RU" sz="2700" dirty="0" smtClean="0"/>
              <a:t>детей: Руководство/ </a:t>
            </a:r>
            <a:r>
              <a:rPr lang="ru-RU" sz="2700" dirty="0" err="1"/>
              <a:t>Мачарадзе</a:t>
            </a:r>
            <a:r>
              <a:rPr lang="ru-RU" sz="2700" dirty="0"/>
              <a:t> Д. Ш. - Москва : ГЭОТАР-Медиа, 2007. - 384 с. </a:t>
            </a:r>
            <a:endParaRPr lang="ru-RU" sz="2700" dirty="0" smtClean="0"/>
          </a:p>
          <a:p>
            <a:pPr algn="ctr"/>
            <a:r>
              <a:rPr lang="ru-RU" sz="2700" b="1" dirty="0" smtClean="0"/>
              <a:t>Электронные источники:</a:t>
            </a:r>
          </a:p>
          <a:p>
            <a:pPr algn="just"/>
            <a:r>
              <a:rPr lang="ru-RU" sz="2700" b="1" dirty="0"/>
              <a:t>2</a:t>
            </a:r>
            <a:r>
              <a:rPr lang="ru-RU" sz="2700" dirty="0" smtClean="0"/>
              <a:t>. </a:t>
            </a:r>
            <a:r>
              <a:rPr lang="en-US" sz="2700" dirty="0" smtClean="0"/>
              <a:t>https</a:t>
            </a:r>
            <a:r>
              <a:rPr lang="en-US" sz="2700" dirty="0"/>
              <a:t>://hadassah.moscow/allergologia/atopicheskii-dermatit/ </a:t>
            </a:r>
            <a:endParaRPr lang="ru-RU" sz="2700" dirty="0" smtClean="0"/>
          </a:p>
          <a:p>
            <a:pPr algn="just"/>
            <a:r>
              <a:rPr lang="ru-RU" sz="2700" b="1" dirty="0"/>
              <a:t>3</a:t>
            </a:r>
            <a:r>
              <a:rPr lang="ru-RU" sz="2700" b="1" dirty="0" smtClean="0"/>
              <a:t>. </a:t>
            </a:r>
            <a:r>
              <a:rPr lang="en-US" sz="2700" dirty="0" smtClean="0"/>
              <a:t>https</a:t>
            </a:r>
            <a:r>
              <a:rPr lang="en-US" sz="2700" dirty="0"/>
              <a:t>://www.mustela.ru/mustela-mag/atopicheskiy-dermatit-u-detey </a:t>
            </a:r>
          </a:p>
          <a:p>
            <a:pPr algn="just"/>
            <a:r>
              <a:rPr lang="ru-RU" sz="2700" b="1" dirty="0" smtClean="0"/>
              <a:t>4</a:t>
            </a:r>
            <a:r>
              <a:rPr lang="ru-RU" sz="2700" dirty="0" smtClean="0"/>
              <a:t>.</a:t>
            </a:r>
            <a:r>
              <a:rPr lang="en-US" sz="2700" dirty="0" smtClean="0"/>
              <a:t>https://euromed.ru/patients/bolezni/dermatologiya/atopicheskij-dermatit/</a:t>
            </a:r>
            <a:endParaRPr lang="ru-RU" sz="2700" dirty="0" smtClean="0"/>
          </a:p>
          <a:p>
            <a:pPr algn="just"/>
            <a:r>
              <a:rPr lang="ru-RU" sz="2700" b="1" dirty="0" smtClean="0"/>
              <a:t>5</a:t>
            </a:r>
            <a:r>
              <a:rPr lang="ru-RU" sz="2700" dirty="0" smtClean="0"/>
              <a:t>.</a:t>
            </a:r>
            <a:r>
              <a:rPr lang="en-US" sz="2700" dirty="0" smtClean="0"/>
              <a:t>https</a:t>
            </a:r>
            <a:r>
              <a:rPr lang="en-US" sz="2700" dirty="0"/>
              <a:t>://</a:t>
            </a:r>
            <a:r>
              <a:rPr lang="en-US" sz="2700" dirty="0" smtClean="0"/>
              <a:t>cyberleninka.ru/article/n/rol-pischevoy-allergii-pri-atopicheskom-dermatite-u-detey</a:t>
            </a:r>
            <a:r>
              <a:rPr lang="ru-RU" sz="2700" dirty="0" smtClean="0"/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42187" y="3709158"/>
            <a:ext cx="8134349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Segoe Print" pitchFamily="2" charset="0"/>
              </a:rPr>
              <a:t>Что </a:t>
            </a:r>
            <a:r>
              <a:rPr lang="ru-RU" sz="3600" b="1" dirty="0">
                <a:latin typeface="Segoe Print" pitchFamily="2" charset="0"/>
              </a:rPr>
              <a:t>может стать причиной развития </a:t>
            </a:r>
            <a:r>
              <a:rPr lang="ru-RU" sz="3600" b="1" dirty="0" smtClean="0">
                <a:latin typeface="Segoe Print" pitchFamily="2" charset="0"/>
              </a:rPr>
              <a:t>заболевания</a:t>
            </a:r>
            <a:r>
              <a:rPr lang="en-US" sz="3200" b="1" dirty="0" smtClean="0">
                <a:latin typeface="Segoe Print" pitchFamily="2" charset="0"/>
              </a:rPr>
              <a:t>?  </a:t>
            </a:r>
            <a:endParaRPr lang="ru-RU" sz="2400" b="1" dirty="0">
              <a:latin typeface="Segoe Print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100677" y="4699470"/>
            <a:ext cx="462767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Н</a:t>
            </a:r>
            <a:r>
              <a:rPr lang="ru-RU" sz="3600" dirty="0" smtClean="0"/>
              <a:t>аследственная </a:t>
            </a:r>
          </a:p>
          <a:p>
            <a:pPr algn="ctr"/>
            <a:r>
              <a:rPr lang="ru-RU" sz="3600" dirty="0" smtClean="0"/>
              <a:t>предрасположенность</a:t>
            </a:r>
            <a:endParaRPr lang="ru-RU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246446" y="7699578"/>
            <a:ext cx="7186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Неблагоприятные </a:t>
            </a:r>
            <a:r>
              <a:rPr lang="ru-RU" sz="3600" dirty="0"/>
              <a:t>климатические </a:t>
            </a:r>
            <a:endParaRPr lang="ru-RU" sz="3600" dirty="0" smtClean="0"/>
          </a:p>
          <a:p>
            <a:pPr algn="ctr"/>
            <a:r>
              <a:rPr lang="ru-RU" sz="3600" dirty="0" smtClean="0"/>
              <a:t>и </a:t>
            </a:r>
            <a:r>
              <a:rPr lang="ru-RU" sz="3600" dirty="0"/>
              <a:t>экологические условия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0958597" y="4798365"/>
            <a:ext cx="290336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/>
              <a:t>Погрешности </a:t>
            </a:r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питании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6922254" y="7782277"/>
            <a:ext cx="67539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/>
              <a:t>Эмоционально-психологический </a:t>
            </a:r>
            <a:endParaRPr lang="ru-RU" sz="3600" dirty="0" smtClean="0"/>
          </a:p>
          <a:p>
            <a:pPr algn="ctr"/>
            <a:r>
              <a:rPr lang="ru-RU" sz="3600" dirty="0" smtClean="0"/>
              <a:t>фактор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9170077" y="6381775"/>
            <a:ext cx="38042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Нарушение иммунитета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9380540" y="6449528"/>
            <a:ext cx="48432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Искусственное вскармливание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106560" y="9004461"/>
            <a:ext cx="109459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Несоблюдение рациона питания </a:t>
            </a:r>
            <a:r>
              <a:rPr lang="ru-RU" sz="3600" dirty="0" smtClean="0"/>
              <a:t>при </a:t>
            </a:r>
          </a:p>
          <a:p>
            <a:pPr algn="ctr"/>
            <a:r>
              <a:rPr lang="ru-RU" sz="3600" dirty="0" smtClean="0"/>
              <a:t>беременности </a:t>
            </a:r>
            <a:r>
              <a:rPr lang="ru-RU" sz="3600" dirty="0"/>
              <a:t>и при </a:t>
            </a:r>
            <a:r>
              <a:rPr lang="ru-RU" sz="3600" dirty="0" smtClean="0"/>
              <a:t>вскармливании</a:t>
            </a:r>
            <a:endParaRPr lang="ru-RU" sz="3600" dirty="0"/>
          </a:p>
        </p:txBody>
      </p:sp>
      <p:cxnSp>
        <p:nvCxnSpPr>
          <p:cNvPr id="25" name="Прямая со стрелкой 24"/>
          <p:cNvCxnSpPr>
            <a:stCxn id="16" idx="1"/>
            <a:endCxn id="17" idx="0"/>
          </p:cNvCxnSpPr>
          <p:nvPr/>
        </p:nvCxnSpPr>
        <p:spPr>
          <a:xfrm flipH="1">
            <a:off x="10414516" y="4309323"/>
            <a:ext cx="2127671" cy="3901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6" idx="2"/>
            <a:endCxn id="20" idx="0"/>
          </p:cNvCxnSpPr>
          <p:nvPr/>
        </p:nvCxnSpPr>
        <p:spPr>
          <a:xfrm flipH="1">
            <a:off x="16579517" y="4909487"/>
            <a:ext cx="29845" cy="4094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6" idx="3"/>
            <a:endCxn id="19" idx="0"/>
          </p:cNvCxnSpPr>
          <p:nvPr/>
        </p:nvCxnSpPr>
        <p:spPr>
          <a:xfrm>
            <a:off x="20676536" y="4309323"/>
            <a:ext cx="1733741" cy="4890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11737352" y="4922736"/>
            <a:ext cx="2344288" cy="166870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Прямая со стрелкой 1029"/>
          <p:cNvCxnSpPr/>
          <p:nvPr/>
        </p:nvCxnSpPr>
        <p:spPr>
          <a:xfrm>
            <a:off x="19329629" y="4951311"/>
            <a:ext cx="1818012" cy="16401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Прямоугольник 1043"/>
          <p:cNvSpPr/>
          <p:nvPr/>
        </p:nvSpPr>
        <p:spPr>
          <a:xfrm>
            <a:off x="12342162" y="15449506"/>
            <a:ext cx="812391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Segoe Print" pitchFamily="2" charset="0"/>
              </a:rPr>
              <a:t>Какие симптомы характерны для данного заболевания?</a:t>
            </a:r>
          </a:p>
        </p:txBody>
      </p:sp>
      <p:sp>
        <p:nvSpPr>
          <p:cNvPr id="1052" name="Прямоугольник 1051"/>
          <p:cNvSpPr/>
          <p:nvPr/>
        </p:nvSpPr>
        <p:spPr>
          <a:xfrm>
            <a:off x="24028518" y="5102339"/>
            <a:ext cx="7380171" cy="6771084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100" b="1" dirty="0" smtClean="0"/>
              <a:t>1.</a:t>
            </a:r>
            <a:r>
              <a:rPr lang="ru-RU" sz="3100" dirty="0" smtClean="0"/>
              <a:t>Направленно на</a:t>
            </a:r>
            <a:r>
              <a:rPr lang="ru-RU" sz="3100" dirty="0"/>
              <a:t>:</a:t>
            </a:r>
            <a:r>
              <a:rPr lang="ru-RU" sz="3100" dirty="0" smtClean="0"/>
              <a:t> </a:t>
            </a:r>
          </a:p>
          <a:p>
            <a:pPr algn="just"/>
            <a:r>
              <a:rPr lang="ru-RU" sz="3100" dirty="0" smtClean="0"/>
              <a:t>-</a:t>
            </a:r>
            <a:r>
              <a:rPr lang="ru-RU" sz="3100" dirty="0" smtClean="0"/>
              <a:t>уменьшение аллергического </a:t>
            </a:r>
            <a:r>
              <a:rPr lang="ru-RU" sz="3100" dirty="0"/>
              <a:t>воспаления </a:t>
            </a:r>
            <a:r>
              <a:rPr lang="ru-RU" sz="3100" dirty="0" smtClean="0"/>
              <a:t>кожи;    </a:t>
            </a:r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исключение </a:t>
            </a:r>
            <a:r>
              <a:rPr lang="ru-RU" sz="3100" dirty="0" smtClean="0"/>
              <a:t>провоцирующих </a:t>
            </a:r>
            <a:r>
              <a:rPr lang="ru-RU" sz="3100" dirty="0" smtClean="0"/>
              <a:t>факторов</a:t>
            </a:r>
            <a:r>
              <a:rPr lang="ru-RU" sz="3100" dirty="0" smtClean="0"/>
              <a:t>;</a:t>
            </a:r>
          </a:p>
          <a:p>
            <a:pPr algn="just"/>
            <a:r>
              <a:rPr lang="ru-RU" sz="3100" dirty="0" smtClean="0"/>
              <a:t>-</a:t>
            </a:r>
            <a:r>
              <a:rPr lang="ru-RU" sz="3100" dirty="0" smtClean="0"/>
              <a:t>десенсибилизацию </a:t>
            </a:r>
            <a:r>
              <a:rPr lang="ru-RU" sz="3100" dirty="0" smtClean="0"/>
              <a:t>организма</a:t>
            </a:r>
            <a:r>
              <a:rPr lang="ru-RU" sz="3100" dirty="0" smtClean="0"/>
              <a:t>,</a:t>
            </a:r>
          </a:p>
          <a:p>
            <a:pPr algn="just"/>
            <a:r>
              <a:rPr lang="ru-RU" sz="3100" dirty="0" smtClean="0"/>
              <a:t>-предотвращение </a:t>
            </a:r>
            <a:r>
              <a:rPr lang="ru-RU" sz="3100" dirty="0"/>
              <a:t>и снижение </a:t>
            </a:r>
            <a:r>
              <a:rPr lang="ru-RU" sz="3100" dirty="0" smtClean="0"/>
              <a:t>частоты </a:t>
            </a:r>
            <a:r>
              <a:rPr lang="ru-RU" sz="3100" dirty="0" smtClean="0"/>
              <a:t>инфекционных </a:t>
            </a:r>
            <a:r>
              <a:rPr lang="ru-RU" sz="3100" dirty="0"/>
              <a:t>осложнений. </a:t>
            </a:r>
            <a:endParaRPr lang="ru-RU" sz="3100" dirty="0" smtClean="0"/>
          </a:p>
          <a:p>
            <a:pPr algn="ctr"/>
            <a:r>
              <a:rPr lang="ru-RU" sz="3100" b="1" dirty="0" smtClean="0"/>
              <a:t>2. </a:t>
            </a:r>
            <a:r>
              <a:rPr lang="ru-RU" sz="3100" dirty="0" smtClean="0"/>
              <a:t>Включает: </a:t>
            </a:r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диету</a:t>
            </a:r>
            <a:r>
              <a:rPr lang="ru-RU" sz="3100" dirty="0"/>
              <a:t>, </a:t>
            </a:r>
            <a:endParaRPr lang="ru-RU" sz="3100" dirty="0" smtClean="0"/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гипоаллергенный </a:t>
            </a:r>
            <a:r>
              <a:rPr lang="ru-RU" sz="3100" dirty="0"/>
              <a:t>режим, </a:t>
            </a:r>
            <a:endParaRPr lang="ru-RU" sz="3100" dirty="0" smtClean="0"/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системную </a:t>
            </a:r>
            <a:r>
              <a:rPr lang="ru-RU" sz="3100" dirty="0"/>
              <a:t>и местную фармакотерапию, </a:t>
            </a:r>
            <a:endParaRPr lang="ru-RU" sz="3100" dirty="0" smtClean="0"/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физиотерапию</a:t>
            </a:r>
            <a:r>
              <a:rPr lang="ru-RU" sz="3100" dirty="0"/>
              <a:t>, </a:t>
            </a:r>
            <a:endParaRPr lang="ru-RU" sz="3100" dirty="0" smtClean="0"/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реабилитацию ,</a:t>
            </a:r>
          </a:p>
          <a:p>
            <a:pPr algn="just"/>
            <a:r>
              <a:rPr lang="ru-RU" sz="3100" dirty="0"/>
              <a:t>-</a:t>
            </a:r>
            <a:r>
              <a:rPr lang="ru-RU" sz="3100" dirty="0" smtClean="0"/>
              <a:t>психологическую </a:t>
            </a:r>
            <a:r>
              <a:rPr lang="ru-RU" sz="3100" dirty="0"/>
              <a:t>помощь.</a:t>
            </a:r>
          </a:p>
        </p:txBody>
      </p:sp>
      <p:sp>
        <p:nvSpPr>
          <p:cNvPr id="1053" name="Прямоугольник 1052"/>
          <p:cNvSpPr/>
          <p:nvPr/>
        </p:nvSpPr>
        <p:spPr>
          <a:xfrm>
            <a:off x="30966785" y="6132013"/>
            <a:ext cx="1408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Segoe Print" pitchFamily="2" charset="0"/>
              </a:rPr>
              <a:t>Л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Е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Ч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Е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Н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И</a:t>
            </a:r>
          </a:p>
          <a:p>
            <a:pPr algn="ctr"/>
            <a:r>
              <a:rPr lang="ru-RU" sz="4000" b="1" dirty="0" smtClean="0">
                <a:latin typeface="Segoe Print" pitchFamily="2" charset="0"/>
              </a:rPr>
              <a:t>Е</a:t>
            </a:r>
            <a:endParaRPr lang="ru-RU" sz="2000" b="1" dirty="0">
              <a:latin typeface="Segoe Print" pitchFamily="2" charset="0"/>
            </a:endParaRPr>
          </a:p>
        </p:txBody>
      </p:sp>
      <p:sp>
        <p:nvSpPr>
          <p:cNvPr id="1054" name="Прямоугольник 1053"/>
          <p:cNvSpPr/>
          <p:nvPr/>
        </p:nvSpPr>
        <p:spPr>
          <a:xfrm>
            <a:off x="31403800" y="12085335"/>
            <a:ext cx="636713" cy="6740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Segoe Print" pitchFamily="2" charset="0"/>
              </a:rPr>
              <a:t>П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Р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О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Ф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И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Л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А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К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Т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И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К</a:t>
            </a:r>
          </a:p>
          <a:p>
            <a:pPr algn="ctr"/>
            <a:r>
              <a:rPr lang="ru-RU" sz="3600" b="1" dirty="0" smtClean="0">
                <a:latin typeface="Segoe Print" pitchFamily="2" charset="0"/>
              </a:rPr>
              <a:t>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55" name="Прямоугольник 1054"/>
          <p:cNvSpPr/>
          <p:nvPr/>
        </p:nvSpPr>
        <p:spPr>
          <a:xfrm>
            <a:off x="24028518" y="12430490"/>
            <a:ext cx="7375282" cy="5816977"/>
          </a:xfrm>
          <a:prstGeom prst="rect">
            <a:avLst/>
          </a:prstGeom>
          <a:solidFill>
            <a:schemeClr val="bg1"/>
          </a:solidFill>
          <a:ln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r>
              <a:rPr lang="ru-RU" sz="3100" b="1" dirty="0" smtClean="0"/>
              <a:t>1</a:t>
            </a:r>
            <a:r>
              <a:rPr lang="ru-RU" sz="3100" dirty="0"/>
              <a:t>. Консультация врача дерматолога и  аллерголога.</a:t>
            </a:r>
          </a:p>
          <a:p>
            <a:r>
              <a:rPr lang="ru-RU" sz="3100" b="1" dirty="0" smtClean="0"/>
              <a:t>2.</a:t>
            </a:r>
            <a:r>
              <a:rPr lang="ru-RU" sz="3100" dirty="0" smtClean="0"/>
              <a:t>Предупреждение </a:t>
            </a:r>
            <a:r>
              <a:rPr lang="ru-RU" sz="3100" dirty="0" smtClean="0"/>
              <a:t>обострений </a:t>
            </a:r>
            <a:r>
              <a:rPr lang="ru-RU" sz="3100" dirty="0" smtClean="0"/>
              <a:t>за </a:t>
            </a:r>
            <a:r>
              <a:rPr lang="ru-RU" sz="3100" dirty="0"/>
              <a:t>счет исключения контакта </a:t>
            </a:r>
            <a:r>
              <a:rPr lang="ru-RU" sz="3100" dirty="0" smtClean="0"/>
              <a:t>с</a:t>
            </a:r>
            <a:r>
              <a:rPr lang="en-US" sz="3100" dirty="0" smtClean="0"/>
              <a:t> </a:t>
            </a:r>
            <a:r>
              <a:rPr lang="ru-RU" sz="3100" dirty="0" smtClean="0"/>
              <a:t>провоцирующими факторами.</a:t>
            </a:r>
            <a:endParaRPr lang="ru-RU" sz="3100" dirty="0"/>
          </a:p>
          <a:p>
            <a:pPr algn="just"/>
            <a:r>
              <a:rPr lang="ru-RU" sz="3100" b="1" dirty="0"/>
              <a:t>3</a:t>
            </a:r>
            <a:r>
              <a:rPr lang="ru-RU" sz="3100" b="1" dirty="0" smtClean="0"/>
              <a:t>.</a:t>
            </a:r>
            <a:r>
              <a:rPr lang="ru-RU" sz="3100" dirty="0" smtClean="0"/>
              <a:t>Соблюдение </a:t>
            </a:r>
            <a:r>
              <a:rPr lang="ru-RU" sz="3100" dirty="0"/>
              <a:t>правильного ежедневного ухода за кожей детей, </a:t>
            </a:r>
            <a:r>
              <a:rPr lang="ru-RU" sz="3100" dirty="0" smtClean="0"/>
              <a:t>включающий её </a:t>
            </a:r>
            <a:r>
              <a:rPr lang="ru-RU" sz="3100" dirty="0"/>
              <a:t>очищение, смягчение и </a:t>
            </a:r>
            <a:r>
              <a:rPr lang="ru-RU" sz="3100" dirty="0" smtClean="0"/>
              <a:t>увлажнение; </a:t>
            </a:r>
            <a:r>
              <a:rPr lang="ru-RU" sz="3100" dirty="0"/>
              <a:t>выбор одежды и белья из натуральных материалов</a:t>
            </a:r>
            <a:r>
              <a:rPr lang="ru-RU" sz="3100" dirty="0" smtClean="0"/>
              <a:t>.</a:t>
            </a:r>
          </a:p>
          <a:p>
            <a:pPr algn="just"/>
            <a:r>
              <a:rPr lang="ru-RU" sz="3100" b="1" dirty="0"/>
              <a:t>4</a:t>
            </a:r>
            <a:r>
              <a:rPr lang="ru-RU" sz="3100" dirty="0" smtClean="0"/>
              <a:t>. </a:t>
            </a:r>
            <a:r>
              <a:rPr lang="ru-RU" sz="3100" dirty="0" smtClean="0"/>
              <a:t>Соблюдение </a:t>
            </a:r>
            <a:r>
              <a:rPr lang="ru-RU" sz="3100" dirty="0"/>
              <a:t>диеты кормящей матерью и </a:t>
            </a:r>
            <a:r>
              <a:rPr lang="ru-RU" sz="3100" dirty="0" smtClean="0"/>
              <a:t>новорождённым.</a:t>
            </a:r>
            <a:endParaRPr lang="ru-RU" sz="3100" dirty="0" smtClean="0"/>
          </a:p>
        </p:txBody>
      </p:sp>
      <p:sp>
        <p:nvSpPr>
          <p:cNvPr id="1056" name="Прямоугольник 1055"/>
          <p:cNvSpPr/>
          <p:nvPr/>
        </p:nvSpPr>
        <p:spPr>
          <a:xfrm>
            <a:off x="16461748" y="20366353"/>
            <a:ext cx="4999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Сильный зуд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1058" name="Прямоугольник 1057"/>
          <p:cNvSpPr/>
          <p:nvPr/>
        </p:nvSpPr>
        <p:spPr>
          <a:xfrm>
            <a:off x="18059399" y="16815351"/>
            <a:ext cx="61150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О</a:t>
            </a:r>
            <a:r>
              <a:rPr lang="ru-RU" sz="3600" dirty="0" smtClean="0"/>
              <a:t>тек, гиперемия </a:t>
            </a:r>
            <a:r>
              <a:rPr lang="ru-RU" sz="3600" dirty="0"/>
              <a:t>кожи, </a:t>
            </a:r>
            <a:r>
              <a:rPr lang="ru-RU" sz="3600" dirty="0" smtClean="0"/>
              <a:t>появление </a:t>
            </a:r>
            <a:r>
              <a:rPr lang="ru-RU" sz="3600" dirty="0"/>
              <a:t>на ней </a:t>
            </a:r>
            <a:r>
              <a:rPr lang="ru-RU" sz="3600" dirty="0" err="1"/>
              <a:t>эритематозных</a:t>
            </a:r>
            <a:r>
              <a:rPr lang="ru-RU" sz="3600" dirty="0"/>
              <a:t> </a:t>
            </a:r>
            <a:r>
              <a:rPr lang="ru-RU" sz="3600" dirty="0" smtClean="0"/>
              <a:t>пятен   </a:t>
            </a:r>
            <a:r>
              <a:rPr lang="ru-RU" sz="3600" dirty="0"/>
              <a:t>и </a:t>
            </a:r>
            <a:r>
              <a:rPr lang="ru-RU" sz="3600" dirty="0" smtClean="0"/>
              <a:t>    </a:t>
            </a:r>
            <a:r>
              <a:rPr lang="ru-RU" sz="3600" dirty="0" smtClean="0"/>
              <a:t>узелковых </a:t>
            </a:r>
            <a:r>
              <a:rPr lang="ru-RU" sz="3600" dirty="0"/>
              <a:t>высыпаний </a:t>
            </a:r>
          </a:p>
        </p:txBody>
      </p:sp>
      <p:sp>
        <p:nvSpPr>
          <p:cNvPr id="1059" name="Прямоугольник 1058"/>
          <p:cNvSpPr/>
          <p:nvPr/>
        </p:nvSpPr>
        <p:spPr>
          <a:xfrm>
            <a:off x="8149722" y="16843926"/>
            <a:ext cx="58234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 «</a:t>
            </a:r>
            <a:r>
              <a:rPr lang="ru-RU" sz="3600" dirty="0" err="1"/>
              <a:t>А</a:t>
            </a:r>
            <a:r>
              <a:rPr lang="ru-RU" sz="3600" dirty="0" err="1" smtClean="0"/>
              <a:t>топическое</a:t>
            </a:r>
            <a:r>
              <a:rPr lang="ru-RU" sz="3600" dirty="0" smtClean="0"/>
              <a:t> </a:t>
            </a:r>
            <a:r>
              <a:rPr lang="ru-RU" sz="3600" dirty="0"/>
              <a:t>лицо» с гиперпигментацией и шелушением век</a:t>
            </a:r>
          </a:p>
        </p:txBody>
      </p:sp>
      <p:sp>
        <p:nvSpPr>
          <p:cNvPr id="1060" name="Прямоугольник 1059"/>
          <p:cNvSpPr/>
          <p:nvPr/>
        </p:nvSpPr>
        <p:spPr>
          <a:xfrm>
            <a:off x="11386702" y="21546794"/>
            <a:ext cx="89742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Очаги </a:t>
            </a:r>
            <a:r>
              <a:rPr lang="ru-RU" sz="3600" dirty="0" err="1"/>
              <a:t>лихенификации</a:t>
            </a:r>
            <a:r>
              <a:rPr lang="ru-RU" sz="3600" dirty="0"/>
              <a:t> — утолщение кожи с увеличением складок.</a:t>
            </a:r>
          </a:p>
        </p:txBody>
      </p:sp>
      <p:sp>
        <p:nvSpPr>
          <p:cNvPr id="1061" name="Прямоугольник 1060"/>
          <p:cNvSpPr/>
          <p:nvPr/>
        </p:nvSpPr>
        <p:spPr>
          <a:xfrm>
            <a:off x="9999167" y="20338490"/>
            <a:ext cx="5317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Г</a:t>
            </a:r>
            <a:r>
              <a:rPr lang="ru-RU" sz="3600" dirty="0" smtClean="0"/>
              <a:t>нойничковые </a:t>
            </a:r>
            <a:r>
              <a:rPr lang="ru-RU" sz="3600" dirty="0"/>
              <a:t>поражения</a:t>
            </a:r>
          </a:p>
        </p:txBody>
      </p:sp>
      <p:cxnSp>
        <p:nvCxnSpPr>
          <p:cNvPr id="1063" name="Прямая со стрелкой 1062"/>
          <p:cNvCxnSpPr/>
          <p:nvPr/>
        </p:nvCxnSpPr>
        <p:spPr>
          <a:xfrm flipH="1">
            <a:off x="9884867" y="16049671"/>
            <a:ext cx="2477874" cy="725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5" name="Прямая со стрелкой 1064"/>
          <p:cNvCxnSpPr>
            <a:stCxn id="1044" idx="3"/>
          </p:cNvCxnSpPr>
          <p:nvPr/>
        </p:nvCxnSpPr>
        <p:spPr>
          <a:xfrm>
            <a:off x="20466075" y="16049671"/>
            <a:ext cx="2193900" cy="7257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Прямая со стрелкой 1066"/>
          <p:cNvCxnSpPr/>
          <p:nvPr/>
        </p:nvCxnSpPr>
        <p:spPr>
          <a:xfrm>
            <a:off x="16175999" y="16653425"/>
            <a:ext cx="0" cy="50362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57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353</TotalTime>
  <Words>416</Words>
  <Application>Microsoft Office PowerPoint</Application>
  <PresentationFormat>Произвольный</PresentationFormat>
  <Paragraphs>103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Пользователь Windows</cp:lastModifiedBy>
  <cp:revision>31</cp:revision>
  <dcterms:created xsi:type="dcterms:W3CDTF">2022-04-20T13:28:15Z</dcterms:created>
  <dcterms:modified xsi:type="dcterms:W3CDTF">2022-04-23T08:28:37Z</dcterms:modified>
</cp:coreProperties>
</file>